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notesMasterIdLst>
    <p:notesMasterId r:id="rId33"/>
  </p:notesMasterIdLst>
  <p:sldIdLst>
    <p:sldId id="265" r:id="rId3"/>
    <p:sldId id="267" r:id="rId4"/>
    <p:sldId id="268" r:id="rId5"/>
    <p:sldId id="266" r:id="rId6"/>
    <p:sldId id="403" r:id="rId7"/>
    <p:sldId id="408" r:id="rId8"/>
    <p:sldId id="406" r:id="rId9"/>
    <p:sldId id="407" r:id="rId10"/>
    <p:sldId id="402" r:id="rId11"/>
    <p:sldId id="399" r:id="rId12"/>
    <p:sldId id="400" r:id="rId13"/>
    <p:sldId id="401" r:id="rId14"/>
    <p:sldId id="404" r:id="rId15"/>
    <p:sldId id="405" r:id="rId16"/>
    <p:sldId id="410" r:id="rId17"/>
    <p:sldId id="391" r:id="rId18"/>
    <p:sldId id="390" r:id="rId19"/>
    <p:sldId id="270" r:id="rId20"/>
    <p:sldId id="409" r:id="rId21"/>
    <p:sldId id="388" r:id="rId22"/>
    <p:sldId id="271" r:id="rId23"/>
    <p:sldId id="396" r:id="rId24"/>
    <p:sldId id="397" r:id="rId25"/>
    <p:sldId id="398" r:id="rId26"/>
    <p:sldId id="395" r:id="rId27"/>
    <p:sldId id="392" r:id="rId28"/>
    <p:sldId id="394" r:id="rId29"/>
    <p:sldId id="389" r:id="rId30"/>
    <p:sldId id="393" r:id="rId31"/>
    <p:sldId id="274" r:id="rId3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782" autoAdjust="0"/>
    <p:restoredTop sz="89244" autoAdjust="0"/>
  </p:normalViewPr>
  <p:slideViewPr>
    <p:cSldViewPr>
      <p:cViewPr>
        <p:scale>
          <a:sx n="90" d="100"/>
          <a:sy n="90" d="100"/>
        </p:scale>
        <p:origin x="-810" y="74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presProps" Target="pres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19722A-C710-4B0F-8115-DFEE80D0B9B5}" type="datetimeFigureOut">
              <a:rPr lang="en-US" smtClean="0"/>
              <a:pPr/>
              <a:t>2/26/2014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3859374-E3E6-4EE9-A9DD-5D9D37E3F78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86585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60C02CD-339B-419C-B8E8-B254159D5166}" type="slidenum">
              <a:rPr lang="en-US" smtClean="0">
                <a:cs typeface="Arial" charset="0"/>
              </a:rPr>
              <a:pPr/>
              <a:t>30</a:t>
            </a:fld>
            <a:endParaRPr lang="en-US" smtClean="0">
              <a:cs typeface="Arial" charset="0"/>
            </a:endParaRPr>
          </a:p>
        </p:txBody>
      </p:sp>
      <p:sp>
        <p:nvSpPr>
          <p:cNvPr id="317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sz="1800" b="1" smtClean="0">
              <a:cs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362200"/>
            <a:ext cx="7620000" cy="990601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478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173" indent="0" algn="ctr">
              <a:buNone/>
              <a:defRPr/>
            </a:lvl2pPr>
            <a:lvl3pPr marL="914345" indent="0" algn="ctr">
              <a:buNone/>
              <a:defRPr/>
            </a:lvl3pPr>
            <a:lvl4pPr marL="1371518" indent="0" algn="ctr">
              <a:buNone/>
              <a:defRPr/>
            </a:lvl4pPr>
            <a:lvl5pPr marL="1828691" indent="0" algn="ctr">
              <a:buNone/>
              <a:defRPr/>
            </a:lvl5pPr>
            <a:lvl6pPr marL="2285863" indent="0" algn="ctr">
              <a:buNone/>
              <a:defRPr/>
            </a:lvl6pPr>
            <a:lvl7pPr marL="2743036" indent="0" algn="ctr">
              <a:buNone/>
              <a:defRPr/>
            </a:lvl7pPr>
            <a:lvl8pPr marL="3200209" indent="0" algn="ctr">
              <a:buNone/>
              <a:defRPr/>
            </a:lvl8pPr>
            <a:lvl9pPr marL="3657381" indent="0" algn="ctr">
              <a:buNone/>
              <a:defRPr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315200" y="6248400"/>
            <a:ext cx="14478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15EC3B-6544-4BA0-85FC-19BB35D795A3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7972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8C148F-CFA6-4069-A53F-150BFE0A4D7B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639369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72301" y="609600"/>
            <a:ext cx="2019300" cy="4876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09600"/>
            <a:ext cx="5905500" cy="4876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510C57-76CA-4EE3-8178-B2EBC0DFBE3D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772403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36C568-25B7-4D67-8C5B-447F1A877332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988994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766D59-A378-44B6-A64C-21D85C1C32D4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339100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3623CF-252F-4809-B171-47114F3BD59D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6397422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146C00-5BE3-4B58-ADC6-75C2D71CD8E8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156015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8CDF4B-7AB1-48C5-9FA2-A52575A5C128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9135865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DF17B0-994D-4F3C-84B4-D0103D22AB6D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8438495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979F1D-4813-4073-933E-6A15A6AF64AD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5296882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E9BB5E-6F4A-4EFA-AA5F-F4B284F79A30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275828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0" y="609833"/>
            <a:ext cx="7696244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1935201"/>
            <a:ext cx="7696244" cy="355096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B53064-0445-42AB-990D-19F23DF125F5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978359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061B5D-530D-4C4A-A41F-15E8D96B9D51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0114271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059BD3-ECB1-4B36-B8A4-E85FACF227C9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56640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FD15AF-D5EF-4AD0-AF43-0364FDD418EA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806106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91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41763"/>
            <a:ext cx="4038600" cy="21891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E74BC6-4AD5-4F6E-A391-733420BE8A30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648696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Tx" preserve="1">
  <p:cSld name="Title, 2 Conten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91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57200" y="3941763"/>
            <a:ext cx="4038600" cy="21891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half" idx="3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4D3AA5-61D4-483D-AD7D-E7623293CDB7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9130839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 preserve="1">
  <p:cSld name="Title, Conten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154C8B-E3CC-4136-822C-B2C601EB9738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9061521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A540C7-1925-426B-BBC5-670F3DA435F2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949810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1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173" indent="0">
              <a:buNone/>
              <a:defRPr sz="1800"/>
            </a:lvl2pPr>
            <a:lvl3pPr marL="914345" indent="0">
              <a:buNone/>
              <a:defRPr sz="1600"/>
            </a:lvl3pPr>
            <a:lvl4pPr marL="1371518" indent="0">
              <a:buNone/>
              <a:defRPr sz="1400"/>
            </a:lvl4pPr>
            <a:lvl5pPr marL="1828691" indent="0">
              <a:buNone/>
              <a:defRPr sz="1400"/>
            </a:lvl5pPr>
            <a:lvl6pPr marL="2285863" indent="0">
              <a:buNone/>
              <a:defRPr sz="1400"/>
            </a:lvl6pPr>
            <a:lvl7pPr marL="2743036" indent="0">
              <a:buNone/>
              <a:defRPr sz="1400"/>
            </a:lvl7pPr>
            <a:lvl8pPr marL="3200209" indent="0">
              <a:buNone/>
              <a:defRPr sz="1400"/>
            </a:lvl8pPr>
            <a:lvl9pPr marL="3657381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1236B1-503E-4626-ABC3-BDB0CDA5F036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915057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935164"/>
            <a:ext cx="3962400" cy="35512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29200" y="1935164"/>
            <a:ext cx="3962400" cy="35512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C1F21E-B905-4A0A-A1CF-8277D2BF1B11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09161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73" indent="0">
              <a:buNone/>
              <a:defRPr sz="2000" b="1"/>
            </a:lvl2pPr>
            <a:lvl3pPr marL="914345" indent="0">
              <a:buNone/>
              <a:defRPr sz="1800" b="1"/>
            </a:lvl3pPr>
            <a:lvl4pPr marL="1371518" indent="0">
              <a:buNone/>
              <a:defRPr sz="1600" b="1"/>
            </a:lvl4pPr>
            <a:lvl5pPr marL="1828691" indent="0">
              <a:buNone/>
              <a:defRPr sz="1600" b="1"/>
            </a:lvl5pPr>
            <a:lvl6pPr marL="2285863" indent="0">
              <a:buNone/>
              <a:defRPr sz="1600" b="1"/>
            </a:lvl6pPr>
            <a:lvl7pPr marL="2743036" indent="0">
              <a:buNone/>
              <a:defRPr sz="1600" b="1"/>
            </a:lvl7pPr>
            <a:lvl8pPr marL="3200209" indent="0">
              <a:buNone/>
              <a:defRPr sz="1600" b="1"/>
            </a:lvl8pPr>
            <a:lvl9pPr marL="3657381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73" indent="0">
              <a:buNone/>
              <a:defRPr sz="2000" b="1"/>
            </a:lvl2pPr>
            <a:lvl3pPr marL="914345" indent="0">
              <a:buNone/>
              <a:defRPr sz="1800" b="1"/>
            </a:lvl3pPr>
            <a:lvl4pPr marL="1371518" indent="0">
              <a:buNone/>
              <a:defRPr sz="1600" b="1"/>
            </a:lvl4pPr>
            <a:lvl5pPr marL="1828691" indent="0">
              <a:buNone/>
              <a:defRPr sz="1600" b="1"/>
            </a:lvl5pPr>
            <a:lvl6pPr marL="2285863" indent="0">
              <a:buNone/>
              <a:defRPr sz="1600" b="1"/>
            </a:lvl6pPr>
            <a:lvl7pPr marL="2743036" indent="0">
              <a:buNone/>
              <a:defRPr sz="1600" b="1"/>
            </a:lvl7pPr>
            <a:lvl8pPr marL="3200209" indent="0">
              <a:buNone/>
              <a:defRPr sz="1600" b="1"/>
            </a:lvl8pPr>
            <a:lvl9pPr marL="3657381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EB4818-9E8A-491D-8A12-7FD69893579B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1267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F480F3-6707-4C45-BCC7-7B7A3F62047D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84380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B08AB0-195B-4C63-AE4C-3767080EF74A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307046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173" indent="0">
              <a:buNone/>
              <a:defRPr sz="1200"/>
            </a:lvl2pPr>
            <a:lvl3pPr marL="914345" indent="0">
              <a:buNone/>
              <a:defRPr sz="1000"/>
            </a:lvl3pPr>
            <a:lvl4pPr marL="1371518" indent="0">
              <a:buNone/>
              <a:defRPr sz="900"/>
            </a:lvl4pPr>
            <a:lvl5pPr marL="1828691" indent="0">
              <a:buNone/>
              <a:defRPr sz="900"/>
            </a:lvl5pPr>
            <a:lvl6pPr marL="2285863" indent="0">
              <a:buNone/>
              <a:defRPr sz="900"/>
            </a:lvl6pPr>
            <a:lvl7pPr marL="2743036" indent="0">
              <a:buNone/>
              <a:defRPr sz="900"/>
            </a:lvl7pPr>
            <a:lvl8pPr marL="3200209" indent="0">
              <a:buNone/>
              <a:defRPr sz="900"/>
            </a:lvl8pPr>
            <a:lvl9pPr marL="3657381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B35580-2D8C-4351-902E-06C34BBBD1CD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42166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173" indent="0">
              <a:buNone/>
              <a:defRPr sz="2800"/>
            </a:lvl2pPr>
            <a:lvl3pPr marL="914345" indent="0">
              <a:buNone/>
              <a:defRPr sz="2400"/>
            </a:lvl3pPr>
            <a:lvl4pPr marL="1371518" indent="0">
              <a:buNone/>
              <a:defRPr sz="2000"/>
            </a:lvl4pPr>
            <a:lvl5pPr marL="1828691" indent="0">
              <a:buNone/>
              <a:defRPr sz="2000"/>
            </a:lvl5pPr>
            <a:lvl6pPr marL="2285863" indent="0">
              <a:buNone/>
              <a:defRPr sz="2000"/>
            </a:lvl6pPr>
            <a:lvl7pPr marL="2743036" indent="0">
              <a:buNone/>
              <a:defRPr sz="2000"/>
            </a:lvl7pPr>
            <a:lvl8pPr marL="3200209" indent="0">
              <a:buNone/>
              <a:defRPr sz="2000"/>
            </a:lvl8pPr>
            <a:lvl9pPr marL="3657381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173" indent="0">
              <a:buNone/>
              <a:defRPr sz="1200"/>
            </a:lvl2pPr>
            <a:lvl3pPr marL="914345" indent="0">
              <a:buNone/>
              <a:defRPr sz="1000"/>
            </a:lvl3pPr>
            <a:lvl4pPr marL="1371518" indent="0">
              <a:buNone/>
              <a:defRPr sz="900"/>
            </a:lvl4pPr>
            <a:lvl5pPr marL="1828691" indent="0">
              <a:buNone/>
              <a:defRPr sz="900"/>
            </a:lvl5pPr>
            <a:lvl6pPr marL="2285863" indent="0">
              <a:buNone/>
              <a:defRPr sz="900"/>
            </a:lvl6pPr>
            <a:lvl7pPr marL="2743036" indent="0">
              <a:buNone/>
              <a:defRPr sz="900"/>
            </a:lvl7pPr>
            <a:lvl8pPr marL="3200209" indent="0">
              <a:buNone/>
              <a:defRPr sz="900"/>
            </a:lvl8pPr>
            <a:lvl9pPr marL="3657381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615D1E-9C53-4CA3-B0A2-7FC68B1120A0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685824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6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10" descr="Home"/>
          <p:cNvPicPr>
            <a:picLocks noChangeAspect="1" noChangeArrowheads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34200" y="6445250"/>
            <a:ext cx="2176463" cy="384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13" descr="forUC05_96"/>
          <p:cNvPicPr>
            <a:picLocks noChangeAspect="1" noChangeArrowheads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57175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Oval 7"/>
          <p:cNvSpPr/>
          <p:nvPr userDrawn="1"/>
        </p:nvSpPr>
        <p:spPr>
          <a:xfrm>
            <a:off x="873125" y="5770563"/>
            <a:ext cx="1933575" cy="892175"/>
          </a:xfrm>
          <a:prstGeom prst="ellipse">
            <a:avLst/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6382" tIns="28191" rIns="56382" bIns="28191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1029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09600"/>
            <a:ext cx="80772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34" tIns="45717" rIns="91434" bIns="45717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30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935163"/>
            <a:ext cx="8077200" cy="3551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34" tIns="45717" rIns="91434" bIns="4571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2819400" y="6245225"/>
            <a:ext cx="1447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4" tIns="45717" rIns="91434" bIns="45717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572000" y="6245225"/>
            <a:ext cx="24384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4" tIns="45717" rIns="91434" bIns="45717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239000" y="6245225"/>
            <a:ext cx="1447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4" tIns="45717" rIns="91434" bIns="45717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83AE7C7-9E81-4AE0-91D0-8093C420D58A}" type="slidenum">
              <a:rPr lang="en-US">
                <a:solidFill>
                  <a:srgbClr val="000000"/>
                </a:solidFill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>
              <a:solidFill>
                <a:srgbClr val="000000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505165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Myriad Pro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Myriad Pro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Myriad Pro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Myriad Pro" pitchFamily="34" charset="0"/>
        </a:defRPr>
      </a:lvl5pPr>
      <a:lvl6pPr marL="457173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345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518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691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1313" indent="-341313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1363" indent="-284163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1413" indent="-227013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598613" indent="-227013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5813" indent="-227013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450" indent="-228587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622" indent="-228587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8795" indent="-228587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5968" indent="-228587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34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73" algn="l" defTabSz="91434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45" algn="l" defTabSz="91434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18" algn="l" defTabSz="91434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91" algn="l" defTabSz="91434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63" algn="l" defTabSz="91434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36" algn="l" defTabSz="91434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09" algn="l" defTabSz="91434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381" algn="l" defTabSz="91434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smtClean="0"/>
          </a:p>
          <a:p>
            <a:pPr lvl="1"/>
            <a:endParaRPr lang="en-US" smtClean="0"/>
          </a:p>
          <a:p>
            <a:pPr lvl="1"/>
            <a:endParaRPr lang="en-US" smtClean="0"/>
          </a:p>
        </p:txBody>
      </p:sp>
      <p:sp>
        <p:nvSpPr>
          <p:cNvPr id="717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>
                <a:latin typeface="Verdana" pitchFamily="34" charset="0"/>
                <a:ea typeface="+mn-ea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17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>
                <a:latin typeface="Verdana" pitchFamily="34" charset="0"/>
                <a:ea typeface="+mn-ea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>
                <a:latin typeface="Verdana" pitchFamily="-105" charset="0"/>
                <a:ea typeface="ＭＳ Ｐゴシック" pitchFamily="-105" charset="-128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4E541E4-8F88-466F-93D2-2CC5AD3C6825}" type="slidenum">
              <a:rPr lang="en-US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auto">
          <a:xfrm>
            <a:off x="0" y="0"/>
            <a:ext cx="228600" cy="2286000"/>
          </a:xfrm>
          <a:prstGeom prst="rect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2400" smtClean="0">
              <a:solidFill>
                <a:srgbClr val="000000"/>
              </a:solidFill>
              <a:latin typeface="Times New Roman" pitchFamily="18" charset="0"/>
              <a:ea typeface="ＭＳ Ｐゴシック" pitchFamily="34" charset="-128"/>
            </a:endParaRPr>
          </a:p>
        </p:txBody>
      </p:sp>
      <p:sp>
        <p:nvSpPr>
          <p:cNvPr id="1032" name="Line 8"/>
          <p:cNvSpPr>
            <a:spLocks noChangeShapeType="1"/>
          </p:cNvSpPr>
          <p:nvPr/>
        </p:nvSpPr>
        <p:spPr bwMode="auto">
          <a:xfrm>
            <a:off x="457200" y="1447800"/>
            <a:ext cx="80772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mtClean="0">
              <a:solidFill>
                <a:srgbClr val="000000"/>
              </a:solidFill>
              <a:ea typeface="ＭＳ Ｐゴシック" pitchFamily="34" charset="-128"/>
            </a:endParaRPr>
          </a:p>
        </p:txBody>
      </p:sp>
      <p:sp>
        <p:nvSpPr>
          <p:cNvPr id="1033" name="Rectangle 9"/>
          <p:cNvSpPr>
            <a:spLocks noChangeArrowheads="1"/>
          </p:cNvSpPr>
          <p:nvPr/>
        </p:nvSpPr>
        <p:spPr bwMode="auto">
          <a:xfrm>
            <a:off x="0" y="2286000"/>
            <a:ext cx="228600" cy="2286000"/>
          </a:xfrm>
          <a:prstGeom prst="rect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2400" smtClean="0">
              <a:solidFill>
                <a:srgbClr val="000000"/>
              </a:solidFill>
              <a:latin typeface="Times New Roman" pitchFamily="18" charset="0"/>
              <a:ea typeface="ＭＳ Ｐゴシック" pitchFamily="34" charset="-128"/>
            </a:endParaRPr>
          </a:p>
        </p:txBody>
      </p:sp>
      <p:sp>
        <p:nvSpPr>
          <p:cNvPr id="1034" name="Rectangle 10"/>
          <p:cNvSpPr>
            <a:spLocks noChangeArrowheads="1"/>
          </p:cNvSpPr>
          <p:nvPr/>
        </p:nvSpPr>
        <p:spPr bwMode="auto">
          <a:xfrm>
            <a:off x="0" y="4572000"/>
            <a:ext cx="228600" cy="2286000"/>
          </a:xfrm>
          <a:prstGeom prst="rect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2400" smtClean="0">
              <a:solidFill>
                <a:srgbClr val="000000"/>
              </a:solidFill>
              <a:latin typeface="Times New Roman" pitchFamily="18" charset="0"/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5613615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ＭＳ Ｐゴシック" pitchFamily="-105" charset="-128"/>
          <a:cs typeface="ＭＳ Ｐゴシック" pitchFamily="-105" charset="-128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aramond" pitchFamily="18" charset="0"/>
          <a:ea typeface="ＭＳ Ｐゴシック" pitchFamily="-105" charset="-128"/>
          <a:cs typeface="ＭＳ Ｐゴシック" pitchFamily="-105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aramond" pitchFamily="18" charset="0"/>
          <a:ea typeface="ＭＳ Ｐゴシック" pitchFamily="-105" charset="-128"/>
          <a:cs typeface="ＭＳ Ｐゴシック" pitchFamily="-105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aramond" pitchFamily="18" charset="0"/>
          <a:ea typeface="ＭＳ Ｐゴシック" pitchFamily="-105" charset="-128"/>
          <a:cs typeface="ＭＳ Ｐゴシック" pitchFamily="-105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aramond" pitchFamily="18" charset="0"/>
          <a:ea typeface="ＭＳ Ｐゴシック" pitchFamily="-105" charset="-128"/>
          <a:cs typeface="ＭＳ Ｐゴシック" pitchFamily="-105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aramond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defRPr sz="2800">
          <a:solidFill>
            <a:schemeClr val="tx1"/>
          </a:solidFill>
          <a:latin typeface="+mn-lt"/>
          <a:ea typeface="ＭＳ Ｐゴシック" pitchFamily="-105" charset="-128"/>
          <a:cs typeface="ＭＳ Ｐゴシック" pitchFamily="-105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SzPct val="75000"/>
        <a:buFont typeface="Wingdings" pitchFamily="2" charset="2"/>
        <a:defRPr sz="2400">
          <a:solidFill>
            <a:schemeClr val="tx1"/>
          </a:solidFill>
          <a:latin typeface="+mn-lt"/>
          <a:ea typeface="ＭＳ Ｐゴシック" pitchFamily="-105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defRPr sz="2000">
          <a:solidFill>
            <a:schemeClr val="tx1"/>
          </a:solidFill>
          <a:latin typeface="+mn-lt"/>
          <a:ea typeface="ＭＳ Ｐゴシック" pitchFamily="-105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>
          <a:solidFill>
            <a:schemeClr val="tx1"/>
          </a:solidFill>
          <a:latin typeface="+mn-lt"/>
          <a:ea typeface="ＭＳ Ｐゴシック" pitchFamily="-105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  <a:ea typeface="ＭＳ Ｐゴシック" pitchFamily="-105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hyperlink" Target="mailto:ballnn@mail.uc.edu" TargetMode="External"/><Relationship Id="rId1" Type="http://schemas.openxmlformats.org/officeDocument/2006/relationships/slideLayout" Target="../slideLayouts/slideLayout4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hyperlink" Target="mailto:blincosv@mail.uc.edu" TargetMode="Externa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hyperlink" Target="mailto:sowersdd@mail.uc.edu" TargetMode="Externa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acebook.com/HeineforSenate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://senatortobi.com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ctrTitle"/>
          </p:nvPr>
        </p:nvSpPr>
        <p:spPr>
          <a:xfrm>
            <a:off x="520700" y="1524000"/>
            <a:ext cx="8623300" cy="990600"/>
          </a:xfrm>
        </p:spPr>
        <p:txBody>
          <a:bodyPr/>
          <a:lstStyle/>
          <a:p>
            <a:r>
              <a:rPr lang="en-US" b="1" dirty="0" smtClean="0"/>
              <a:t>Engineering and Applied </a:t>
            </a:r>
            <a:br>
              <a:rPr lang="en-US" b="1" dirty="0" smtClean="0"/>
            </a:br>
            <a:r>
              <a:rPr lang="en-US" b="1" dirty="0" smtClean="0"/>
              <a:t>Science Tribunal</a:t>
            </a:r>
          </a:p>
        </p:txBody>
      </p:sp>
      <p:sp>
        <p:nvSpPr>
          <p:cNvPr id="3075" name="Title 1"/>
          <p:cNvSpPr txBox="1">
            <a:spLocks/>
          </p:cNvSpPr>
          <p:nvPr/>
        </p:nvSpPr>
        <p:spPr bwMode="auto">
          <a:xfrm>
            <a:off x="533400" y="4000500"/>
            <a:ext cx="86106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4" tIns="45717" rIns="91434" bIns="45717" anchor="ctr"/>
          <a:lstStyle/>
          <a:p>
            <a:pPr algn="ctr" eaLnBrk="0" hangingPunct="0"/>
            <a:r>
              <a:rPr lang="en-US" sz="4400" dirty="0" smtClean="0">
                <a:solidFill>
                  <a:schemeClr val="tx2"/>
                </a:solidFill>
                <a:latin typeface="Myriad Pro" pitchFamily="34" charset="0"/>
              </a:rPr>
              <a:t>Feb 24</a:t>
            </a:r>
            <a:r>
              <a:rPr lang="en-US" sz="4400" baseline="30000" dirty="0" smtClean="0">
                <a:solidFill>
                  <a:schemeClr val="tx2"/>
                </a:solidFill>
                <a:latin typeface="Myriad Pro" pitchFamily="34" charset="0"/>
              </a:rPr>
              <a:t>th</a:t>
            </a:r>
            <a:r>
              <a:rPr lang="en-US" sz="4400" dirty="0" smtClean="0">
                <a:solidFill>
                  <a:schemeClr val="tx2"/>
                </a:solidFill>
                <a:latin typeface="Myriad Pro" pitchFamily="34" charset="0"/>
              </a:rPr>
              <a:t>  , 2014</a:t>
            </a:r>
            <a:endParaRPr lang="en-US" sz="4400" dirty="0">
              <a:solidFill>
                <a:schemeClr val="tx2"/>
              </a:solidFill>
              <a:latin typeface="Myriad Pro" pitchFamily="34" charset="0"/>
            </a:endParaRPr>
          </a:p>
        </p:txBody>
      </p:sp>
      <p:sp>
        <p:nvSpPr>
          <p:cNvPr id="3076" name="Title 1"/>
          <p:cNvSpPr txBox="1">
            <a:spLocks/>
          </p:cNvSpPr>
          <p:nvPr/>
        </p:nvSpPr>
        <p:spPr bwMode="auto">
          <a:xfrm>
            <a:off x="533400" y="2971800"/>
            <a:ext cx="86106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4" tIns="45717" rIns="91434" bIns="45717" anchor="ctr"/>
          <a:lstStyle/>
          <a:p>
            <a:pPr algn="ctr" eaLnBrk="0" hangingPunct="0"/>
            <a:r>
              <a:rPr lang="en-US" sz="4400" dirty="0">
                <a:solidFill>
                  <a:schemeClr val="tx2"/>
                </a:solidFill>
                <a:latin typeface="Myriad Pro" pitchFamily="34" charset="0"/>
              </a:rPr>
              <a:t>General Meeting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Sean Gleason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dirty="0" smtClean="0"/>
              <a:t>@</a:t>
            </a:r>
            <a:r>
              <a:rPr lang="en-US" dirty="0" err="1" smtClean="0"/>
              <a:t>UC_Gleason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0484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Mitchell Phelps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Twitter: @</a:t>
            </a:r>
            <a:r>
              <a:rPr lang="en-US" dirty="0" err="1" smtClean="0"/>
              <a:t>MitchellPhelps</a:t>
            </a: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	#</a:t>
            </a:r>
            <a:r>
              <a:rPr lang="en-US" dirty="0" err="1" smtClean="0"/>
              <a:t>PhelpsHelps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98129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Andrew </a:t>
            </a:r>
            <a:r>
              <a:rPr lang="en-US" dirty="0" err="1" smtClean="0"/>
              <a:t>Naab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Twitter: @</a:t>
            </a:r>
            <a:r>
              <a:rPr lang="en-US" dirty="0" err="1" smtClean="0"/>
              <a:t>AndrewNaab</a:t>
            </a:r>
            <a:endParaRPr lang="en-US" dirty="0" smtClean="0"/>
          </a:p>
          <a:p>
            <a:r>
              <a:rPr lang="en-US" dirty="0" smtClean="0"/>
              <a:t>Facebook: Re-elect Andrew </a:t>
            </a:r>
            <a:r>
              <a:rPr lang="en-US" dirty="0" err="1" smtClean="0"/>
              <a:t>Naab</a:t>
            </a:r>
            <a:r>
              <a:rPr lang="en-US" dirty="0" smtClean="0"/>
              <a:t> as your At Large Senator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28139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Alex Shelton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#SHELTON4SENATOR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31608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Jessie Gearhart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Jessie had a last minute work conflict</a:t>
            </a:r>
          </a:p>
          <a:p>
            <a:r>
              <a:rPr lang="en-US" dirty="0" smtClean="0"/>
              <a:t>4</a:t>
            </a:r>
            <a:r>
              <a:rPr lang="en-US" baseline="30000" dirty="0" smtClean="0"/>
              <a:t>th</a:t>
            </a:r>
            <a:r>
              <a:rPr lang="en-US" dirty="0" smtClean="0"/>
              <a:t> Year Biomedical Engineer</a:t>
            </a:r>
          </a:p>
          <a:p>
            <a:r>
              <a:rPr lang="en-US" dirty="0" smtClean="0"/>
              <a:t>Former CEAS Senator, Current At-large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19401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Beer Shah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5906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68462" y="0"/>
            <a:ext cx="4634681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44410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93188" y="-17505"/>
            <a:ext cx="2242573" cy="175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Order of the Engineer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/>
              <a:t>What’s this all about?</a:t>
            </a:r>
          </a:p>
          <a:p>
            <a:pPr lvl="1"/>
            <a:r>
              <a:rPr lang="en-US" dirty="0"/>
              <a:t>Foster a spirit of pride and responsibility in the engineering profession.</a:t>
            </a:r>
          </a:p>
          <a:p>
            <a:pPr lvl="1"/>
            <a:r>
              <a:rPr lang="en-US" dirty="0"/>
              <a:t>Bridge the gap between training and experience.</a:t>
            </a:r>
          </a:p>
          <a:p>
            <a:pPr lvl="1"/>
            <a:r>
              <a:rPr lang="en-US" dirty="0"/>
              <a:t>Present to the public a visible symbol identifying the engineer</a:t>
            </a:r>
            <a:r>
              <a:rPr lang="en-US" dirty="0" smtClean="0"/>
              <a:t>.</a:t>
            </a:r>
          </a:p>
          <a:p>
            <a:r>
              <a:rPr lang="en-US" dirty="0" smtClean="0"/>
              <a:t>Any </a:t>
            </a:r>
            <a:r>
              <a:rPr lang="en-US" dirty="0"/>
              <a:t>engineer is eligible for induction if he or she has </a:t>
            </a:r>
            <a:r>
              <a:rPr lang="en-US" dirty="0" smtClean="0"/>
              <a:t>graduated/within </a:t>
            </a:r>
            <a:r>
              <a:rPr lang="en-US" dirty="0"/>
              <a:t>one academic year of </a:t>
            </a:r>
            <a:r>
              <a:rPr lang="en-US" dirty="0" smtClean="0"/>
              <a:t>graduation from </a:t>
            </a:r>
            <a:r>
              <a:rPr lang="en-US" dirty="0"/>
              <a:t>an EAC of ABET program or holds a license as a Professional </a:t>
            </a:r>
            <a:r>
              <a:rPr lang="en-US" dirty="0" smtClean="0"/>
              <a:t>Engineer.</a:t>
            </a:r>
          </a:p>
          <a:p>
            <a:r>
              <a:rPr lang="en-US" i="1" dirty="0" smtClean="0"/>
              <a:t>Got Questions? Want to help? </a:t>
            </a:r>
          </a:p>
          <a:p>
            <a:pPr lvl="1"/>
            <a:r>
              <a:rPr lang="en-US" dirty="0" smtClean="0"/>
              <a:t>connelmt@mail.uc.edu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54413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>
          <a:xfrm>
            <a:off x="990600" y="2514600"/>
            <a:ext cx="7696200" cy="1143000"/>
          </a:xfrm>
        </p:spPr>
        <p:txBody>
          <a:bodyPr/>
          <a:lstStyle/>
          <a:p>
            <a:r>
              <a:rPr lang="en-US" sz="6000" b="1" dirty="0" smtClean="0"/>
              <a:t>Officer Reports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Senators’ Report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800" dirty="0" err="1" smtClean="0"/>
              <a:t>Gameday</a:t>
            </a:r>
            <a:r>
              <a:rPr lang="en-US" sz="2800" dirty="0" smtClean="0"/>
              <a:t> X2 </a:t>
            </a:r>
          </a:p>
          <a:p>
            <a:pPr lvl="1"/>
            <a:r>
              <a:rPr lang="en-US" sz="2400" dirty="0" smtClean="0"/>
              <a:t>Watch party at noon at </a:t>
            </a:r>
            <a:r>
              <a:rPr lang="en-US" sz="2400" dirty="0" err="1" smtClean="0"/>
              <a:t>Catskellar</a:t>
            </a:r>
            <a:r>
              <a:rPr lang="en-US" sz="2400" dirty="0" smtClean="0"/>
              <a:t> for </a:t>
            </a:r>
            <a:r>
              <a:rPr lang="en-US" sz="2400" dirty="0" err="1" smtClean="0"/>
              <a:t>Mens</a:t>
            </a:r>
            <a:r>
              <a:rPr lang="en-US" sz="2400" dirty="0" smtClean="0"/>
              <a:t> vs </a:t>
            </a:r>
            <a:r>
              <a:rPr lang="en-US" sz="2400" dirty="0" err="1" smtClean="0"/>
              <a:t>Ucon</a:t>
            </a:r>
            <a:endParaRPr lang="en-US" sz="2400" dirty="0" smtClean="0"/>
          </a:p>
          <a:p>
            <a:pPr lvl="1"/>
            <a:r>
              <a:rPr lang="en-US" sz="2400" dirty="0" smtClean="0"/>
              <a:t>Women’s vs Louisville at 2:00</a:t>
            </a:r>
          </a:p>
          <a:p>
            <a:pPr lvl="1"/>
            <a:r>
              <a:rPr lang="en-US" sz="2400" dirty="0" smtClean="0"/>
              <a:t>Free </a:t>
            </a:r>
            <a:r>
              <a:rPr lang="en-US" sz="2400" dirty="0" err="1" smtClean="0"/>
              <a:t>teeshirt</a:t>
            </a:r>
            <a:endParaRPr lang="en-US" sz="2400" dirty="0" smtClean="0"/>
          </a:p>
          <a:p>
            <a:r>
              <a:rPr lang="en-US" sz="2800" dirty="0" smtClean="0"/>
              <a:t>Student Government Elections</a:t>
            </a:r>
          </a:p>
          <a:p>
            <a:pPr lvl="1"/>
            <a:r>
              <a:rPr lang="en-US" sz="2400" dirty="0" smtClean="0"/>
              <a:t>Voting on Blackboard Wednesday through Friday</a:t>
            </a:r>
          </a:p>
          <a:p>
            <a:r>
              <a:rPr lang="en-US" sz="2800" dirty="0" smtClean="0"/>
              <a:t>METRO CWEST Talent Show</a:t>
            </a:r>
          </a:p>
          <a:p>
            <a:pPr lvl="1"/>
            <a:r>
              <a:rPr lang="en-US" sz="2400" dirty="0" smtClean="0"/>
              <a:t>Thursday 7:00, Zimmer Auditorium</a:t>
            </a:r>
          </a:p>
          <a:p>
            <a:pPr lvl="1"/>
            <a:r>
              <a:rPr lang="en-US" sz="2400" dirty="0" smtClean="0"/>
              <a:t>Tickets $5 available before or at door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2651143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457200"/>
            <a:ext cx="8915400" cy="758825"/>
          </a:xfrm>
        </p:spPr>
        <p:txBody>
          <a:bodyPr/>
          <a:lstStyle/>
          <a:p>
            <a:pPr eaLnBrk="1" hangingPunct="1"/>
            <a:r>
              <a:rPr lang="en-US" b="1" u="sng" dirty="0" smtClean="0"/>
              <a:t>Tribunal Officers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86133015"/>
              </p:ext>
            </p:extLst>
          </p:nvPr>
        </p:nvGraphicFramePr>
        <p:xfrm>
          <a:off x="0" y="1524000"/>
          <a:ext cx="9120188" cy="499685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419700"/>
                <a:gridCol w="152300"/>
                <a:gridCol w="75938"/>
                <a:gridCol w="4472250"/>
              </a:tblGrid>
              <a:tr h="533835">
                <a:tc>
                  <a:txBody>
                    <a:bodyPr/>
                    <a:lstStyle/>
                    <a:p>
                      <a:pPr algn="r"/>
                      <a:r>
                        <a:rPr lang="en-US" sz="2200" b="1" dirty="0" smtClean="0"/>
                        <a:t>President:</a:t>
                      </a:r>
                      <a:endParaRPr lang="en-US" sz="22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endParaRPr lang="en-US" sz="2200"/>
                    </a:p>
                  </a:txBody>
                  <a:tcPr marL="50434" marR="50434" marT="33452" marB="33452" anchor="ctr"/>
                </a:tc>
                <a:tc gridSpan="2">
                  <a:txBody>
                    <a:bodyPr/>
                    <a:lstStyle/>
                    <a:p>
                      <a:r>
                        <a:rPr lang="en-US" sz="2200" b="1" dirty="0" smtClean="0"/>
                        <a:t>Mason Stout</a:t>
                      </a:r>
                      <a:endParaRPr lang="en-US" sz="2200" b="1" dirty="0"/>
                    </a:p>
                  </a:txBody>
                  <a:tcPr marL="50434" marR="50434" marT="33452" marB="33452" anchor="ctr"/>
                </a:tc>
                <a:tc hMerge="1">
                  <a:txBody>
                    <a:bodyPr/>
                    <a:lstStyle/>
                    <a:p>
                      <a:endParaRPr lang="en-US" sz="2000" dirty="0"/>
                    </a:p>
                  </a:txBody>
                  <a:tcPr marL="50433" marR="50433" marT="33450" marB="33450" anchor="ctr"/>
                </a:tc>
              </a:tr>
              <a:tr h="737534">
                <a:tc>
                  <a:txBody>
                    <a:bodyPr/>
                    <a:lstStyle/>
                    <a:p>
                      <a:pPr algn="r"/>
                      <a:r>
                        <a:rPr lang="en-US" sz="2200" b="1" dirty="0" smtClean="0"/>
                        <a:t>Vice President:</a:t>
                      </a:r>
                      <a:endParaRPr lang="en-US" sz="22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endParaRPr lang="en-US" sz="2200"/>
                    </a:p>
                  </a:txBody>
                  <a:tcPr marL="50434" marR="50434" marT="33452" marB="33452" anchor="ctr"/>
                </a:tc>
                <a:tc gridSpan="2">
                  <a:txBody>
                    <a:bodyPr/>
                    <a:lstStyle/>
                    <a:p>
                      <a:r>
                        <a:rPr lang="en-US" sz="2200" b="1" dirty="0" smtClean="0"/>
                        <a:t>Scott </a:t>
                      </a:r>
                      <a:r>
                        <a:rPr lang="en-US" sz="2200" b="1" dirty="0" err="1" smtClean="0"/>
                        <a:t>Blincoe</a:t>
                      </a:r>
                      <a:endParaRPr lang="en-US" sz="2200" b="1" dirty="0"/>
                    </a:p>
                  </a:txBody>
                  <a:tcPr marL="50434" marR="50434" marT="33452" marB="33452" anchor="ctr"/>
                </a:tc>
                <a:tc hMerge="1">
                  <a:txBody>
                    <a:bodyPr/>
                    <a:lstStyle/>
                    <a:p>
                      <a:endParaRPr lang="en-US" sz="2000" dirty="0"/>
                    </a:p>
                  </a:txBody>
                  <a:tcPr marL="50433" marR="50433" marT="33450" marB="33450" anchor="ctr"/>
                </a:tc>
              </a:tr>
              <a:tr h="737534">
                <a:tc>
                  <a:txBody>
                    <a:bodyPr/>
                    <a:lstStyle/>
                    <a:p>
                      <a:pPr algn="r"/>
                      <a:r>
                        <a:rPr lang="en-US" sz="2200" b="1" dirty="0" smtClean="0"/>
                        <a:t>Associate Vice President:</a:t>
                      </a:r>
                      <a:endParaRPr lang="en-US" sz="22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endParaRPr lang="en-US" sz="2200"/>
                    </a:p>
                  </a:txBody>
                  <a:tcPr marL="50434" marR="50434" marT="33452" marB="33452" anchor="ctr"/>
                </a:tc>
                <a:tc gridSpan="2">
                  <a:txBody>
                    <a:bodyPr/>
                    <a:lstStyle/>
                    <a:p>
                      <a:r>
                        <a:rPr lang="en-US" sz="2200" b="1" baseline="0" dirty="0" smtClean="0"/>
                        <a:t>Nathan Ball</a:t>
                      </a:r>
                    </a:p>
                  </a:txBody>
                  <a:tcPr marL="50434" marR="50434" marT="33452" marB="33452" anchor="ctr"/>
                </a:tc>
                <a:tc hMerge="1">
                  <a:txBody>
                    <a:bodyPr/>
                    <a:lstStyle/>
                    <a:p>
                      <a:endParaRPr lang="en-US" sz="2000" dirty="0"/>
                    </a:p>
                  </a:txBody>
                  <a:tcPr marL="50433" marR="50433" marT="33450" marB="33450" anchor="ctr"/>
                </a:tc>
              </a:tr>
              <a:tr h="533835">
                <a:tc>
                  <a:txBody>
                    <a:bodyPr/>
                    <a:lstStyle/>
                    <a:p>
                      <a:pPr algn="r"/>
                      <a:r>
                        <a:rPr lang="en-US" sz="2200" b="1" dirty="0" smtClean="0"/>
                        <a:t>Treasurer:</a:t>
                      </a:r>
                      <a:endParaRPr lang="en-US" sz="22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endParaRPr lang="en-US" sz="2200"/>
                    </a:p>
                  </a:txBody>
                  <a:tcPr marL="50434" marR="50434" marT="33452" marB="33452" anchor="ctr"/>
                </a:tc>
                <a:tc gridSpan="2">
                  <a:txBody>
                    <a:bodyPr/>
                    <a:lstStyle/>
                    <a:p>
                      <a:pPr marL="0" marR="0" indent="0" algn="l" defTabSz="148288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200" b="1" baseline="0" dirty="0" smtClean="0"/>
                        <a:t>John </a:t>
                      </a:r>
                      <a:r>
                        <a:rPr lang="en-US" sz="2200" b="1" baseline="0" dirty="0" err="1" smtClean="0"/>
                        <a:t>Lewnard</a:t>
                      </a:r>
                      <a:endParaRPr lang="en-US" sz="2200" b="1" baseline="0" dirty="0" smtClean="0"/>
                    </a:p>
                  </a:txBody>
                  <a:tcPr marL="50434" marR="50434" marT="33452" marB="33452" anchor="ctr"/>
                </a:tc>
                <a:tc hMerge="1">
                  <a:txBody>
                    <a:bodyPr/>
                    <a:lstStyle/>
                    <a:p>
                      <a:pPr marL="0" marR="0" indent="0" algn="l" defTabSz="148288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baseline="0" dirty="0" smtClean="0"/>
                    </a:p>
                  </a:txBody>
                  <a:tcPr marL="50433" marR="50433" marT="33450" marB="33450" anchor="ctr"/>
                </a:tc>
              </a:tr>
              <a:tr h="581033">
                <a:tc>
                  <a:txBody>
                    <a:bodyPr/>
                    <a:lstStyle/>
                    <a:p>
                      <a:pPr algn="r"/>
                      <a:r>
                        <a:rPr lang="en-US" sz="2200" b="1" dirty="0" smtClean="0"/>
                        <a:t>Secretary:</a:t>
                      </a:r>
                      <a:endParaRPr lang="en-US" sz="22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endParaRPr lang="en-US" sz="2200"/>
                    </a:p>
                  </a:txBody>
                  <a:tcPr marL="50434" marR="50434" marT="33452" marB="33452" anchor="ctr"/>
                </a:tc>
                <a:tc gridSpan="2">
                  <a:txBody>
                    <a:bodyPr/>
                    <a:lstStyle/>
                    <a:p>
                      <a:r>
                        <a:rPr lang="en-US" sz="2200" b="1" dirty="0" smtClean="0"/>
                        <a:t>Carlo </a:t>
                      </a:r>
                      <a:r>
                        <a:rPr lang="en-US" sz="2200" b="1" dirty="0" err="1" smtClean="0"/>
                        <a:t>Perottino</a:t>
                      </a:r>
                      <a:endParaRPr lang="en-US" sz="2200" b="1" dirty="0"/>
                    </a:p>
                  </a:txBody>
                  <a:tcPr marL="50434" marR="50434" marT="33452" marB="33452" anchor="ctr"/>
                </a:tc>
                <a:tc hMerge="1">
                  <a:txBody>
                    <a:bodyPr/>
                    <a:lstStyle/>
                    <a:p>
                      <a:endParaRPr lang="en-US" sz="2000" dirty="0"/>
                    </a:p>
                  </a:txBody>
                  <a:tcPr marL="50433" marR="50433" marT="33450" marB="33450" anchor="ctr"/>
                </a:tc>
              </a:tr>
              <a:tr h="757899">
                <a:tc>
                  <a:txBody>
                    <a:bodyPr/>
                    <a:lstStyle/>
                    <a:p>
                      <a:pPr algn="r"/>
                      <a:r>
                        <a:rPr lang="en-US" sz="2200" b="1" dirty="0" smtClean="0"/>
                        <a:t>Senators:</a:t>
                      </a:r>
                      <a:endParaRPr lang="en-US" sz="22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endParaRPr lang="en-US" sz="2200"/>
                    </a:p>
                  </a:txBody>
                  <a:tcPr marL="50434" marR="50434" marT="33452" marB="33452" anchor="ctr"/>
                </a:tc>
                <a:tc gridSpan="2">
                  <a:txBody>
                    <a:bodyPr/>
                    <a:lstStyle/>
                    <a:p>
                      <a:r>
                        <a:rPr lang="en-US" sz="2200" b="1" baseline="0" dirty="0" smtClean="0"/>
                        <a:t>Andrew Griggs</a:t>
                      </a:r>
                    </a:p>
                    <a:p>
                      <a:r>
                        <a:rPr lang="en-US" sz="2200" b="1" baseline="0" dirty="0" smtClean="0"/>
                        <a:t>Hannah Kenny</a:t>
                      </a:r>
                      <a:endParaRPr lang="en-US" sz="2200" b="1" dirty="0"/>
                    </a:p>
                  </a:txBody>
                  <a:tcPr marL="50434" marR="50434" marT="33452" marB="33452" anchor="ctr"/>
                </a:tc>
                <a:tc hMerge="1">
                  <a:txBody>
                    <a:bodyPr/>
                    <a:lstStyle/>
                    <a:p>
                      <a:endParaRPr lang="en-US" sz="2000" dirty="0"/>
                    </a:p>
                  </a:txBody>
                  <a:tcPr marL="50433" marR="50433" marT="33450" marB="33450" anchor="ctr"/>
                </a:tc>
              </a:tr>
              <a:tr h="142355">
                <a:tc>
                  <a:txBody>
                    <a:bodyPr/>
                    <a:lstStyle/>
                    <a:p>
                      <a:pPr algn="r"/>
                      <a:endParaRPr lang="en-US" sz="16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50434" marR="50434" marT="33452" marB="33452" anchor="ctr"/>
                </a:tc>
                <a:tc gridSpan="2">
                  <a:txBody>
                    <a:bodyPr/>
                    <a:lstStyle/>
                    <a:p>
                      <a:pPr algn="r"/>
                      <a:endParaRPr lang="en-US" sz="700" b="1" dirty="0"/>
                    </a:p>
                  </a:txBody>
                  <a:tcPr marL="50434" marR="50434" marT="33452" marB="33452" anchor="ctr"/>
                </a:tc>
                <a:tc hMerge="1">
                  <a:txBody>
                    <a:bodyPr/>
                    <a:lstStyle/>
                    <a:p>
                      <a:endParaRPr lang="en-US" sz="2000" dirty="0"/>
                    </a:p>
                  </a:txBody>
                  <a:tcPr marL="50433" marR="50433" marT="33450" marB="33450" anchor="ctr"/>
                </a:tc>
              </a:tr>
              <a:tr h="402219">
                <a:tc gridSpan="4">
                  <a:txBody>
                    <a:bodyPr/>
                    <a:lstStyle/>
                    <a:p>
                      <a:pPr algn="ctr"/>
                      <a:endParaRPr lang="en-US" sz="2200" b="1" u="sng" dirty="0"/>
                    </a:p>
                  </a:txBody>
                  <a:tcPr marL="50434" marR="50434" marT="33452" marB="33452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r"/>
                      <a:endParaRPr lang="en-US" sz="2000" b="1" u="sng" dirty="0"/>
                    </a:p>
                  </a:txBody>
                  <a:tcPr marL="50433" marR="50433" marT="33450" marB="33450" anchor="ctr"/>
                </a:tc>
                <a:tc hMerge="1">
                  <a:txBody>
                    <a:bodyPr/>
                    <a:lstStyle/>
                    <a:p>
                      <a:endParaRPr lang="en-US" sz="2000" b="1" u="sng" dirty="0" smtClean="0"/>
                    </a:p>
                  </a:txBody>
                  <a:tcPr marL="50433" marR="50433" marT="33450" marB="33450" anchor="ctr"/>
                </a:tc>
              </a:tr>
              <a:tr h="402219">
                <a:tc>
                  <a:txBody>
                    <a:bodyPr/>
                    <a:lstStyle/>
                    <a:p>
                      <a:pPr algn="r"/>
                      <a:endParaRPr lang="en-US" sz="2200" b="1" dirty="0"/>
                    </a:p>
                  </a:txBody>
                  <a:tcPr marL="50434" marR="50434" marT="33452" marB="33452" anchor="ctr"/>
                </a:tc>
                <a:tc gridSpan="2">
                  <a:txBody>
                    <a:bodyPr/>
                    <a:lstStyle/>
                    <a:p>
                      <a:endParaRPr lang="en-US" sz="2200" dirty="0"/>
                    </a:p>
                  </a:txBody>
                  <a:tcPr marL="50434" marR="50434" marT="33452" marB="33452" anchor="ctr"/>
                </a:tc>
                <a:tc hMerge="1">
                  <a:txBody>
                    <a:bodyPr/>
                    <a:lstStyle/>
                    <a:p>
                      <a:pPr algn="r"/>
                      <a:endParaRPr lang="en-US" sz="2000" dirty="0"/>
                    </a:p>
                  </a:txBody>
                  <a:tcPr marL="50433" marR="50433" marT="33450" marB="33450" anchor="ctr"/>
                </a:tc>
                <a:tc>
                  <a:txBody>
                    <a:bodyPr/>
                    <a:lstStyle/>
                    <a:p>
                      <a:endParaRPr lang="en-US" sz="2200" b="1" dirty="0"/>
                    </a:p>
                  </a:txBody>
                  <a:tcPr marL="50434" marR="50434" marT="33452" marB="33452" anchor="ctr"/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Secretary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Please sign in at the back of the room</a:t>
            </a:r>
          </a:p>
          <a:p>
            <a:r>
              <a:rPr lang="en-US" dirty="0" smtClean="0"/>
              <a:t>Must attend and sign in at minimum of 4 meetings each semester to having voting rights</a:t>
            </a:r>
          </a:p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7086600" y="143470"/>
            <a:ext cx="19812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Carlo </a:t>
            </a:r>
            <a:r>
              <a:rPr lang="en-US" dirty="0" err="1" smtClean="0"/>
              <a:t>Perottino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2583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>
          <a:xfrm>
            <a:off x="990600" y="2514600"/>
            <a:ext cx="7696200" cy="1143000"/>
          </a:xfrm>
        </p:spPr>
        <p:txBody>
          <a:bodyPr/>
          <a:lstStyle/>
          <a:p>
            <a:r>
              <a:rPr lang="en-US" sz="6000" b="1" dirty="0" smtClean="0"/>
              <a:t>Committee Reports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28600"/>
            <a:ext cx="7696244" cy="1143000"/>
          </a:xfrm>
        </p:spPr>
        <p:txBody>
          <a:bodyPr/>
          <a:lstStyle/>
          <a:p>
            <a:r>
              <a:rPr lang="en-US" dirty="0" smtClean="0"/>
              <a:t>Sponsors</a:t>
            </a:r>
            <a:endParaRPr lang="en-US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39463" y="1321129"/>
            <a:ext cx="4282510" cy="51107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029037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Eweek</a:t>
            </a:r>
            <a:r>
              <a:rPr lang="en-US" dirty="0" smtClean="0"/>
              <a:t> Results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Scores:</a:t>
            </a:r>
          </a:p>
          <a:p>
            <a:r>
              <a:rPr lang="en-US" dirty="0" smtClean="0"/>
              <a:t>1</a:t>
            </a:r>
            <a:r>
              <a:rPr lang="en-US" baseline="30000" dirty="0" smtClean="0"/>
              <a:t>st</a:t>
            </a:r>
            <a:r>
              <a:rPr lang="en-US" dirty="0" smtClean="0"/>
              <a:t> Place- CEAS Ambassadors</a:t>
            </a:r>
          </a:p>
          <a:p>
            <a:r>
              <a:rPr lang="en-US" dirty="0" smtClean="0"/>
              <a:t>2</a:t>
            </a:r>
            <a:r>
              <a:rPr lang="en-US" baseline="30000" dirty="0" smtClean="0"/>
              <a:t>nd</a:t>
            </a:r>
            <a:r>
              <a:rPr lang="en-US" dirty="0" smtClean="0"/>
              <a:t> Place- </a:t>
            </a:r>
            <a:r>
              <a:rPr lang="en-US" dirty="0" err="1" smtClean="0"/>
              <a:t>Frack</a:t>
            </a:r>
            <a:r>
              <a:rPr lang="en-US" dirty="0" smtClean="0"/>
              <a:t> Ditches, Get Money</a:t>
            </a:r>
          </a:p>
          <a:p>
            <a:r>
              <a:rPr lang="en-US" dirty="0" smtClean="0"/>
              <a:t>3</a:t>
            </a:r>
            <a:r>
              <a:rPr lang="en-US" baseline="30000" dirty="0" smtClean="0"/>
              <a:t>rd</a:t>
            </a:r>
            <a:r>
              <a:rPr lang="en-US" dirty="0" smtClean="0"/>
              <a:t> Place- Triangle Fraternity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 smtClean="0"/>
              <a:t>If you are on the winning teams, please come get your t-shirt after meeting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26859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Eweek</a:t>
            </a:r>
            <a:r>
              <a:rPr lang="en-US" dirty="0" smtClean="0"/>
              <a:t> Results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800" dirty="0" smtClean="0"/>
              <a:t>13</a:t>
            </a:r>
            <a:r>
              <a:rPr lang="en-US" sz="2800" baseline="30000" dirty="0" smtClean="0"/>
              <a:t>th</a:t>
            </a:r>
            <a:r>
              <a:rPr lang="en-US" sz="2800" dirty="0" smtClean="0"/>
              <a:t> Annual Charity Date Auction:</a:t>
            </a:r>
          </a:p>
          <a:p>
            <a:r>
              <a:rPr lang="en-US" sz="2800" dirty="0" smtClean="0"/>
              <a:t>Raised $2, 285 for Circle K International’s Project Eliminate</a:t>
            </a:r>
          </a:p>
          <a:p>
            <a:r>
              <a:rPr lang="en-US" sz="2800" dirty="0" smtClean="0"/>
              <a:t>King- Thaddeus Voss</a:t>
            </a:r>
          </a:p>
          <a:p>
            <a:r>
              <a:rPr lang="en-US" sz="2800" dirty="0" smtClean="0"/>
              <a:t>Queen- Maggie Connell</a:t>
            </a:r>
          </a:p>
          <a:p>
            <a:endParaRPr lang="en-US" sz="2800" dirty="0"/>
          </a:p>
          <a:p>
            <a:pPr marL="0" indent="0">
              <a:buNone/>
            </a:pPr>
            <a:r>
              <a:rPr lang="en-US" sz="2800" dirty="0" err="1" smtClean="0"/>
              <a:t>Hoxworth</a:t>
            </a:r>
            <a:r>
              <a:rPr lang="en-US" sz="2800" dirty="0" smtClean="0"/>
              <a:t> Blood Drive:</a:t>
            </a:r>
          </a:p>
          <a:p>
            <a:r>
              <a:rPr lang="en-US" sz="2800" dirty="0" smtClean="0"/>
              <a:t>Collected 24 units of blood</a:t>
            </a:r>
          </a:p>
          <a:p>
            <a:r>
              <a:rPr lang="en-US" sz="2800" dirty="0" smtClean="0"/>
              <a:t>74 lives saved!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6234591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>
          <a:xfrm>
            <a:off x="914400" y="457200"/>
            <a:ext cx="8077200" cy="1295400"/>
          </a:xfrm>
        </p:spPr>
        <p:txBody>
          <a:bodyPr/>
          <a:lstStyle/>
          <a:p>
            <a:r>
              <a:rPr lang="en-US" b="1" u="sng" dirty="0" smtClean="0"/>
              <a:t>SOCC</a:t>
            </a:r>
          </a:p>
        </p:txBody>
      </p:sp>
      <p:sp>
        <p:nvSpPr>
          <p:cNvPr id="11267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752600"/>
            <a:ext cx="8001000" cy="4267200"/>
          </a:xfrm>
        </p:spPr>
        <p:txBody>
          <a:bodyPr/>
          <a:lstStyle/>
          <a:p>
            <a:r>
              <a:rPr lang="en-US" dirty="0" smtClean="0"/>
              <a:t>Flyers</a:t>
            </a:r>
            <a:endParaRPr lang="en-US" dirty="0"/>
          </a:p>
          <a:p>
            <a:pPr lvl="1"/>
            <a:r>
              <a:rPr lang="en-US" dirty="0"/>
              <a:t>Help take down flyers after meeting</a:t>
            </a:r>
          </a:p>
          <a:p>
            <a:pPr lvl="1"/>
            <a:r>
              <a:rPr lang="en-US" dirty="0"/>
              <a:t>Counts as ½ of committee requirement</a:t>
            </a:r>
          </a:p>
          <a:p>
            <a:pPr lvl="1"/>
            <a:r>
              <a:rPr lang="en-US" dirty="0"/>
              <a:t>If you want to put up flyers that do not meet the posting board requirements</a:t>
            </a:r>
          </a:p>
          <a:p>
            <a:pPr lvl="2"/>
            <a:r>
              <a:rPr lang="en-US" dirty="0"/>
              <a:t>Put the flyers in the Tribunal Office to be stamped</a:t>
            </a:r>
          </a:p>
          <a:p>
            <a:pPr lvl="2"/>
            <a:r>
              <a:rPr lang="en-US" dirty="0"/>
              <a:t>Email me at </a:t>
            </a:r>
            <a:r>
              <a:rPr lang="en-US" dirty="0">
                <a:hlinkClick r:id="rId2"/>
              </a:rPr>
              <a:t>ballnn@</a:t>
            </a:r>
            <a:r>
              <a:rPr lang="en-US" dirty="0" smtClean="0">
                <a:hlinkClick r:id="rId2"/>
              </a:rPr>
              <a:t>mail.uc.edu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sz="2400" dirty="0" smtClean="0"/>
          </a:p>
        </p:txBody>
      </p:sp>
      <p:sp>
        <p:nvSpPr>
          <p:cNvPr id="11268" name="Title 1"/>
          <p:cNvSpPr txBox="1">
            <a:spLocks/>
          </p:cNvSpPr>
          <p:nvPr/>
        </p:nvSpPr>
        <p:spPr bwMode="auto">
          <a:xfrm>
            <a:off x="7010400" y="0"/>
            <a:ext cx="21336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4" tIns="45717" rIns="91434" bIns="45717" anchor="ctr"/>
          <a:lstStyle/>
          <a:p>
            <a:pPr eaLnBrk="0" hangingPunct="0"/>
            <a:r>
              <a:rPr lang="en-US" sz="1600" b="1" u="sng" dirty="0" smtClean="0">
                <a:solidFill>
                  <a:schemeClr val="tx2"/>
                </a:solidFill>
                <a:latin typeface="Myriad Pro" pitchFamily="34" charset="0"/>
              </a:rPr>
              <a:t>Committee Chair:</a:t>
            </a:r>
            <a:r>
              <a:rPr lang="en-US" sz="1600" u="sng" dirty="0" smtClean="0">
                <a:solidFill>
                  <a:schemeClr val="tx2"/>
                </a:solidFill>
                <a:latin typeface="Myriad Pro" pitchFamily="34" charset="0"/>
              </a:rPr>
              <a:t> </a:t>
            </a:r>
            <a:endParaRPr lang="en-US" sz="1600" u="sng" dirty="0">
              <a:solidFill>
                <a:schemeClr val="tx2"/>
              </a:solidFill>
              <a:latin typeface="Myriad Pro" pitchFamily="34" charset="0"/>
            </a:endParaRPr>
          </a:p>
          <a:p>
            <a:pPr eaLnBrk="0" hangingPunct="0"/>
            <a:r>
              <a:rPr lang="en-US" sz="1600" dirty="0" smtClean="0">
                <a:solidFill>
                  <a:schemeClr val="tx2"/>
                </a:solidFill>
                <a:latin typeface="Myriad Pro" pitchFamily="34" charset="0"/>
              </a:rPr>
              <a:t>Nathan Ball</a:t>
            </a:r>
            <a:endParaRPr lang="en-US" sz="1600" dirty="0">
              <a:solidFill>
                <a:schemeClr val="tx2"/>
              </a:solidFill>
              <a:latin typeface="Myriad Pro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1888447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title"/>
          </p:nvPr>
        </p:nvSpPr>
        <p:spPr>
          <a:xfrm>
            <a:off x="914400" y="457200"/>
            <a:ext cx="8077200" cy="1295400"/>
          </a:xfrm>
        </p:spPr>
        <p:txBody>
          <a:bodyPr/>
          <a:lstStyle/>
          <a:p>
            <a:r>
              <a:rPr lang="en-US" b="1" u="sng" smtClean="0"/>
              <a:t>Recognition</a:t>
            </a:r>
          </a:p>
        </p:txBody>
      </p:sp>
      <p:sp>
        <p:nvSpPr>
          <p:cNvPr id="3075" name="Content Placeholder 2"/>
          <p:cNvSpPr>
            <a:spLocks noGrp="1"/>
          </p:cNvSpPr>
          <p:nvPr>
            <p:ph sz="half" idx="1"/>
          </p:nvPr>
        </p:nvSpPr>
        <p:spPr>
          <a:xfrm>
            <a:off x="381000" y="1752600"/>
            <a:ext cx="7696200" cy="4267200"/>
          </a:xfrm>
        </p:spPr>
        <p:txBody>
          <a:bodyPr/>
          <a:lstStyle/>
          <a:p>
            <a:r>
              <a:rPr lang="en-US" sz="2400" dirty="0" smtClean="0"/>
              <a:t>Congratulations to our winners!</a:t>
            </a:r>
          </a:p>
          <a:p>
            <a:pPr lvl="1"/>
            <a:r>
              <a:rPr lang="en-US" sz="2000" dirty="0" smtClean="0"/>
              <a:t>Professor of the Year: </a:t>
            </a:r>
            <a:r>
              <a:rPr lang="en-US" sz="2000" b="1" dirty="0" smtClean="0"/>
              <a:t>Ahmed </a:t>
            </a:r>
            <a:r>
              <a:rPr lang="en-US" sz="2000" b="1" dirty="0" err="1" smtClean="0"/>
              <a:t>Elgafy</a:t>
            </a:r>
            <a:endParaRPr lang="en-US" sz="2000" b="1" dirty="0" smtClean="0"/>
          </a:p>
          <a:p>
            <a:pPr lvl="1"/>
            <a:r>
              <a:rPr lang="en-US" sz="2000" dirty="0" smtClean="0"/>
              <a:t>Outstanding Senior – College: </a:t>
            </a:r>
            <a:r>
              <a:rPr lang="en-US" sz="2000" b="1" dirty="0" smtClean="0"/>
              <a:t>Kerry O’Connell</a:t>
            </a:r>
          </a:p>
          <a:p>
            <a:pPr lvl="1"/>
            <a:r>
              <a:rPr lang="en-US" sz="2000" dirty="0" smtClean="0"/>
              <a:t>Outstanding Senior – University: </a:t>
            </a:r>
            <a:r>
              <a:rPr lang="en-US" sz="2000" b="1" dirty="0" smtClean="0"/>
              <a:t>Aaron Sykes</a:t>
            </a:r>
          </a:p>
          <a:p>
            <a:pPr lvl="1"/>
            <a:r>
              <a:rPr lang="en-US" sz="2000" dirty="0" smtClean="0"/>
              <a:t>Outstanding Senior – </a:t>
            </a:r>
            <a:r>
              <a:rPr lang="en-US" sz="2000" dirty="0" smtClean="0"/>
              <a:t>Community: </a:t>
            </a:r>
            <a:r>
              <a:rPr lang="en-US" sz="2000" b="1" dirty="0" smtClean="0"/>
              <a:t>Matthew </a:t>
            </a:r>
            <a:r>
              <a:rPr lang="en-US" sz="2000" b="1" dirty="0" err="1" smtClean="0"/>
              <a:t>Menche</a:t>
            </a:r>
            <a:endParaRPr lang="en-US" sz="2000" b="1" dirty="0" smtClean="0"/>
          </a:p>
          <a:p>
            <a:r>
              <a:rPr lang="en-US" sz="2000" dirty="0" smtClean="0"/>
              <a:t>Still time to join our committee and help choose Professor of the Semester and Freshman and Junior of the Year!</a:t>
            </a:r>
          </a:p>
          <a:p>
            <a:pPr lvl="1">
              <a:buFontTx/>
              <a:buNone/>
            </a:pPr>
            <a:endParaRPr lang="en-US" sz="2000" dirty="0" smtClean="0"/>
          </a:p>
          <a:p>
            <a:pPr lvl="1">
              <a:buFontTx/>
              <a:buNone/>
            </a:pPr>
            <a:endParaRPr lang="en-US" sz="2000" dirty="0" smtClean="0"/>
          </a:p>
        </p:txBody>
      </p:sp>
      <p:sp>
        <p:nvSpPr>
          <p:cNvPr id="3076" name="Title 1"/>
          <p:cNvSpPr txBox="1">
            <a:spLocks/>
          </p:cNvSpPr>
          <p:nvPr/>
        </p:nvSpPr>
        <p:spPr bwMode="auto">
          <a:xfrm>
            <a:off x="7543800" y="0"/>
            <a:ext cx="16002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4" tIns="45717" rIns="91434" bIns="45717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1600" b="1" u="sng">
                <a:solidFill>
                  <a:schemeClr val="tx2"/>
                </a:solidFill>
                <a:latin typeface="Myriad Pro" pitchFamily="34" charset="0"/>
              </a:rPr>
              <a:t>Chair:</a:t>
            </a:r>
            <a:r>
              <a:rPr lang="en-US" sz="1600" u="sng">
                <a:solidFill>
                  <a:schemeClr val="tx2"/>
                </a:solidFill>
                <a:latin typeface="Myriad Pro" pitchFamily="34" charset="0"/>
              </a:rPr>
              <a:t> </a:t>
            </a:r>
          </a:p>
          <a:p>
            <a:r>
              <a:rPr lang="en-US" sz="1600">
                <a:solidFill>
                  <a:schemeClr val="tx2"/>
                </a:solidFill>
                <a:latin typeface="Myriad Pro" pitchFamily="34" charset="0"/>
              </a:rPr>
              <a:t>Ken Okoye</a:t>
            </a:r>
          </a:p>
        </p:txBody>
      </p:sp>
    </p:spTree>
    <p:extLst>
      <p:ext uri="{BB962C8B-B14F-4D97-AF65-F5344CB8AC3E}">
        <p14:creationId xmlns:p14="http://schemas.microsoft.com/office/powerpoint/2010/main" val="22089196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11931" y="257416"/>
            <a:ext cx="7758776" cy="982877"/>
          </a:xfrm>
        </p:spPr>
        <p:txBody>
          <a:bodyPr/>
          <a:lstStyle/>
          <a:p>
            <a:pPr algn="ctr"/>
            <a:r>
              <a:rPr lang="en-US" sz="3600" dirty="0" smtClean="0"/>
              <a:t>CEAS Student Organization Photo Contest</a:t>
            </a:r>
            <a:endParaRPr lang="en-US" sz="3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 descr="1459986_10202665767154851_334028837_n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4575" y="1411904"/>
            <a:ext cx="7414750" cy="4935443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875352" y="6347347"/>
            <a:ext cx="66938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Winner: Triangle Fraternity      	     Pizza party at next meeting</a:t>
            </a:r>
          </a:p>
          <a:p>
            <a:r>
              <a:rPr lang="en-US" dirty="0" smtClean="0"/>
              <a:t>	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4115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228600"/>
            <a:ext cx="7696244" cy="1143000"/>
          </a:xfrm>
        </p:spPr>
        <p:txBody>
          <a:bodyPr/>
          <a:lstStyle/>
          <a:p>
            <a:r>
              <a:rPr lang="en-US" dirty="0" smtClean="0"/>
              <a:t>Special Events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830763"/>
          </a:xfrm>
        </p:spPr>
        <p:txBody>
          <a:bodyPr>
            <a:normAutofit/>
          </a:bodyPr>
          <a:lstStyle/>
          <a:p>
            <a:pPr lvl="1"/>
            <a:r>
              <a:rPr lang="en-US" dirty="0" smtClean="0"/>
              <a:t>Matthew </a:t>
            </a:r>
            <a:r>
              <a:rPr lang="en-US" dirty="0"/>
              <a:t>25 </a:t>
            </a:r>
            <a:r>
              <a:rPr lang="en-US" dirty="0" smtClean="0"/>
              <a:t>Ministries</a:t>
            </a:r>
            <a:endParaRPr lang="en-US" dirty="0"/>
          </a:p>
          <a:p>
            <a:pPr lvl="2"/>
            <a:r>
              <a:rPr lang="en-US" dirty="0"/>
              <a:t>Service opportunity: Saturday, March 22, 11 AM – 1 PM</a:t>
            </a:r>
          </a:p>
          <a:p>
            <a:pPr lvl="1"/>
            <a:r>
              <a:rPr lang="en-US" dirty="0" err="1"/>
              <a:t>Jetts</a:t>
            </a:r>
            <a:r>
              <a:rPr lang="en-US" dirty="0"/>
              <a:t> Egg Drop </a:t>
            </a:r>
          </a:p>
          <a:p>
            <a:pPr lvl="2"/>
            <a:r>
              <a:rPr lang="en-US" dirty="0"/>
              <a:t>Wednesday, March 5</a:t>
            </a:r>
          </a:p>
          <a:p>
            <a:pPr lvl="1"/>
            <a:r>
              <a:rPr lang="en-US" dirty="0" smtClean="0"/>
              <a:t>Relay For Life – Help fight Cancer!</a:t>
            </a:r>
          </a:p>
          <a:p>
            <a:pPr lvl="2"/>
            <a:r>
              <a:rPr lang="en-US" dirty="0"/>
              <a:t> Friday, April 4 - Saturday, April 5</a:t>
            </a:r>
          </a:p>
          <a:p>
            <a:pPr lvl="4"/>
            <a:r>
              <a:rPr lang="en-US" dirty="0"/>
              <a:t>9 potential service hours!</a:t>
            </a:r>
          </a:p>
          <a:p>
            <a:pPr lvl="2"/>
            <a:r>
              <a:rPr lang="en-US" dirty="0"/>
              <a:t>Talk to me after meeting or email me at:</a:t>
            </a:r>
          </a:p>
          <a:p>
            <a:pPr lvl="3"/>
            <a:r>
              <a:rPr lang="en-US" dirty="0" smtClean="0">
                <a:hlinkClick r:id="rId2"/>
              </a:rPr>
              <a:t>blincosv@mail.uc.edu</a:t>
            </a:r>
            <a:endParaRPr lang="en-US" dirty="0" smtClean="0"/>
          </a:p>
          <a:p>
            <a:pPr marL="1371600" lvl="3" indent="0">
              <a:buNone/>
            </a:pPr>
            <a:endParaRPr lang="en-US" dirty="0" smtClean="0"/>
          </a:p>
          <a:p>
            <a:pPr lvl="2"/>
            <a:endParaRPr lang="en-US" dirty="0" smtClean="0"/>
          </a:p>
          <a:p>
            <a:pPr lvl="2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86272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>
          <a:xfrm>
            <a:off x="914400" y="457200"/>
            <a:ext cx="8077200" cy="1295400"/>
          </a:xfrm>
        </p:spPr>
        <p:txBody>
          <a:bodyPr/>
          <a:lstStyle/>
          <a:p>
            <a:r>
              <a:rPr lang="en-US" b="1" u="sng" dirty="0" smtClean="0"/>
              <a:t>FELD</a:t>
            </a:r>
          </a:p>
        </p:txBody>
      </p:sp>
      <p:sp>
        <p:nvSpPr>
          <p:cNvPr id="11267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752600"/>
            <a:ext cx="8001000" cy="4267200"/>
          </a:xfrm>
        </p:spPr>
        <p:txBody>
          <a:bodyPr/>
          <a:lstStyle/>
          <a:p>
            <a:pPr marL="400050" indent="-342900"/>
            <a:r>
              <a:rPr lang="en-US" b="1" dirty="0" smtClean="0"/>
              <a:t>Next Meeting: </a:t>
            </a:r>
          </a:p>
          <a:p>
            <a:pPr marL="800100" lvl="1" indent="-342900"/>
            <a:r>
              <a:rPr lang="en-US" dirty="0" smtClean="0"/>
              <a:t>Thursday, February 27</a:t>
            </a:r>
            <a:r>
              <a:rPr lang="en-US" baseline="30000" dirty="0" smtClean="0"/>
              <a:t>th</a:t>
            </a:r>
            <a:r>
              <a:rPr lang="en-US" dirty="0" smtClean="0"/>
              <a:t> from 7:30-8:30</a:t>
            </a:r>
          </a:p>
          <a:p>
            <a:pPr marL="800100" lvl="1" indent="-342900"/>
            <a:r>
              <a:rPr lang="en-US" dirty="0" smtClean="0"/>
              <a:t>643 Baldwin</a:t>
            </a:r>
          </a:p>
          <a:p>
            <a:pPr marL="400050" indent="-342900"/>
            <a:r>
              <a:rPr lang="en-US" b="1" dirty="0" smtClean="0"/>
              <a:t>Upcoming events:</a:t>
            </a:r>
          </a:p>
          <a:p>
            <a:pPr marL="800100" lvl="1" indent="-342900"/>
            <a:r>
              <a:rPr lang="en-US" dirty="0" smtClean="0"/>
              <a:t>Habitat for Humanity – this Saturday from 8am-4pm.</a:t>
            </a:r>
          </a:p>
          <a:p>
            <a:pPr marL="514350" indent="-457200"/>
            <a:r>
              <a:rPr lang="en-US" dirty="0" smtClean="0"/>
              <a:t>Email </a:t>
            </a:r>
            <a:r>
              <a:rPr lang="en-US" dirty="0" smtClean="0">
                <a:hlinkClick r:id="rId2"/>
              </a:rPr>
              <a:t>sowersdd@mail.uc.edu</a:t>
            </a:r>
            <a:r>
              <a:rPr lang="en-US" dirty="0" smtClean="0"/>
              <a:t> with questions or to be added to the email list.</a:t>
            </a:r>
          </a:p>
          <a:p>
            <a:pPr lvl="1"/>
            <a:endParaRPr lang="en-US" dirty="0"/>
          </a:p>
        </p:txBody>
      </p:sp>
      <p:sp>
        <p:nvSpPr>
          <p:cNvPr id="11268" name="Title 1"/>
          <p:cNvSpPr txBox="1">
            <a:spLocks/>
          </p:cNvSpPr>
          <p:nvPr/>
        </p:nvSpPr>
        <p:spPr bwMode="auto">
          <a:xfrm>
            <a:off x="7010400" y="0"/>
            <a:ext cx="21336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4" tIns="45717" rIns="91434" bIns="45717" anchor="ctr"/>
          <a:lstStyle/>
          <a:p>
            <a:pPr eaLnBrk="0" hangingPunct="0"/>
            <a:r>
              <a:rPr lang="en-US" sz="1600" b="1" u="sng" dirty="0" smtClean="0">
                <a:solidFill>
                  <a:schemeClr val="tx2"/>
                </a:solidFill>
                <a:latin typeface="Myriad Pro" pitchFamily="34" charset="0"/>
              </a:rPr>
              <a:t>President:</a:t>
            </a:r>
            <a:r>
              <a:rPr lang="en-US" sz="1600" u="sng" dirty="0" smtClean="0">
                <a:solidFill>
                  <a:schemeClr val="tx2"/>
                </a:solidFill>
                <a:latin typeface="Myriad Pro" pitchFamily="34" charset="0"/>
              </a:rPr>
              <a:t> </a:t>
            </a:r>
            <a:endParaRPr lang="en-US" sz="1600" u="sng" dirty="0">
              <a:solidFill>
                <a:schemeClr val="tx2"/>
              </a:solidFill>
              <a:latin typeface="Myriad Pro" pitchFamily="34" charset="0"/>
            </a:endParaRPr>
          </a:p>
          <a:p>
            <a:pPr eaLnBrk="0" hangingPunct="0"/>
            <a:r>
              <a:rPr lang="en-US" sz="1600" dirty="0" smtClean="0">
                <a:solidFill>
                  <a:schemeClr val="tx2"/>
                </a:solidFill>
                <a:latin typeface="Myriad Pro" pitchFamily="34" charset="0"/>
              </a:rPr>
              <a:t>Dane Sowers</a:t>
            </a:r>
            <a:endParaRPr lang="en-US" sz="1600" dirty="0">
              <a:solidFill>
                <a:schemeClr val="tx2"/>
              </a:solidFill>
              <a:latin typeface="Myriad Pro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7591647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-6350"/>
            <a:ext cx="8839200" cy="758825"/>
          </a:xfrm>
        </p:spPr>
        <p:txBody>
          <a:bodyPr/>
          <a:lstStyle/>
          <a:p>
            <a:pPr eaLnBrk="1" hangingPunct="1"/>
            <a:r>
              <a:rPr lang="en-US" b="1" u="sng" smtClean="0"/>
              <a:t>Tribunal Executives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53402175"/>
              </p:ext>
            </p:extLst>
          </p:nvPr>
        </p:nvGraphicFramePr>
        <p:xfrm>
          <a:off x="372579" y="914400"/>
          <a:ext cx="8539646" cy="487146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422353"/>
                <a:gridCol w="126268"/>
                <a:gridCol w="3991025"/>
              </a:tblGrid>
              <a:tr h="762000">
                <a:tc>
                  <a:txBody>
                    <a:bodyPr/>
                    <a:lstStyle/>
                    <a:p>
                      <a:pPr algn="r"/>
                      <a:r>
                        <a:rPr lang="en-US" sz="2000" b="1" dirty="0" smtClean="0"/>
                        <a:t>Career Fair:</a:t>
                      </a:r>
                      <a:endParaRPr lang="en-US" sz="20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pPr algn="r"/>
                      <a:endParaRPr lang="en-US" sz="20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r>
                        <a:rPr lang="en-US" sz="2000" b="1" baseline="0" dirty="0" smtClean="0"/>
                        <a:t>Tim </a:t>
                      </a:r>
                      <a:r>
                        <a:rPr lang="en-US" sz="2000" b="1" baseline="0" dirty="0" err="1" smtClean="0"/>
                        <a:t>Schafermeyer</a:t>
                      </a:r>
                      <a:r>
                        <a:rPr lang="en-US" sz="2000" b="1" baseline="0" dirty="0" smtClean="0"/>
                        <a:t>, </a:t>
                      </a:r>
                    </a:p>
                    <a:p>
                      <a:r>
                        <a:rPr lang="en-US" sz="2000" b="1" baseline="0" dirty="0" smtClean="0"/>
                        <a:t>Andrew Griggs</a:t>
                      </a:r>
                      <a:endParaRPr lang="en-US" sz="2000" b="1" dirty="0"/>
                    </a:p>
                  </a:txBody>
                  <a:tcPr marL="50434" marR="50434" marT="33452" marB="33452" anchor="ctr"/>
                </a:tc>
              </a:tr>
              <a:tr h="373684">
                <a:tc>
                  <a:txBody>
                    <a:bodyPr/>
                    <a:lstStyle/>
                    <a:p>
                      <a:pPr algn="r"/>
                      <a:r>
                        <a:rPr lang="en-US" sz="2000" b="1" dirty="0" smtClean="0"/>
                        <a:t>Collegiate Affairs:</a:t>
                      </a:r>
                      <a:endParaRPr lang="en-US" sz="20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pPr algn="r"/>
                      <a:endParaRPr lang="en-US" sz="20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r>
                        <a:rPr lang="en-US" sz="2000" b="1" dirty="0" smtClean="0"/>
                        <a:t>Mark </a:t>
                      </a:r>
                      <a:r>
                        <a:rPr lang="en-US" sz="2000" b="1" dirty="0" err="1" smtClean="0"/>
                        <a:t>Gruenbacher</a:t>
                      </a:r>
                      <a:endParaRPr lang="en-US" sz="2000" b="1" dirty="0"/>
                    </a:p>
                  </a:txBody>
                  <a:tcPr marL="50434" marR="50434" marT="33452" marB="33452" anchor="ctr"/>
                </a:tc>
              </a:tr>
              <a:tr h="685209">
                <a:tc>
                  <a:txBody>
                    <a:bodyPr/>
                    <a:lstStyle/>
                    <a:p>
                      <a:pPr algn="r"/>
                      <a:r>
                        <a:rPr lang="en-US" sz="2000" b="1" dirty="0" err="1" smtClean="0"/>
                        <a:t>EWeek</a:t>
                      </a:r>
                      <a:r>
                        <a:rPr lang="en-US" sz="2000" b="1" dirty="0" smtClean="0"/>
                        <a:t>:</a:t>
                      </a:r>
                      <a:endParaRPr lang="en-US" sz="20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pPr algn="r"/>
                      <a:endParaRPr lang="en-US" sz="20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r>
                        <a:rPr lang="en-US" sz="2000" b="1" baseline="0" dirty="0" err="1" smtClean="0"/>
                        <a:t>Maggy</a:t>
                      </a:r>
                      <a:r>
                        <a:rPr lang="en-US" sz="2000" b="1" baseline="0" dirty="0" smtClean="0"/>
                        <a:t> </a:t>
                      </a:r>
                      <a:r>
                        <a:rPr lang="en-US" sz="2000" b="1" baseline="0" dirty="0" err="1" smtClean="0"/>
                        <a:t>Zorc</a:t>
                      </a:r>
                      <a:r>
                        <a:rPr lang="en-US" sz="2000" b="1" baseline="0" dirty="0" smtClean="0"/>
                        <a:t>, Alison </a:t>
                      </a:r>
                      <a:r>
                        <a:rPr lang="en-US" sz="2000" b="1" baseline="0" dirty="0" err="1" smtClean="0"/>
                        <a:t>Hayfer</a:t>
                      </a:r>
                      <a:endParaRPr lang="en-US" sz="2000" b="1" dirty="0"/>
                    </a:p>
                  </a:txBody>
                  <a:tcPr marL="50434" marR="50434" marT="33452" marB="33452" anchor="ctr"/>
                </a:tc>
              </a:tr>
              <a:tr h="685209">
                <a:tc>
                  <a:txBody>
                    <a:bodyPr/>
                    <a:lstStyle/>
                    <a:p>
                      <a:pPr algn="r"/>
                      <a:r>
                        <a:rPr lang="en-US" sz="2000" b="1" dirty="0" smtClean="0"/>
                        <a:t>FELD:</a:t>
                      </a:r>
                      <a:endParaRPr lang="en-US" sz="20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pPr algn="r"/>
                      <a:endParaRPr lang="en-US" sz="20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r>
                        <a:rPr lang="en-US" sz="2000" b="1" dirty="0" smtClean="0"/>
                        <a:t>John </a:t>
                      </a:r>
                      <a:r>
                        <a:rPr lang="en-US" sz="2000" b="1" dirty="0" err="1" smtClean="0"/>
                        <a:t>Lewnard</a:t>
                      </a:r>
                      <a:endParaRPr lang="en-US" sz="2000" b="1" dirty="0"/>
                    </a:p>
                  </a:txBody>
                  <a:tcPr marL="50434" marR="50434" marT="33452" marB="33452" anchor="ctr"/>
                </a:tc>
              </a:tr>
              <a:tr h="373684">
                <a:tc>
                  <a:txBody>
                    <a:bodyPr/>
                    <a:lstStyle/>
                    <a:p>
                      <a:pPr algn="r"/>
                      <a:r>
                        <a:rPr lang="en-US" sz="2000" b="1" dirty="0" smtClean="0"/>
                        <a:t>Luau:</a:t>
                      </a:r>
                      <a:endParaRPr lang="en-US" sz="20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pPr algn="r"/>
                      <a:endParaRPr lang="en-US" sz="20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pPr marL="0" marR="0" indent="0" algn="l" defTabSz="91434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dirty="0" smtClean="0"/>
                        <a:t>Chris </a:t>
                      </a:r>
                      <a:r>
                        <a:rPr lang="en-US" sz="1800" b="1" i="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Katuscak</a:t>
                      </a:r>
                      <a:endParaRPr lang="en-US" sz="1800" b="1" i="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0434" marR="50434" marT="33452" marB="33452" anchor="ctr"/>
                </a:tc>
              </a:tr>
              <a:tr h="373684">
                <a:tc>
                  <a:txBody>
                    <a:bodyPr/>
                    <a:lstStyle/>
                    <a:p>
                      <a:pPr algn="r"/>
                      <a:r>
                        <a:rPr lang="en-US" sz="2000" b="1" dirty="0" smtClean="0"/>
                        <a:t>Recognition:</a:t>
                      </a:r>
                      <a:endParaRPr lang="en-US" sz="20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pPr algn="r"/>
                      <a:endParaRPr lang="en-US" sz="20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r>
                        <a:rPr lang="en-US" sz="2000" b="1" dirty="0" smtClean="0"/>
                        <a:t>Ken </a:t>
                      </a:r>
                      <a:r>
                        <a:rPr lang="en-US" sz="2000" b="1" dirty="0" err="1" smtClean="0"/>
                        <a:t>Okoye</a:t>
                      </a:r>
                      <a:endParaRPr lang="en-US" sz="2000" b="1" dirty="0"/>
                    </a:p>
                  </a:txBody>
                  <a:tcPr marL="50434" marR="50434" marT="33452" marB="33452" anchor="ctr"/>
                </a:tc>
              </a:tr>
              <a:tr h="498922">
                <a:tc>
                  <a:txBody>
                    <a:bodyPr/>
                    <a:lstStyle/>
                    <a:p>
                      <a:pPr algn="r"/>
                      <a:r>
                        <a:rPr lang="en-US" sz="2000" b="1" dirty="0" smtClean="0"/>
                        <a:t>Public Affairs:</a:t>
                      </a:r>
                      <a:endParaRPr lang="en-US" sz="20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pPr algn="r"/>
                      <a:endParaRPr lang="en-US" sz="20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r>
                        <a:rPr lang="en-US" sz="2000" b="1" i="0" dirty="0" smtClean="0"/>
                        <a:t>Maddie</a:t>
                      </a:r>
                      <a:r>
                        <a:rPr lang="en-US" sz="2000" b="1" i="0" baseline="0" dirty="0" smtClean="0"/>
                        <a:t> Adams</a:t>
                      </a:r>
                      <a:endParaRPr lang="en-US" sz="2000" b="1" i="0" dirty="0" smtClean="0"/>
                    </a:p>
                  </a:txBody>
                  <a:tcPr marL="50434" marR="50434" marT="33452" marB="33452" anchor="ctr"/>
                </a:tc>
              </a:tr>
              <a:tr h="355818">
                <a:tc>
                  <a:txBody>
                    <a:bodyPr/>
                    <a:lstStyle/>
                    <a:p>
                      <a:pPr algn="r"/>
                      <a:r>
                        <a:rPr lang="en-US" sz="2000" b="1" dirty="0" smtClean="0"/>
                        <a:t>SOCC:</a:t>
                      </a:r>
                      <a:endParaRPr lang="en-US" sz="20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pPr algn="r"/>
                      <a:endParaRPr lang="en-US" sz="20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r>
                        <a:rPr lang="en-US" sz="2000" b="1" dirty="0" smtClean="0"/>
                        <a:t>Nathan Ball</a:t>
                      </a:r>
                      <a:endParaRPr lang="en-US" sz="2000" b="1" dirty="0"/>
                    </a:p>
                  </a:txBody>
                  <a:tcPr marL="50434" marR="50434" marT="33452" marB="33452" anchor="ctr"/>
                </a:tc>
              </a:tr>
              <a:tr h="373684">
                <a:tc>
                  <a:txBody>
                    <a:bodyPr/>
                    <a:lstStyle/>
                    <a:p>
                      <a:pPr algn="r"/>
                      <a:r>
                        <a:rPr lang="en-US" sz="2000" b="1" dirty="0" smtClean="0"/>
                        <a:t>Special Events:</a:t>
                      </a:r>
                      <a:endParaRPr lang="en-US" sz="20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pPr algn="r"/>
                      <a:endParaRPr lang="en-US" sz="20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r>
                        <a:rPr lang="en-US" sz="2000" b="1" dirty="0" smtClean="0"/>
                        <a:t>Scott </a:t>
                      </a:r>
                      <a:r>
                        <a:rPr lang="en-US" sz="2000" b="1" dirty="0" err="1" smtClean="0"/>
                        <a:t>Blincoe</a:t>
                      </a:r>
                      <a:endParaRPr lang="en-US" sz="2000" b="1" dirty="0" smtClean="0"/>
                    </a:p>
                  </a:txBody>
                  <a:tcPr marL="50434" marR="50434" marT="33452" marB="33452" anchor="ctr"/>
                </a:tc>
              </a:tr>
              <a:tr h="373684">
                <a:tc>
                  <a:txBody>
                    <a:bodyPr/>
                    <a:lstStyle/>
                    <a:p>
                      <a:pPr algn="r"/>
                      <a:r>
                        <a:rPr lang="en-US" sz="2000" b="1" dirty="0" smtClean="0"/>
                        <a:t>Technology: </a:t>
                      </a:r>
                      <a:endParaRPr lang="en-US" sz="20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pPr algn="r"/>
                      <a:endParaRPr lang="en-US" sz="20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r>
                        <a:rPr lang="en-US" sz="2000" b="1" dirty="0" smtClean="0"/>
                        <a:t>Tim </a:t>
                      </a:r>
                      <a:r>
                        <a:rPr lang="en-US" sz="2000" b="1" dirty="0" err="1" smtClean="0"/>
                        <a:t>Schafermeyer</a:t>
                      </a:r>
                      <a:endParaRPr lang="en-US" sz="2000" b="1" dirty="0" smtClean="0"/>
                    </a:p>
                  </a:txBody>
                  <a:tcPr marL="50434" marR="50434" marT="33452" marB="33452" anchor="ctr"/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3"/>
          <p:cNvSpPr>
            <a:spLocks noGrp="1"/>
          </p:cNvSpPr>
          <p:nvPr>
            <p:ph type="title"/>
          </p:nvPr>
        </p:nvSpPr>
        <p:spPr>
          <a:xfrm>
            <a:off x="762000" y="838200"/>
            <a:ext cx="8229600" cy="1143000"/>
          </a:xfrm>
        </p:spPr>
        <p:txBody>
          <a:bodyPr/>
          <a:lstStyle/>
          <a:p>
            <a:pPr eaLnBrk="1" hangingPunct="1"/>
            <a:r>
              <a:rPr lang="en-US" sz="6000" u="sng" dirty="0" smtClean="0"/>
              <a:t>Next Meeting</a:t>
            </a:r>
          </a:p>
        </p:txBody>
      </p:sp>
      <p:sp>
        <p:nvSpPr>
          <p:cNvPr id="24579" name="Subtitle 4"/>
          <p:cNvSpPr>
            <a:spLocks noGrp="1"/>
          </p:cNvSpPr>
          <p:nvPr>
            <p:ph idx="1"/>
          </p:nvPr>
        </p:nvSpPr>
        <p:spPr>
          <a:xfrm>
            <a:off x="685800" y="2438400"/>
            <a:ext cx="8229600" cy="3733800"/>
          </a:xfrm>
        </p:spPr>
        <p:txBody>
          <a:bodyPr/>
          <a:lstStyle/>
          <a:p>
            <a:pPr algn="ctr">
              <a:buFontTx/>
              <a:buNone/>
            </a:pPr>
            <a:r>
              <a:rPr lang="en-US" dirty="0" smtClean="0"/>
              <a:t>March 10</a:t>
            </a:r>
            <a:r>
              <a:rPr lang="en-US" baseline="30000" dirty="0" smtClean="0"/>
              <a:t>th</a:t>
            </a:r>
            <a:r>
              <a:rPr lang="en-US" dirty="0" smtClean="0"/>
              <a:t>, 2014</a:t>
            </a:r>
          </a:p>
          <a:p>
            <a:pPr algn="ctr">
              <a:buFontTx/>
              <a:buNone/>
            </a:pPr>
            <a:r>
              <a:rPr lang="en-US" dirty="0" smtClean="0"/>
              <a:t>Location: 525 Old </a:t>
            </a:r>
            <a:r>
              <a:rPr lang="en-US" dirty="0" err="1" smtClean="0"/>
              <a:t>Chem</a:t>
            </a:r>
            <a:r>
              <a:rPr lang="en-US" dirty="0" smtClean="0"/>
              <a:t> 5:30 PM</a:t>
            </a:r>
          </a:p>
          <a:p>
            <a:pPr algn="ctr">
              <a:buFontTx/>
              <a:buNone/>
            </a:pPr>
            <a:r>
              <a:rPr lang="en-US" dirty="0" smtClean="0"/>
              <a:t>Visit us at our office – 652 Baldwin</a:t>
            </a:r>
          </a:p>
          <a:p>
            <a:pPr algn="ctr">
              <a:buFontTx/>
              <a:buNone/>
            </a:pPr>
            <a:r>
              <a:rPr lang="en-US" dirty="0" smtClean="0"/>
              <a:t>www.tribunal.uc.edu</a:t>
            </a:r>
          </a:p>
          <a:p>
            <a:pPr algn="ctr">
              <a:buFontTx/>
              <a:buNone/>
            </a:pPr>
            <a:r>
              <a:rPr lang="en-US" dirty="0" smtClean="0"/>
              <a:t>(513) 556-5439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4"/>
          <p:cNvSpPr>
            <a:spLocks noGrp="1"/>
          </p:cNvSpPr>
          <p:nvPr/>
        </p:nvSpPr>
        <p:spPr bwMode="auto">
          <a:xfrm>
            <a:off x="1447800" y="381000"/>
            <a:ext cx="73152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400" b="1" i="1">
                <a:solidFill>
                  <a:schemeClr val="bg1"/>
                </a:solidFill>
                <a:latin typeface="Calibri" pitchFamily="34" charset="0"/>
                <a:ea typeface="+mj-ea"/>
                <a:cs typeface="Calibri" pitchFamily="34" charset="0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400" b="1" i="1">
                <a:solidFill>
                  <a:schemeClr val="bg1"/>
                </a:solidFill>
                <a:latin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400" b="1" i="1">
                <a:solidFill>
                  <a:schemeClr val="bg1"/>
                </a:solidFill>
                <a:latin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400" b="1" i="1">
                <a:solidFill>
                  <a:schemeClr val="bg1"/>
                </a:solidFill>
                <a:latin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400" b="1" i="1">
                <a:solidFill>
                  <a:schemeClr val="bg1"/>
                </a:solidFill>
                <a:latin typeface="Arial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Myriad Pro Black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Myriad Pro Black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Myriad Pro Black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Myriad Pro Black" pitchFamily="34" charset="0"/>
              </a:defRPr>
            </a:lvl9pPr>
          </a:lstStyle>
          <a:p>
            <a:pPr algn="ctr" eaLnBrk="1" hangingPunct="1">
              <a:defRPr/>
            </a:pPr>
            <a:r>
              <a:rPr lang="en-US" i="0" dirty="0" smtClean="0">
                <a:solidFill>
                  <a:schemeClr val="tx1"/>
                </a:solidFill>
                <a:latin typeface="+mj-lt"/>
              </a:rPr>
              <a:t>Meeting Agenda</a:t>
            </a:r>
          </a:p>
        </p:txBody>
      </p:sp>
      <p:sp>
        <p:nvSpPr>
          <p:cNvPr id="5" name="Content Placeholder 5"/>
          <p:cNvSpPr>
            <a:spLocks noGrp="1"/>
          </p:cNvSpPr>
          <p:nvPr/>
        </p:nvSpPr>
        <p:spPr bwMode="auto">
          <a:xfrm>
            <a:off x="1168400" y="1752601"/>
            <a:ext cx="7594600" cy="381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SzPct val="25000"/>
              <a:buBlip>
                <a:blip r:embed="rId2"/>
              </a:buBlip>
              <a:defRPr sz="3200" baseline="0">
                <a:solidFill>
                  <a:schemeClr val="bg1"/>
                </a:solidFill>
                <a:latin typeface="Calibri" pitchFamily="34" charset="0"/>
                <a:ea typeface="+mn-ea"/>
                <a:cs typeface="Calibri" pitchFamily="34" charset="0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SzPct val="25000"/>
              <a:buChar char="–"/>
              <a:defRPr sz="2800" baseline="0">
                <a:solidFill>
                  <a:schemeClr val="bg1"/>
                </a:solidFill>
                <a:latin typeface="Calibri" pitchFamily="34" charset="0"/>
                <a:cs typeface="Calibri" pitchFamily="34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SzPct val="25000"/>
              <a:buChar char="•"/>
              <a:defRPr sz="2400" baseline="0">
                <a:solidFill>
                  <a:schemeClr val="bg1"/>
                </a:solidFill>
                <a:latin typeface="Calibri" pitchFamily="34" charset="0"/>
                <a:cs typeface="Calibri" pitchFamily="34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SzPct val="25000"/>
              <a:buChar char="–"/>
              <a:defRPr sz="2000" baseline="0">
                <a:solidFill>
                  <a:schemeClr val="bg1"/>
                </a:solidFill>
                <a:latin typeface="Calibri" pitchFamily="34" charset="0"/>
                <a:cs typeface="Calibri" pitchFamily="34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SzPct val="25000"/>
              <a:buChar char="»"/>
              <a:defRPr sz="2000" baseline="0">
                <a:solidFill>
                  <a:schemeClr val="bg1"/>
                </a:solidFill>
                <a:latin typeface="Calibri" pitchFamily="34" charset="0"/>
                <a:cs typeface="Calibri" pitchFamily="34" charset="0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SzPct val="25000"/>
              <a:buChar char="»"/>
              <a:defRPr sz="2000">
                <a:solidFill>
                  <a:schemeClr val="bg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SzPct val="25000"/>
              <a:buChar char="»"/>
              <a:defRPr sz="2000">
                <a:solidFill>
                  <a:schemeClr val="bg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SzPct val="25000"/>
              <a:buChar char="»"/>
              <a:defRPr sz="2000">
                <a:solidFill>
                  <a:schemeClr val="bg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SzPct val="25000"/>
              <a:buChar char="»"/>
              <a:defRPr sz="2000">
                <a:solidFill>
                  <a:schemeClr val="bg1"/>
                </a:solidFill>
                <a:latin typeface="+mn-lt"/>
              </a:defRPr>
            </a:lvl9pPr>
          </a:lstStyle>
          <a:p>
            <a:pPr marL="0" indent="0" algn="just" eaLnBrk="1" hangingPunct="1">
              <a:buFontTx/>
              <a:buNone/>
              <a:defRPr/>
            </a:pPr>
            <a:endParaRPr lang="en-US" sz="2800" dirty="0" smtClean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</a:t>
            </a:r>
            <a:r>
              <a:rPr lang="en-US" dirty="0" err="1" smtClean="0"/>
              <a:t>Brandery</a:t>
            </a:r>
            <a:endParaRPr lang="en-US" dirty="0" smtClean="0"/>
          </a:p>
          <a:p>
            <a:r>
              <a:rPr lang="en-US" dirty="0" smtClean="0"/>
              <a:t>SG candidates for at large senator</a:t>
            </a:r>
          </a:p>
          <a:p>
            <a:r>
              <a:rPr lang="en-US" dirty="0" smtClean="0"/>
              <a:t>Mr. Engineer</a:t>
            </a:r>
          </a:p>
          <a:p>
            <a:r>
              <a:rPr lang="en-US" dirty="0" smtClean="0"/>
              <a:t>Order of the Engineer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Alexander\Desktop\Brandery\brandery logo.jpg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0800" y="914400"/>
            <a:ext cx="4000500" cy="36796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1447800" y="4648200"/>
            <a:ext cx="62007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Century Gothic" panose="020B0502020202020204" pitchFamily="34" charset="0"/>
              </a:rPr>
              <a:t>Office Hours</a:t>
            </a:r>
            <a:r>
              <a:rPr lang="en-US" sz="2800" dirty="0" smtClean="0">
                <a:latin typeface="Century Gothic" panose="020B0502020202020204" pitchFamily="34" charset="0"/>
              </a:rPr>
              <a:t>: March 7</a:t>
            </a:r>
            <a:r>
              <a:rPr lang="en-US" sz="2800" baseline="30000" dirty="0" smtClean="0">
                <a:latin typeface="Century Gothic" panose="020B0502020202020204" pitchFamily="34" charset="0"/>
              </a:rPr>
              <a:t>th</a:t>
            </a:r>
            <a:r>
              <a:rPr lang="en-US" sz="2800" dirty="0" smtClean="0">
                <a:latin typeface="Century Gothic" panose="020B0502020202020204" pitchFamily="34" charset="0"/>
              </a:rPr>
              <a:t> from 4-6PM</a:t>
            </a:r>
            <a:endParaRPr lang="en-US" sz="2800" dirty="0">
              <a:latin typeface="Century Gothic" panose="020B050202020202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876425" y="5623500"/>
            <a:ext cx="54292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latin typeface="Century Gothic" panose="020B0502020202020204" pitchFamily="34" charset="0"/>
              </a:rPr>
              <a:t>alex@brandery.org</a:t>
            </a:r>
            <a:endParaRPr lang="en-US" sz="2800" dirty="0">
              <a:latin typeface="Century Gothic" panose="020B0502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447800" y="391180"/>
            <a:ext cx="6400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Century Gothic" panose="020B0502020202020204" pitchFamily="34" charset="0"/>
              </a:rPr>
              <a:t>February 26</a:t>
            </a:r>
            <a:r>
              <a:rPr lang="en-US" sz="2800" b="1" baseline="30000" dirty="0" smtClean="0">
                <a:latin typeface="Century Gothic" panose="020B0502020202020204" pitchFamily="34" charset="0"/>
              </a:rPr>
              <a:t>th</a:t>
            </a:r>
            <a:r>
              <a:rPr lang="en-US" sz="2800" dirty="0" smtClean="0">
                <a:latin typeface="Century Gothic" panose="020B0502020202020204" pitchFamily="34" charset="0"/>
              </a:rPr>
              <a:t> – Startup Grind 5-7 PM</a:t>
            </a:r>
            <a:endParaRPr lang="en-US" sz="2800" dirty="0">
              <a:latin typeface="Century Gothic" panose="020B050202020202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828800" y="6106180"/>
            <a:ext cx="54292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latin typeface="Century Gothic" panose="020B0502020202020204" pitchFamily="34" charset="0"/>
              </a:rPr>
              <a:t>859.466.9563</a:t>
            </a:r>
            <a:endParaRPr lang="en-US" sz="2800" dirty="0">
              <a:latin typeface="Century Gothic" panose="020B0502020202020204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828800" y="5171420"/>
            <a:ext cx="54292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latin typeface="Century Gothic" panose="020B0502020202020204" pitchFamily="34" charset="0"/>
              </a:rPr>
              <a:t>brandery.org/jobs</a:t>
            </a:r>
            <a:endParaRPr lang="en-US" sz="28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445264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Johnathan Avant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88697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Matthew Goldenberg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#</a:t>
            </a:r>
            <a:r>
              <a:rPr lang="en-US" dirty="0" err="1" smtClean="0"/>
              <a:t>YourGoldenTicket</a:t>
            </a:r>
            <a:endParaRPr lang="en-US" dirty="0" smtClean="0"/>
          </a:p>
          <a:p>
            <a:r>
              <a:rPr lang="en-US" dirty="0" smtClean="0"/>
              <a:t>@</a:t>
            </a:r>
            <a:r>
              <a:rPr lang="en-US" dirty="0" err="1" smtClean="0"/>
              <a:t>goforgoldenberg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93017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Emily Heine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hlinkClick r:id="rId2"/>
              </a:rPr>
              <a:t>www.facebook.com/HeineforSenate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19532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Tobi </a:t>
            </a:r>
            <a:r>
              <a:rPr lang="en-US" dirty="0" err="1" smtClean="0"/>
              <a:t>Akomolede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hlinkClick r:id="rId2"/>
              </a:rPr>
              <a:t>senatortobi.com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0199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yriad Pro">
      <a:majorFont>
        <a:latin typeface="Myriad Pro"/>
        <a:ea typeface=""/>
        <a:cs typeface=""/>
      </a:majorFont>
      <a:minorFont>
        <a:latin typeface="Myriad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Level">
  <a:themeElements>
    <a:clrScheme name="1_Level 8">
      <a:dk1>
        <a:srgbClr val="000000"/>
      </a:dk1>
      <a:lt1>
        <a:srgbClr val="FFFFFF"/>
      </a:lt1>
      <a:dk2>
        <a:srgbClr val="999900"/>
      </a:dk2>
      <a:lt2>
        <a:srgbClr val="666600"/>
      </a:lt2>
      <a:accent1>
        <a:srgbClr val="99CC00"/>
      </a:accent1>
      <a:accent2>
        <a:srgbClr val="CCCC66"/>
      </a:accent2>
      <a:accent3>
        <a:srgbClr val="FFFFFF"/>
      </a:accent3>
      <a:accent4>
        <a:srgbClr val="000000"/>
      </a:accent4>
      <a:accent5>
        <a:srgbClr val="CAE2AA"/>
      </a:accent5>
      <a:accent6>
        <a:srgbClr val="B9B95C"/>
      </a:accent6>
      <a:hlink>
        <a:srgbClr val="FFCC00"/>
      </a:hlink>
      <a:folHlink>
        <a:srgbClr val="CC9900"/>
      </a:folHlink>
    </a:clrScheme>
    <a:fontScheme name="1_Level">
      <a:majorFont>
        <a:latin typeface="Garamond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1_Level 1">
        <a:dk1>
          <a:srgbClr val="006699"/>
        </a:dk1>
        <a:lt1>
          <a:srgbClr val="FFFFFF"/>
        </a:lt1>
        <a:dk2>
          <a:srgbClr val="000000"/>
        </a:dk2>
        <a:lt2>
          <a:srgbClr val="99FF99"/>
        </a:lt2>
        <a:accent1>
          <a:srgbClr val="00CC99"/>
        </a:accent1>
        <a:accent2>
          <a:srgbClr val="009999"/>
        </a:accent2>
        <a:accent3>
          <a:srgbClr val="AAAAAA"/>
        </a:accent3>
        <a:accent4>
          <a:srgbClr val="DADADA"/>
        </a:accent4>
        <a:accent5>
          <a:srgbClr val="AAE2CA"/>
        </a:accent5>
        <a:accent6>
          <a:srgbClr val="008A8A"/>
        </a:accent6>
        <a:hlink>
          <a:srgbClr val="0066FF"/>
        </a:hlink>
        <a:folHlink>
          <a:srgbClr val="989CBA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Level 2">
        <a:dk1>
          <a:srgbClr val="808000"/>
        </a:dk1>
        <a:lt1>
          <a:srgbClr val="FFFFFF"/>
        </a:lt1>
        <a:dk2>
          <a:srgbClr val="5C271E"/>
        </a:dk2>
        <a:lt2>
          <a:srgbClr val="FFDD89"/>
        </a:lt2>
        <a:accent1>
          <a:srgbClr val="CC6600"/>
        </a:accent1>
        <a:accent2>
          <a:srgbClr val="CC9900"/>
        </a:accent2>
        <a:accent3>
          <a:srgbClr val="B5ACAB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669900"/>
        </a:hlink>
        <a:folHlink>
          <a:srgbClr val="A3A27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Level 3">
        <a:dk1>
          <a:srgbClr val="763B00"/>
        </a:dk1>
        <a:lt1>
          <a:srgbClr val="FFFFFF"/>
        </a:lt1>
        <a:dk2>
          <a:srgbClr val="330000"/>
        </a:dk2>
        <a:lt2>
          <a:srgbClr val="CC9900"/>
        </a:lt2>
        <a:accent1>
          <a:srgbClr val="FFCC00"/>
        </a:accent1>
        <a:accent2>
          <a:srgbClr val="CC3300"/>
        </a:accent2>
        <a:accent3>
          <a:srgbClr val="ADAAAA"/>
        </a:accent3>
        <a:accent4>
          <a:srgbClr val="DADADA"/>
        </a:accent4>
        <a:accent5>
          <a:srgbClr val="FFE2AA"/>
        </a:accent5>
        <a:accent6>
          <a:srgbClr val="B92D00"/>
        </a:accent6>
        <a:hlink>
          <a:srgbClr val="666699"/>
        </a:hlink>
        <a:folHlink>
          <a:srgbClr val="99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Level 4">
        <a:dk1>
          <a:srgbClr val="6D3696"/>
        </a:dk1>
        <a:lt1>
          <a:srgbClr val="FFFFFF"/>
        </a:lt1>
        <a:dk2>
          <a:srgbClr val="51255D"/>
        </a:dk2>
        <a:lt2>
          <a:srgbClr val="FFFFCC"/>
        </a:lt2>
        <a:accent1>
          <a:srgbClr val="666699"/>
        </a:accent1>
        <a:accent2>
          <a:srgbClr val="800080"/>
        </a:accent2>
        <a:accent3>
          <a:srgbClr val="B3ACB6"/>
        </a:accent3>
        <a:accent4>
          <a:srgbClr val="DADADA"/>
        </a:accent4>
        <a:accent5>
          <a:srgbClr val="B8B8CA"/>
        </a:accent5>
        <a:accent6>
          <a:srgbClr val="730073"/>
        </a:accent6>
        <a:hlink>
          <a:srgbClr val="CCCC00"/>
        </a:hlink>
        <a:folHlink>
          <a:srgbClr val="A3A27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Level 5">
        <a:dk1>
          <a:srgbClr val="CC6600"/>
        </a:dk1>
        <a:lt1>
          <a:srgbClr val="FFFFFF"/>
        </a:lt1>
        <a:dk2>
          <a:srgbClr val="4A553B"/>
        </a:dk2>
        <a:lt2>
          <a:srgbClr val="FFBF1F"/>
        </a:lt2>
        <a:accent1>
          <a:srgbClr val="FFCC00"/>
        </a:accent1>
        <a:accent2>
          <a:srgbClr val="CC9900"/>
        </a:accent2>
        <a:accent3>
          <a:srgbClr val="B1B4AF"/>
        </a:accent3>
        <a:accent4>
          <a:srgbClr val="DADADA"/>
        </a:accent4>
        <a:accent5>
          <a:srgbClr val="FFE2AA"/>
        </a:accent5>
        <a:accent6>
          <a:srgbClr val="B98A00"/>
        </a:accent6>
        <a:hlink>
          <a:srgbClr val="669900"/>
        </a:hlink>
        <a:folHlink>
          <a:srgbClr val="A3A27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Level 6">
        <a:dk1>
          <a:srgbClr val="000000"/>
        </a:dk1>
        <a:lt1>
          <a:srgbClr val="FFFFFF"/>
        </a:lt1>
        <a:dk2>
          <a:srgbClr val="666699"/>
        </a:dk2>
        <a:lt2>
          <a:srgbClr val="FFCC00"/>
        </a:lt2>
        <a:accent1>
          <a:srgbClr val="FF9900"/>
        </a:accent1>
        <a:accent2>
          <a:srgbClr val="FF0000"/>
        </a:accent2>
        <a:accent3>
          <a:srgbClr val="FFFFFF"/>
        </a:accent3>
        <a:accent4>
          <a:srgbClr val="000000"/>
        </a:accent4>
        <a:accent5>
          <a:srgbClr val="FFCAAA"/>
        </a:accent5>
        <a:accent6>
          <a:srgbClr val="E70000"/>
        </a:accent6>
        <a:hlink>
          <a:srgbClr val="666699"/>
        </a:hlink>
        <a:folHlink>
          <a:srgbClr val="9999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Level 7">
        <a:dk1>
          <a:srgbClr val="000000"/>
        </a:dk1>
        <a:lt1>
          <a:srgbClr val="FFFFFF"/>
        </a:lt1>
        <a:dk2>
          <a:srgbClr val="CC3300"/>
        </a:dk2>
        <a:lt2>
          <a:srgbClr val="663300"/>
        </a:lt2>
        <a:accent1>
          <a:srgbClr val="FFCC00"/>
        </a:accent1>
        <a:accent2>
          <a:srgbClr val="CC66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5C00"/>
        </a:accent6>
        <a:hlink>
          <a:srgbClr val="CC9900"/>
        </a:hlink>
        <a:folHlink>
          <a:srgbClr val="99663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Level 8">
        <a:dk1>
          <a:srgbClr val="000000"/>
        </a:dk1>
        <a:lt1>
          <a:srgbClr val="FFFFFF"/>
        </a:lt1>
        <a:dk2>
          <a:srgbClr val="999900"/>
        </a:dk2>
        <a:lt2>
          <a:srgbClr val="666600"/>
        </a:lt2>
        <a:accent1>
          <a:srgbClr val="99CC00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CAE2AA"/>
        </a:accent5>
        <a:accent6>
          <a:srgbClr val="B9B95C"/>
        </a:accent6>
        <a:hlink>
          <a:srgbClr val="FFCC00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4299</TotalTime>
  <Words>667</Words>
  <Application>Microsoft Office PowerPoint</Application>
  <PresentationFormat>On-screen Show (4:3)</PresentationFormat>
  <Paragraphs>164</Paragraphs>
  <Slides>30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30</vt:i4>
      </vt:variant>
    </vt:vector>
  </HeadingPairs>
  <TitlesOfParts>
    <vt:vector size="32" baseType="lpstr">
      <vt:lpstr>Default Design</vt:lpstr>
      <vt:lpstr>1_Level</vt:lpstr>
      <vt:lpstr>Engineering and Applied  Science Tribunal</vt:lpstr>
      <vt:lpstr>Tribunal Officers</vt:lpstr>
      <vt:lpstr>Tribunal Executives</vt:lpstr>
      <vt:lpstr>PowerPoint Presentation</vt:lpstr>
      <vt:lpstr>PowerPoint Presentation</vt:lpstr>
      <vt:lpstr>Johnathan Avant</vt:lpstr>
      <vt:lpstr>Matthew Goldenberg</vt:lpstr>
      <vt:lpstr>Emily Heine</vt:lpstr>
      <vt:lpstr>Tobi Akomolede</vt:lpstr>
      <vt:lpstr>Sean Gleason</vt:lpstr>
      <vt:lpstr>Mitchell Phelps</vt:lpstr>
      <vt:lpstr>Andrew Naab</vt:lpstr>
      <vt:lpstr>Alex Shelton</vt:lpstr>
      <vt:lpstr>Jessie Gearhart</vt:lpstr>
      <vt:lpstr>Beer Shah</vt:lpstr>
      <vt:lpstr>PowerPoint Presentation</vt:lpstr>
      <vt:lpstr>Order of the Engineer</vt:lpstr>
      <vt:lpstr>Officer Reports</vt:lpstr>
      <vt:lpstr>Senators’ Report</vt:lpstr>
      <vt:lpstr>Secretary</vt:lpstr>
      <vt:lpstr>Committee Reports</vt:lpstr>
      <vt:lpstr>Sponsors</vt:lpstr>
      <vt:lpstr>Eweek Results</vt:lpstr>
      <vt:lpstr>Eweek Results</vt:lpstr>
      <vt:lpstr>SOCC</vt:lpstr>
      <vt:lpstr>Recognition</vt:lpstr>
      <vt:lpstr>CEAS Student Organization Photo Contest</vt:lpstr>
      <vt:lpstr>Special Events</vt:lpstr>
      <vt:lpstr>FELD</vt:lpstr>
      <vt:lpstr>Next Meeting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Secretary Report</dc:title>
  <dc:creator>Andrew Griggs</dc:creator>
  <cp:lastModifiedBy>Administrator</cp:lastModifiedBy>
  <cp:revision>157</cp:revision>
  <dcterms:created xsi:type="dcterms:W3CDTF">2012-06-23T16:33:59Z</dcterms:created>
  <dcterms:modified xsi:type="dcterms:W3CDTF">2014-02-26T07:27:53Z</dcterms:modified>
</cp:coreProperties>
</file>