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8" r:id="rId3"/>
    <p:sldMasterId id="2147483700" r:id="rId4"/>
  </p:sldMasterIdLst>
  <p:notesMasterIdLst>
    <p:notesMasterId r:id="rId29"/>
  </p:notesMasterIdLst>
  <p:sldIdLst>
    <p:sldId id="265" r:id="rId5"/>
    <p:sldId id="439" r:id="rId6"/>
    <p:sldId id="453" r:id="rId7"/>
    <p:sldId id="267" r:id="rId8"/>
    <p:sldId id="268" r:id="rId9"/>
    <p:sldId id="270" r:id="rId10"/>
    <p:sldId id="424" r:id="rId11"/>
    <p:sldId id="451" r:id="rId12"/>
    <p:sldId id="452" r:id="rId13"/>
    <p:sldId id="388" r:id="rId14"/>
    <p:sldId id="472" r:id="rId15"/>
    <p:sldId id="473" r:id="rId16"/>
    <p:sldId id="271" r:id="rId17"/>
    <p:sldId id="481" r:id="rId18"/>
    <p:sldId id="477" r:id="rId19"/>
    <p:sldId id="468" r:id="rId20"/>
    <p:sldId id="469" r:id="rId21"/>
    <p:sldId id="470" r:id="rId22"/>
    <p:sldId id="461" r:id="rId23"/>
    <p:sldId id="475" r:id="rId24"/>
    <p:sldId id="476" r:id="rId25"/>
    <p:sldId id="441" r:id="rId26"/>
    <p:sldId id="440" r:id="rId27"/>
    <p:sldId id="42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2" autoAdjust="0"/>
    <p:restoredTop sz="89244" autoAdjust="0"/>
  </p:normalViewPr>
  <p:slideViewPr>
    <p:cSldViewPr>
      <p:cViewPr>
        <p:scale>
          <a:sx n="90" d="100"/>
          <a:sy n="90" d="100"/>
        </p:scale>
        <p:origin x="-60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9722A-C710-4B0F-8115-DFEE80D0B9B5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59374-E3E6-4EE9-A9DD-5D9D37E3F7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5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6133A-A6CC-4DB5-8494-5242BED781EC}" type="slidenum">
              <a:rPr lang="en-US" smtClean="0">
                <a:solidFill>
                  <a:prstClr val="black"/>
                </a:solidFill>
                <a:cs typeface="Arial" charset="0"/>
              </a:rPr>
              <a:pPr/>
              <a:t>23</a:t>
            </a:fld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800" b="1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6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2"/>
            <a:ext cx="7620000" cy="99060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3" indent="0" algn="ctr">
              <a:buNone/>
              <a:defRPr/>
            </a:lvl2pPr>
            <a:lvl3pPr marL="914345" indent="0" algn="ctr">
              <a:buNone/>
              <a:defRPr/>
            </a:lvl3pPr>
            <a:lvl4pPr marL="1371518" indent="0" algn="ctr">
              <a:buNone/>
              <a:defRPr/>
            </a:lvl4pPr>
            <a:lvl5pPr marL="1828691" indent="0" algn="ctr">
              <a:buNone/>
              <a:defRPr/>
            </a:lvl5pPr>
            <a:lvl6pPr marL="2285863" indent="0" algn="ctr">
              <a:buNone/>
              <a:defRPr/>
            </a:lvl6pPr>
            <a:lvl7pPr marL="2743036" indent="0" algn="ctr">
              <a:buNone/>
              <a:defRPr/>
            </a:lvl7pPr>
            <a:lvl8pPr marL="3200209" indent="0" algn="ctr">
              <a:buNone/>
              <a:defRPr/>
            </a:lvl8pPr>
            <a:lvl9pPr marL="3657381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248400"/>
            <a:ext cx="1447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5EC3B-6544-4BA0-85FC-19BB35D795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148F-CFA6-4069-A53F-150BFE0A4D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3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1" y="609600"/>
            <a:ext cx="20193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9055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10C57-76CA-4EE3-8178-B2EBC0DFBE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24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C568-25B7-4D67-8C5B-447F1A8773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89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66D59-A378-44B6-A64C-21D85C1C32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91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623CF-252F-4809-B171-47114F3BD5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74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46C00-5BE3-4B58-ADC6-75C2D71CD8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560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CDF4B-7AB1-48C5-9FA2-A52575A5C1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58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F17B0-994D-4F3C-84B4-D0103D22AB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84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79F1D-4813-4073-933E-6A15A6AF64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68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BB5E-6F4A-4EFA-AA5F-F4B284F79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8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09833"/>
            <a:ext cx="769624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35203"/>
            <a:ext cx="7696244" cy="35509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53064-0445-42AB-990D-19F23DF12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783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1B5D-530D-4C4A-A41F-15E8D96B9D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59BD3-ECB1-4B36-B8A4-E85FACF227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66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15AF-D5EF-4AD0-AF43-0364FDD418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061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74BC6-4AD5-4F6E-A391-733420BE8A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86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D3AA5-61D4-483D-AD7D-E7623293CD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08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54C8B-E3CC-4136-822C-B2C601EB97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061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40C7-1925-426B-BBC5-670F3DA435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81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E3C-FD36-4FB1-9584-AD69F3C13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F870-91FB-40ED-917D-DA0220A66B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46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E3C-FD36-4FB1-9584-AD69F3C13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F870-91FB-40ED-917D-DA0220A66B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933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E3C-FD36-4FB1-9584-AD69F3C13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F870-91FB-40ED-917D-DA0220A66B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3" indent="0">
              <a:buNone/>
              <a:defRPr sz="1800"/>
            </a:lvl2pPr>
            <a:lvl3pPr marL="914345" indent="0">
              <a:buNone/>
              <a:defRPr sz="1600"/>
            </a:lvl3pPr>
            <a:lvl4pPr marL="1371518" indent="0">
              <a:buNone/>
              <a:defRPr sz="1400"/>
            </a:lvl4pPr>
            <a:lvl5pPr marL="1828691" indent="0">
              <a:buNone/>
              <a:defRPr sz="1400"/>
            </a:lvl5pPr>
            <a:lvl6pPr marL="2285863" indent="0">
              <a:buNone/>
              <a:defRPr sz="1400"/>
            </a:lvl6pPr>
            <a:lvl7pPr marL="2743036" indent="0">
              <a:buNone/>
              <a:defRPr sz="1400"/>
            </a:lvl7pPr>
            <a:lvl8pPr marL="3200209" indent="0">
              <a:buNone/>
              <a:defRPr sz="1400"/>
            </a:lvl8pPr>
            <a:lvl9pPr marL="3657381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236B1-503E-4626-ABC3-BDB0CDA5F0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057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E3C-FD36-4FB1-9584-AD69F3C13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F870-91FB-40ED-917D-DA0220A66B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90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E3C-FD36-4FB1-9584-AD69F3C13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F870-91FB-40ED-917D-DA0220A66B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26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E3C-FD36-4FB1-9584-AD69F3C13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F870-91FB-40ED-917D-DA0220A66B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553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E3C-FD36-4FB1-9584-AD69F3C13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F870-91FB-40ED-917D-DA0220A66B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0585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E3C-FD36-4FB1-9584-AD69F3C13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F870-91FB-40ED-917D-DA0220A66B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1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E3C-FD36-4FB1-9584-AD69F3C13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F870-91FB-40ED-917D-DA0220A66B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5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E3C-FD36-4FB1-9584-AD69F3C13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F870-91FB-40ED-917D-DA0220A66B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21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FE3C-FD36-4FB1-9584-AD69F3C13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6F870-91FB-40ED-917D-DA0220A66B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6336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BE8E-0316-4EAA-B402-418027C10A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B37-28FD-4AD3-BA3F-DBB2D19EB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445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BE8E-0316-4EAA-B402-418027C10A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B37-28FD-4AD3-BA3F-DBB2D19EB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407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35166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35166"/>
            <a:ext cx="3962400" cy="3551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F21E-B905-4A0A-A1CF-8277D2BF1B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16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BE8E-0316-4EAA-B402-418027C10A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B37-28FD-4AD3-BA3F-DBB2D19EB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03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BE8E-0316-4EAA-B402-418027C10A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B37-28FD-4AD3-BA3F-DBB2D19EB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41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BE8E-0316-4EAA-B402-418027C10A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B37-28FD-4AD3-BA3F-DBB2D19EB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34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BE8E-0316-4EAA-B402-418027C10A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B37-28FD-4AD3-BA3F-DBB2D19EB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8237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BE8E-0316-4EAA-B402-418027C10A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B37-28FD-4AD3-BA3F-DBB2D19EB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834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BE8E-0316-4EAA-B402-418027C10A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B37-28FD-4AD3-BA3F-DBB2D19EB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902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BE8E-0316-4EAA-B402-418027C10A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B37-28FD-4AD3-BA3F-DBB2D19EB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547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BE8E-0316-4EAA-B402-418027C10A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B37-28FD-4AD3-BA3F-DBB2D19EB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465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BE8E-0316-4EAA-B402-418027C10A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C9B37-28FD-4AD3-BA3F-DBB2D19EB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8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3" indent="0">
              <a:buNone/>
              <a:defRPr sz="2000" b="1"/>
            </a:lvl2pPr>
            <a:lvl3pPr marL="914345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6" indent="0">
              <a:buNone/>
              <a:defRPr sz="1600" b="1"/>
            </a:lvl7pPr>
            <a:lvl8pPr marL="3200209" indent="0">
              <a:buNone/>
              <a:defRPr sz="1600" b="1"/>
            </a:lvl8pPr>
            <a:lvl9pPr marL="365738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4818-9E8A-491D-8A12-7FD698935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480F3-6707-4C45-BCC7-7B7A3F62047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3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8AB0-195B-4C63-AE4C-3767080EF7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0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35580-2D8C-4351-902E-06C34BBBD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1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5" indent="0">
              <a:buNone/>
              <a:defRPr sz="2400"/>
            </a:lvl3pPr>
            <a:lvl4pPr marL="1371518" indent="0">
              <a:buNone/>
              <a:defRPr sz="2000"/>
            </a:lvl4pPr>
            <a:lvl5pPr marL="1828691" indent="0">
              <a:buNone/>
              <a:defRPr sz="2000"/>
            </a:lvl5pPr>
            <a:lvl6pPr marL="2285863" indent="0">
              <a:buNone/>
              <a:defRPr sz="2000"/>
            </a:lvl6pPr>
            <a:lvl7pPr marL="2743036" indent="0">
              <a:buNone/>
              <a:defRPr sz="2000"/>
            </a:lvl7pPr>
            <a:lvl8pPr marL="3200209" indent="0">
              <a:buNone/>
              <a:defRPr sz="2000"/>
            </a:lvl8pPr>
            <a:lvl9pPr marL="365738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5" indent="0">
              <a:buNone/>
              <a:defRPr sz="1000"/>
            </a:lvl3pPr>
            <a:lvl4pPr marL="1371518" indent="0">
              <a:buNone/>
              <a:defRPr sz="900"/>
            </a:lvl4pPr>
            <a:lvl5pPr marL="1828691" indent="0">
              <a:buNone/>
              <a:defRPr sz="900"/>
            </a:lvl5pPr>
            <a:lvl6pPr marL="2285863" indent="0">
              <a:buNone/>
              <a:defRPr sz="900"/>
            </a:lvl6pPr>
            <a:lvl7pPr marL="2743036" indent="0">
              <a:buNone/>
              <a:defRPr sz="900"/>
            </a:lvl7pPr>
            <a:lvl8pPr marL="3200209" indent="0">
              <a:buNone/>
              <a:defRPr sz="900"/>
            </a:lvl8pPr>
            <a:lvl9pPr marL="365738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15D1E-9C53-4CA3-B0A2-7FC68B1120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82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Home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6445252"/>
            <a:ext cx="217646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forUC05_96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 userDrawn="1"/>
        </p:nvSpPr>
        <p:spPr>
          <a:xfrm>
            <a:off x="873125" y="5770565"/>
            <a:ext cx="1933575" cy="892175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6382" tIns="28191" rIns="56382" bIns="2819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35165"/>
            <a:ext cx="80772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194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2438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1447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AE7C7-9E81-4AE0-91D0-8093C420D58A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1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17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9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50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22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95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68" indent="-22858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5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6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9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1" algn="l" defTabSz="9143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5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Verdan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Verdana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Verdana" pitchFamily="-105" charset="0"/>
                <a:ea typeface="ＭＳ Ｐゴシック" pitchFamily="-105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541E4-8F88-466F-93D2-2CC5AD3C682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136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defRPr sz="28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0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FE3C-FD36-4FB1-9584-AD69F3C13E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6F870-91FB-40ED-917D-DA0220A66B1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1BE8E-0316-4EAA-B402-418027C10A2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C9B37-28FD-4AD3-BA3F-DBB2D19EB6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62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blincosv@mail.uc.edu" TargetMode="Externa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520701" y="1524000"/>
            <a:ext cx="8623300" cy="990600"/>
          </a:xfrm>
        </p:spPr>
        <p:txBody>
          <a:bodyPr/>
          <a:lstStyle/>
          <a:p>
            <a:r>
              <a:rPr lang="en-US" b="1" dirty="0" smtClean="0"/>
              <a:t>Engineering and Applied </a:t>
            </a:r>
            <a:br>
              <a:rPr lang="en-US" b="1" dirty="0" smtClean="0"/>
            </a:br>
            <a:r>
              <a:rPr lang="en-US" b="1" dirty="0" smtClean="0"/>
              <a:t>Science Tribunal</a:t>
            </a: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533400" y="40005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en-US" sz="4400" dirty="0" smtClean="0">
                <a:solidFill>
                  <a:schemeClr val="tx2"/>
                </a:solidFill>
                <a:latin typeface="Myriad Pro" pitchFamily="34" charset="0"/>
              </a:rPr>
              <a:t>January 12</a:t>
            </a:r>
            <a:r>
              <a:rPr lang="en-US" sz="4400" baseline="30000" dirty="0" smtClean="0">
                <a:solidFill>
                  <a:schemeClr val="tx2"/>
                </a:solidFill>
                <a:latin typeface="Myriad Pro" pitchFamily="34" charset="0"/>
              </a:rPr>
              <a:t>th</a:t>
            </a:r>
            <a:r>
              <a:rPr lang="en-US" sz="4400" dirty="0" smtClean="0">
                <a:solidFill>
                  <a:schemeClr val="tx2"/>
                </a:solidFill>
                <a:latin typeface="Myriad Pro" pitchFamily="34" charset="0"/>
              </a:rPr>
              <a:t> , 2014</a:t>
            </a:r>
            <a:endParaRPr lang="en-US" sz="4400" dirty="0">
              <a:solidFill>
                <a:schemeClr val="tx2"/>
              </a:solidFill>
              <a:latin typeface="Myriad Pro" pitchFamily="34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533400" y="297180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algn="ctr" eaLnBrk="0" hangingPunct="0"/>
            <a:r>
              <a:rPr lang="en-US" sz="4400" dirty="0">
                <a:solidFill>
                  <a:schemeClr val="tx2"/>
                </a:solidFill>
                <a:latin typeface="Myriad Pro" pitchFamily="34" charset="0"/>
              </a:rPr>
              <a:t>General Meeting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Secretary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sign in at the back of the room</a:t>
            </a:r>
          </a:p>
          <a:p>
            <a:r>
              <a:rPr lang="en-US" dirty="0" smtClean="0"/>
              <a:t>Must attend and sign in at minimum of 4 meetings each semester to having voting rights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008564" y="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eaLnBrk="0" hangingPunct="0"/>
            <a:r>
              <a:rPr lang="en-US" sz="1600" b="1" u="sng" dirty="0" smtClean="0">
                <a:solidFill>
                  <a:schemeClr val="tx2"/>
                </a:solidFill>
                <a:latin typeface="Myriad Pro" pitchFamily="34" charset="0"/>
              </a:rPr>
              <a:t>Officer:</a:t>
            </a:r>
            <a:endParaRPr lang="en-US" sz="1600" u="sng" dirty="0">
              <a:solidFill>
                <a:schemeClr val="tx2"/>
              </a:solidFill>
              <a:latin typeface="Myriad Pro" pitchFamily="34" charset="0"/>
            </a:endParaRPr>
          </a:p>
          <a:p>
            <a:pPr eaLnBrk="0" hangingPunct="0"/>
            <a:r>
              <a:rPr lang="en-US" sz="1600" dirty="0" smtClean="0">
                <a:solidFill>
                  <a:schemeClr val="tx2"/>
                </a:solidFill>
                <a:latin typeface="Myriad Pro" pitchFamily="34" charset="0"/>
              </a:rPr>
              <a:t>Jared Wood</a:t>
            </a:r>
          </a:p>
        </p:txBody>
      </p:sp>
    </p:spTree>
    <p:extLst>
      <p:ext uri="{BB962C8B-B14F-4D97-AF65-F5344CB8AC3E}">
        <p14:creationId xmlns:p14="http://schemas.microsoft.com/office/powerpoint/2010/main" val="1822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Committee Meeting Times have changed for this semester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Election Packets will be available next Tuesday (January 20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Maddie Adams’ 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ffice hour will be 11-12 Mondays 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62001" y="152400"/>
            <a:ext cx="769624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Myriad Pro" pitchFamily="34" charset="0"/>
              </a:defRPr>
            </a:lvl5pPr>
            <a:lvl6pPr marL="45717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34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51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691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b="1" dirty="0" smtClean="0"/>
              <a:t>Senators</a:t>
            </a: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976759" y="15903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eaLnBrk="0" hangingPunct="0"/>
            <a:r>
              <a:rPr lang="en-US" sz="1600" b="1" u="sng" dirty="0" smtClean="0">
                <a:solidFill>
                  <a:schemeClr val="tx2"/>
                </a:solidFill>
                <a:latin typeface="Myriad Pro" pitchFamily="34" charset="0"/>
              </a:rPr>
              <a:t>Officer:</a:t>
            </a:r>
            <a:endParaRPr lang="en-US" sz="1600" u="sng" dirty="0">
              <a:solidFill>
                <a:schemeClr val="tx2"/>
              </a:solidFill>
              <a:latin typeface="Myriad Pro" pitchFamily="34" charset="0"/>
            </a:endParaRPr>
          </a:p>
          <a:p>
            <a:pPr eaLnBrk="0" hangingPunct="0"/>
            <a:r>
              <a:rPr lang="en-US" sz="1600" dirty="0" err="1" smtClean="0">
                <a:solidFill>
                  <a:schemeClr val="tx2"/>
                </a:solidFill>
                <a:latin typeface="Myriad Pro" pitchFamily="34" charset="0"/>
              </a:rPr>
              <a:t>Maddie</a:t>
            </a:r>
            <a:r>
              <a:rPr lang="en-US" sz="1600" dirty="0" smtClean="0">
                <a:solidFill>
                  <a:schemeClr val="tx2"/>
                </a:solidFill>
                <a:latin typeface="Myriad Pro" pitchFamily="34" charset="0"/>
              </a:rPr>
              <a:t> Adams</a:t>
            </a:r>
          </a:p>
          <a:p>
            <a:pPr eaLnBrk="0" hangingPunct="0"/>
            <a:r>
              <a:rPr lang="en-US" sz="1600" dirty="0" smtClean="0">
                <a:solidFill>
                  <a:schemeClr val="tx2"/>
                </a:solidFill>
                <a:latin typeface="Myriad Pro" pitchFamily="34" charset="0"/>
              </a:rPr>
              <a:t>Hannah Kenny</a:t>
            </a:r>
          </a:p>
        </p:txBody>
      </p:sp>
    </p:spTree>
    <p:extLst>
      <p:ext uri="{BB962C8B-B14F-4D97-AF65-F5344CB8AC3E}">
        <p14:creationId xmlns:p14="http://schemas.microsoft.com/office/powerpoint/2010/main" val="41681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152400"/>
            <a:ext cx="7696244" cy="1143000"/>
          </a:xfrm>
        </p:spPr>
        <p:txBody>
          <a:bodyPr/>
          <a:lstStyle/>
          <a:p>
            <a:r>
              <a:rPr lang="en-US" dirty="0" smtClean="0"/>
              <a:t>JOKE OF THE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14600"/>
            <a:ext cx="7696244" cy="3550967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/>
              <a:t>What do you get when you cross a mountain-climber with a mosquito</a:t>
            </a:r>
            <a:r>
              <a:rPr lang="en-US" sz="4800" dirty="0" smtClean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696200" cy="1143000"/>
          </a:xfrm>
        </p:spPr>
        <p:txBody>
          <a:bodyPr/>
          <a:lstStyle/>
          <a:p>
            <a:r>
              <a:rPr lang="en-US" sz="6000" b="1" dirty="0" smtClean="0"/>
              <a:t>Committee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077200" cy="1143000"/>
          </a:xfrm>
        </p:spPr>
        <p:txBody>
          <a:bodyPr/>
          <a:lstStyle/>
          <a:p>
            <a:r>
              <a:rPr lang="en-US" b="1" u="sng" dirty="0" err="1" smtClean="0"/>
              <a:t>EWeek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7696200" cy="5257800"/>
          </a:xfrm>
        </p:spPr>
        <p:txBody>
          <a:bodyPr/>
          <a:lstStyle/>
          <a:p>
            <a:r>
              <a:rPr lang="en-US" dirty="0" smtClean="0"/>
              <a:t>February 22</a:t>
            </a:r>
            <a:r>
              <a:rPr lang="en-US" baseline="30000" dirty="0" smtClean="0"/>
              <a:t>nd</a:t>
            </a:r>
            <a:r>
              <a:rPr lang="en-US" dirty="0" smtClean="0"/>
              <a:t> -28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Date Auction will be Friday @ The Brass Tap</a:t>
            </a:r>
          </a:p>
          <a:p>
            <a:pPr lvl="1"/>
            <a:r>
              <a:rPr lang="en-US" dirty="0" smtClean="0"/>
              <a:t>Proceeds request form will open to student groups Jan 26th</a:t>
            </a:r>
          </a:p>
          <a:p>
            <a:r>
              <a:rPr lang="en-US" dirty="0" smtClean="0"/>
              <a:t>Banquet will be Saturday @ Newport Syndicate</a:t>
            </a:r>
          </a:p>
          <a:p>
            <a:pPr lvl="1"/>
            <a:r>
              <a:rPr lang="en-US" dirty="0" smtClean="0"/>
              <a:t>Tickets will go on sale Feb. 16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First 100 will receive </a:t>
            </a:r>
            <a:r>
              <a:rPr lang="en-US" dirty="0" err="1" smtClean="0"/>
              <a:t>tshirts</a:t>
            </a:r>
            <a:endParaRPr lang="en-US" dirty="0" smtClean="0"/>
          </a:p>
          <a:p>
            <a:r>
              <a:rPr lang="en-US" dirty="0" smtClean="0"/>
              <a:t>Event and Date Auction registration will open </a:t>
            </a:r>
            <a:r>
              <a:rPr lang="en-US" dirty="0" smtClean="0"/>
              <a:t> </a:t>
            </a:r>
            <a:r>
              <a:rPr lang="en-US" dirty="0" smtClean="0"/>
              <a:t>January 26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Questions? Email</a:t>
            </a:r>
            <a:r>
              <a:rPr lang="en-US" dirty="0" smtClean="0">
                <a:solidFill>
                  <a:srgbClr val="FF0000"/>
                </a:solidFill>
              </a:rPr>
              <a:t> uc.eweek@gmail.com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7670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0000"/>
                </a:solidFill>
              </a:rPr>
              <a:t>Chairs:</a:t>
            </a:r>
          </a:p>
          <a:p>
            <a:r>
              <a:rPr lang="en-US" dirty="0">
                <a:solidFill>
                  <a:srgbClr val="000000"/>
                </a:solidFill>
              </a:rPr>
              <a:t>Kitty </a:t>
            </a:r>
            <a:r>
              <a:rPr lang="en-US" dirty="0" err="1">
                <a:solidFill>
                  <a:srgbClr val="000000"/>
                </a:solidFill>
              </a:rPr>
              <a:t>DiFalco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Alison </a:t>
            </a:r>
            <a:r>
              <a:rPr lang="en-US" dirty="0" err="1" smtClean="0">
                <a:solidFill>
                  <a:srgbClr val="000000"/>
                </a:solidFill>
              </a:rPr>
              <a:t>Hayfer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61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696244" cy="1143000"/>
          </a:xfrm>
        </p:spPr>
        <p:txBody>
          <a:bodyPr/>
          <a:lstStyle/>
          <a:p>
            <a:r>
              <a:rPr lang="en-US" b="1" u="sng" dirty="0" err="1" smtClean="0"/>
              <a:t>EWeek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696244" cy="3550967"/>
          </a:xfrm>
        </p:spPr>
        <p:txBody>
          <a:bodyPr/>
          <a:lstStyle/>
          <a:p>
            <a:r>
              <a:rPr lang="en-US" dirty="0" smtClean="0"/>
              <a:t>Competition for </a:t>
            </a:r>
            <a:r>
              <a:rPr lang="en-US" dirty="0" err="1" smtClean="0"/>
              <a:t>Eweek</a:t>
            </a:r>
            <a:r>
              <a:rPr lang="en-US" dirty="0" smtClean="0"/>
              <a:t> T-Shirt Design!</a:t>
            </a:r>
          </a:p>
          <a:p>
            <a:pPr lvl="1"/>
            <a:r>
              <a:rPr lang="en-US" dirty="0" smtClean="0"/>
              <a:t>Needs to incorporate Harry Potter theme</a:t>
            </a:r>
          </a:p>
          <a:p>
            <a:pPr lvl="1"/>
            <a:r>
              <a:rPr lang="en-US" dirty="0" smtClean="0"/>
              <a:t>Submit designs to </a:t>
            </a:r>
            <a:r>
              <a:rPr lang="en-US" dirty="0" smtClean="0">
                <a:solidFill>
                  <a:srgbClr val="FF0000"/>
                </a:solidFill>
              </a:rPr>
              <a:t>uc.eweek@gmail.com</a:t>
            </a:r>
          </a:p>
          <a:p>
            <a:pPr lvl="1"/>
            <a:r>
              <a:rPr lang="en-US" dirty="0" smtClean="0"/>
              <a:t>Due Feb. 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Winner gets free ticket to banquet!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38600"/>
            <a:ext cx="5034705" cy="26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5029200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HERE!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86600" y="14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u="sng" dirty="0">
                <a:solidFill>
                  <a:srgbClr val="000000"/>
                </a:solidFill>
              </a:rPr>
              <a:t>Chairs:</a:t>
            </a:r>
          </a:p>
          <a:p>
            <a:r>
              <a:rPr lang="en-US" dirty="0">
                <a:solidFill>
                  <a:srgbClr val="000000"/>
                </a:solidFill>
              </a:rPr>
              <a:t>Kitty </a:t>
            </a:r>
            <a:r>
              <a:rPr lang="en-US" dirty="0" err="1">
                <a:solidFill>
                  <a:srgbClr val="000000"/>
                </a:solidFill>
              </a:rPr>
              <a:t>DiFalco</a:t>
            </a:r>
            <a:endParaRPr lang="en-US" dirty="0">
              <a:solidFill>
                <a:srgbClr val="000000"/>
              </a:solidFill>
            </a:endParaRPr>
          </a:p>
          <a:p>
            <a:pPr lvl="0"/>
            <a:r>
              <a:rPr lang="en-US" dirty="0" smtClean="0">
                <a:solidFill>
                  <a:srgbClr val="000000"/>
                </a:solidFill>
              </a:rPr>
              <a:t>Alison </a:t>
            </a:r>
            <a:r>
              <a:rPr lang="en-US" dirty="0" err="1">
                <a:solidFill>
                  <a:srgbClr val="000000"/>
                </a:solidFill>
              </a:rPr>
              <a:t>Hayfer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3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Special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Great opportunity to get involved</a:t>
            </a:r>
            <a:br>
              <a:rPr lang="en-US" dirty="0" smtClean="0"/>
            </a:br>
            <a:r>
              <a:rPr lang="en-US" dirty="0" smtClean="0"/>
              <a:t>and gain leadership experience</a:t>
            </a:r>
          </a:p>
          <a:p>
            <a:r>
              <a:rPr lang="en-US" dirty="0"/>
              <a:t>O</a:t>
            </a:r>
            <a:r>
              <a:rPr lang="en-US" dirty="0" smtClean="0"/>
              <a:t>pen coordinator positions:</a:t>
            </a:r>
          </a:p>
          <a:p>
            <a:pPr lvl="1"/>
            <a:r>
              <a:rPr lang="en-US" dirty="0" smtClean="0"/>
              <a:t>Community Service </a:t>
            </a:r>
          </a:p>
          <a:p>
            <a:pPr lvl="1"/>
            <a:r>
              <a:rPr lang="en-US" dirty="0" smtClean="0"/>
              <a:t>High School Egg Drop Competition</a:t>
            </a:r>
          </a:p>
          <a:p>
            <a:pPr lvl="1"/>
            <a:r>
              <a:rPr lang="en-US" dirty="0" smtClean="0"/>
              <a:t>Relay for Life</a:t>
            </a:r>
          </a:p>
          <a:p>
            <a:pPr lvl="1"/>
            <a:r>
              <a:rPr lang="en-US" dirty="0" smtClean="0"/>
              <a:t>Sigma </a:t>
            </a:r>
            <a:r>
              <a:rPr lang="en-US" dirty="0" err="1" smtClean="0"/>
              <a:t>Sigma</a:t>
            </a:r>
            <a:r>
              <a:rPr lang="en-US" dirty="0" smtClean="0"/>
              <a:t> Carnival</a:t>
            </a:r>
          </a:p>
          <a:p>
            <a:pPr lvl="1"/>
            <a:r>
              <a:rPr lang="en-US" dirty="0" smtClean="0"/>
              <a:t>Or any event you would like to put on!</a:t>
            </a:r>
          </a:p>
          <a:p>
            <a:r>
              <a:rPr lang="en-US" dirty="0" smtClean="0"/>
              <a:t>All help wanted!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valleysleepcenter.com/blog/wp-content/uploads/2014/04/bigstock-Now-Hiring-Sign-472800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228600"/>
            <a:ext cx="2554288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3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Get Involved?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See me after the meeting!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Or email Scott Blincoe </a:t>
            </a:r>
          </a:p>
          <a:p>
            <a:pPr lvl="1"/>
            <a:r>
              <a:rPr lang="en-US" dirty="0" smtClean="0">
                <a:hlinkClick r:id="rId2"/>
              </a:rPr>
              <a:t>blincosv@mail.uc.edu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1524000"/>
            <a:ext cx="369839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4" y="2"/>
            <a:ext cx="91725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Current Events to Look Out For!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534400" cy="4525963"/>
          </a:xfrm>
        </p:spPr>
        <p:txBody>
          <a:bodyPr/>
          <a:lstStyle/>
          <a:p>
            <a:r>
              <a:rPr lang="en-US" dirty="0" smtClean="0"/>
              <a:t>Community Service Events – Throughout Spring</a:t>
            </a:r>
          </a:p>
          <a:p>
            <a:r>
              <a:rPr lang="en-US" dirty="0" smtClean="0"/>
              <a:t>Intramural Soccer – Season begins in February</a:t>
            </a:r>
          </a:p>
          <a:p>
            <a:r>
              <a:rPr lang="en-US" dirty="0" smtClean="0"/>
              <a:t>Egg Drop – March</a:t>
            </a:r>
          </a:p>
          <a:p>
            <a:r>
              <a:rPr lang="en-US" dirty="0" smtClean="0"/>
              <a:t>Relay for Life – Early April</a:t>
            </a:r>
          </a:p>
          <a:p>
            <a:r>
              <a:rPr lang="en-US" dirty="0" smtClean="0"/>
              <a:t>Sigma </a:t>
            </a:r>
            <a:r>
              <a:rPr lang="en-US" dirty="0" err="1" smtClean="0"/>
              <a:t>Sigma</a:t>
            </a:r>
            <a:r>
              <a:rPr lang="en-US" dirty="0" smtClean="0"/>
              <a:t> Carnival – Mid April</a:t>
            </a:r>
          </a:p>
          <a:p>
            <a:r>
              <a:rPr lang="en-US" dirty="0" smtClean="0"/>
              <a:t>Clean Up Cincy – Mid April</a:t>
            </a:r>
            <a:endParaRPr lang="en-US" dirty="0"/>
          </a:p>
        </p:txBody>
      </p:sp>
      <p:pic>
        <p:nvPicPr>
          <p:cNvPr id="2050" name="Picture 2" descr="https://encrypted-tbn2.gstatic.com/images?q=tbn:ANd9GcT1feZwS_CkSiw2z2a0hdv6acFGZAGC_0KSpxrwVlws175PjQmny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41"/>
          <a:stretch/>
        </p:blipFill>
        <p:spPr bwMode="auto">
          <a:xfrm>
            <a:off x="6553201" y="4343402"/>
            <a:ext cx="2757055" cy="2647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5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7200" dirty="0"/>
              <a:t>Other Announcements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64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/>
        </p:nvSpPr>
        <p:spPr bwMode="auto">
          <a:xfrm>
            <a:off x="1447800" y="3810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i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Myriad Pro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Myriad Pro"/>
              </a:rPr>
              <a:t>Purpose</a:t>
            </a:r>
          </a:p>
        </p:txBody>
      </p:sp>
      <p:sp>
        <p:nvSpPr>
          <p:cNvPr id="5" name="Content Placeholder 5"/>
          <p:cNvSpPr>
            <a:spLocks noGrp="1"/>
          </p:cNvSpPr>
          <p:nvPr/>
        </p:nvSpPr>
        <p:spPr bwMode="auto">
          <a:xfrm>
            <a:off x="1168401" y="1752601"/>
            <a:ext cx="759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Blip>
                <a:blip r:embed="rId2"/>
              </a:buBlip>
              <a:defRPr sz="3200" baseline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–"/>
              <a:defRPr sz="28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•"/>
              <a:defRPr sz="24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–"/>
              <a:defRPr sz="20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 baseline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25000"/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just" eaLnBrk="1" hangingPunct="1">
              <a:buNone/>
              <a:defRPr/>
            </a:pPr>
            <a:endParaRPr lang="en-US" sz="4400" dirty="0" smtClean="0">
              <a:solidFill>
                <a:srgbClr val="000000"/>
              </a:solidFill>
              <a:latin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524000"/>
            <a:ext cx="8001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we are: CEAS Branch of Student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What we do: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 smtClean="0"/>
              <a:t>Host programs for the college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 smtClean="0"/>
              <a:t>Input on curriculum, grievances, and student/faculty relations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r>
              <a:rPr lang="en-US" sz="2800" dirty="0" smtClean="0"/>
              <a:t>Improve student experience in the college</a:t>
            </a:r>
          </a:p>
          <a:p>
            <a:pPr marL="1028700" lvl="1" indent="-571500">
              <a:buFont typeface="Courier New" panose="02070309020205020404" pitchFamily="49" charset="0"/>
              <a:buChar char="o"/>
            </a:pP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86977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6"/>
          <a:stretch/>
        </p:blipFill>
        <p:spPr>
          <a:xfrm>
            <a:off x="493253" y="656888"/>
            <a:ext cx="8093868" cy="5524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179" y="2075031"/>
            <a:ext cx="6372225" cy="16585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>
                <a:latin typeface="Bookman Old Style" panose="02050604050505020204" pitchFamily="18" charset="0"/>
              </a:rPr>
              <a:t>Community Service</a:t>
            </a:r>
            <a:br>
              <a:rPr lang="en-US" sz="3200" dirty="0" smtClean="0">
                <a:latin typeface="Bookman Old Style" panose="02050604050505020204" pitchFamily="18" charset="0"/>
              </a:rPr>
            </a:br>
            <a:r>
              <a:rPr lang="en-US" sz="3200" dirty="0" smtClean="0">
                <a:latin typeface="Bookman Old Style" panose="02050604050505020204" pitchFamily="18" charset="0"/>
              </a:rPr>
              <a:t>Professional Development</a:t>
            </a:r>
            <a:br>
              <a:rPr lang="en-US" sz="3200" dirty="0" smtClean="0">
                <a:latin typeface="Bookman Old Style" panose="02050604050505020204" pitchFamily="18" charset="0"/>
              </a:rPr>
            </a:br>
            <a:r>
              <a:rPr lang="en-US" sz="3200" dirty="0" smtClean="0">
                <a:latin typeface="Bookman Old Style" panose="02050604050505020204" pitchFamily="18" charset="0"/>
              </a:rPr>
              <a:t>Brotherhood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93253" y="656891"/>
            <a:ext cx="8093868" cy="5495687"/>
          </a:xfrm>
          <a:prstGeom prst="rect">
            <a:avLst/>
          </a:prstGeom>
          <a:noFill/>
          <a:ln w="76200" algn="ctr">
            <a:solidFill>
              <a:srgbClr val="77232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7" name="Picture 3" descr="Rush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97" y="287987"/>
            <a:ext cx="3542109" cy="1739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2"/>
          <a:stretch>
            <a:fillRect/>
          </a:stretch>
        </p:blipFill>
        <p:spPr bwMode="auto">
          <a:xfrm>
            <a:off x="6247897" y="2008359"/>
            <a:ext cx="783020" cy="137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568" y="23433657"/>
            <a:ext cx="3077087" cy="261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2" name="Picture 8" descr="10-tooth-black-gear-hi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9" y="10661417"/>
            <a:ext cx="634784" cy="84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3" name="Picture 9" descr="10-tooth-black-gear-hi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6" y="7837841"/>
            <a:ext cx="377762" cy="50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14" y="3507498"/>
            <a:ext cx="2832581" cy="250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9" t="6160"/>
          <a:stretch>
            <a:fillRect/>
          </a:stretch>
        </p:blipFill>
        <p:spPr bwMode="auto">
          <a:xfrm>
            <a:off x="633176" y="-5467859"/>
            <a:ext cx="2949179" cy="285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072" y="1617237"/>
            <a:ext cx="1323893" cy="178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757303" y="3989905"/>
            <a:ext cx="3500372" cy="18782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Special Events this Semester: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Formal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Retreat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Intermural Sports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Relay for Life</a:t>
            </a:r>
            <a:endParaRPr lang="en-US" sz="2800" dirty="0">
              <a:solidFill>
                <a:prstClr val="black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37" name="Picture 13" descr="IMG_25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" r="3911"/>
          <a:stretch>
            <a:fillRect/>
          </a:stretch>
        </p:blipFill>
        <p:spPr bwMode="auto">
          <a:xfrm rot="5400000">
            <a:off x="4197092" y="4681699"/>
            <a:ext cx="1630066" cy="103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7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84" t="1875" r="1692" b="2498"/>
          <a:stretch/>
        </p:blipFill>
        <p:spPr>
          <a:xfrm>
            <a:off x="1150145" y="542925"/>
            <a:ext cx="6750844" cy="57531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50144" y="542925"/>
            <a:ext cx="6757988" cy="5734050"/>
          </a:xfrm>
          <a:prstGeom prst="rect">
            <a:avLst/>
          </a:prstGeom>
          <a:noFill/>
          <a:ln w="76200" algn="ctr">
            <a:solidFill>
              <a:srgbClr val="77232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RAFFLE!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>
          <a:xfrm>
            <a:off x="670560" y="838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Constructive Criticism</a:t>
            </a:r>
          </a:p>
        </p:txBody>
      </p:sp>
      <p:sp>
        <p:nvSpPr>
          <p:cNvPr id="23555" name="Subtitle 4"/>
          <p:cNvSpPr>
            <a:spLocks noGrp="1"/>
          </p:cNvSpPr>
          <p:nvPr>
            <p:ph idx="1"/>
          </p:nvPr>
        </p:nvSpPr>
        <p:spPr>
          <a:xfrm>
            <a:off x="441960" y="2362200"/>
            <a:ext cx="8686800" cy="2209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dirty="0" smtClean="0"/>
              <a:t>What do you like/dislike about the college?</a:t>
            </a:r>
          </a:p>
          <a:p>
            <a:pPr marL="0" indent="0" algn="ctr" eaLnBrk="1" hangingPunct="1">
              <a:buFontTx/>
              <a:buNone/>
            </a:pPr>
            <a:r>
              <a:rPr lang="en-US" dirty="0" smtClean="0"/>
              <a:t>Comments / Questions?</a:t>
            </a:r>
          </a:p>
          <a:p>
            <a:pPr marL="0" indent="0" algn="ctr" eaLnBrk="1" hangingPunct="1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questions.ceastribunal@gmail.com</a:t>
            </a:r>
          </a:p>
          <a:p>
            <a:pPr marL="0" indent="0" algn="ctr" eaLnBrk="1" hangingPunct="1">
              <a:buFontTx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  <a:p>
            <a:pPr marL="0" indent="0" algn="ctr" eaLnBrk="1" hangingPunct="1">
              <a:buFontTx/>
              <a:buNone/>
            </a:pPr>
            <a:r>
              <a:rPr lang="en-US" dirty="0" smtClean="0"/>
              <a:t>What would you like to see Tribunal do next?</a:t>
            </a:r>
          </a:p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2229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Next Meeting: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47800" y="3352801"/>
            <a:ext cx="6400800" cy="1752600"/>
          </a:xfrm>
        </p:spPr>
        <p:txBody>
          <a:bodyPr/>
          <a:lstStyle/>
          <a:p>
            <a:r>
              <a:rPr lang="en-US" dirty="0" smtClean="0"/>
              <a:t>Monday, January 26th</a:t>
            </a:r>
          </a:p>
          <a:p>
            <a:r>
              <a:rPr lang="en-US" dirty="0" smtClean="0"/>
              <a:t>525 Old </a:t>
            </a:r>
            <a:r>
              <a:rPr lang="en-US" dirty="0" err="1" smtClean="0"/>
              <a:t>Chem</a:t>
            </a:r>
            <a:endParaRPr lang="en-US" dirty="0" smtClean="0"/>
          </a:p>
          <a:p>
            <a:r>
              <a:rPr lang="en-US" dirty="0" smtClean="0"/>
              <a:t>5:30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6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5482" y="1018171"/>
            <a:ext cx="2325255" cy="415781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latin typeface="+mn-lt"/>
              </a:rPr>
              <a:t>President</a:t>
            </a:r>
            <a:endParaRPr lang="en-US" sz="1800" b="1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98110" y="1433951"/>
            <a:ext cx="1" cy="3046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780470" y="1729510"/>
            <a:ext cx="39485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32480" y="1729510"/>
            <a:ext cx="31461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/>
        </p:nvSpPr>
        <p:spPr>
          <a:xfrm>
            <a:off x="2319479" y="2269765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Vice President</a:t>
            </a:r>
            <a:endParaRPr lang="en-US" sz="1400" b="1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44291" y="2269765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Associate Vice President</a:t>
            </a:r>
            <a:endParaRPr lang="en-US" sz="1400" b="1" dirty="0">
              <a:latin typeface="+mn-lt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382157" y="2269764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Secretary</a:t>
            </a:r>
            <a:endParaRPr lang="en-US" sz="1400" b="1" dirty="0"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01251" y="2269764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Treasurer</a:t>
            </a:r>
            <a:endParaRPr lang="en-US" sz="1400" b="1" dirty="0">
              <a:latin typeface="+mn-lt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715991" y="2269763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+mn-lt"/>
              </a:rPr>
              <a:t>Senators (X2)</a:t>
            </a:r>
            <a:endParaRPr lang="en-US" sz="1400" b="1" dirty="0">
              <a:latin typeface="+mn-lt"/>
            </a:endParaRPr>
          </a:p>
        </p:txBody>
      </p:sp>
      <p:cxnSp>
        <p:nvCxnSpPr>
          <p:cNvPr id="20" name="Straight Arrow Connector 19"/>
          <p:cNvCxnSpPr>
            <a:endCxn id="15" idx="0"/>
          </p:cNvCxnSpPr>
          <p:nvPr/>
        </p:nvCxnSpPr>
        <p:spPr>
          <a:xfrm>
            <a:off x="780470" y="1729510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963879" y="1720273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479793" y="1729510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80362" y="1729509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878617" y="1738607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482109" y="2683341"/>
            <a:ext cx="1" cy="1133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676323" y="2683341"/>
            <a:ext cx="1" cy="1133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219201" y="3816927"/>
            <a:ext cx="22605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216884" y="3821469"/>
            <a:ext cx="1" cy="5402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941646" y="3821469"/>
            <a:ext cx="1451" cy="10671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711152" y="3821469"/>
            <a:ext cx="1451" cy="1316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482676" y="3812386"/>
            <a:ext cx="0" cy="1667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 txBox="1">
            <a:spLocks/>
          </p:cNvSpPr>
          <p:nvPr/>
        </p:nvSpPr>
        <p:spPr>
          <a:xfrm>
            <a:off x="-39853" y="4306307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Career Fair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80470" y="4722088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err="1" smtClean="0">
                <a:solidFill>
                  <a:srgbClr val="FF0000"/>
                </a:solidFill>
                <a:latin typeface="+mn-lt"/>
              </a:rPr>
              <a:t>EWeek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592114" y="5021910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Luau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351222" y="5365181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Special Events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5671691" y="3808922"/>
            <a:ext cx="0" cy="16670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255329" y="3816929"/>
            <a:ext cx="0" cy="14128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869546" y="3808924"/>
            <a:ext cx="0" cy="1079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7493001" y="3808922"/>
            <a:ext cx="0" cy="825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8177645" y="3816929"/>
            <a:ext cx="0" cy="662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V="1">
            <a:off x="5660737" y="3808924"/>
            <a:ext cx="2516909" cy="80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itle 1"/>
          <p:cNvSpPr txBox="1">
            <a:spLocks/>
          </p:cNvSpPr>
          <p:nvPr/>
        </p:nvSpPr>
        <p:spPr>
          <a:xfrm>
            <a:off x="4517734" y="5365560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Collegiate Affairs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8" name="Title 1"/>
          <p:cNvSpPr txBox="1">
            <a:spLocks/>
          </p:cNvSpPr>
          <p:nvPr/>
        </p:nvSpPr>
        <p:spPr>
          <a:xfrm>
            <a:off x="5110883" y="5055142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Recognition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5706919" y="4783276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SOCC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6330374" y="4543094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FELD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7015018" y="4362400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Public Affairs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4498108" y="1724891"/>
            <a:ext cx="0" cy="13923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itle 1"/>
          <p:cNvSpPr txBox="1">
            <a:spLocks/>
          </p:cNvSpPr>
          <p:nvPr/>
        </p:nvSpPr>
        <p:spPr>
          <a:xfrm>
            <a:off x="3355106" y="2980824"/>
            <a:ext cx="2325255" cy="4157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Technology</a:t>
            </a:r>
            <a:endParaRPr lang="en-US" sz="1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991176" y="6145631"/>
            <a:ext cx="7307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OFFICERS are in black. </a:t>
            </a:r>
            <a:r>
              <a:rPr lang="en-US" b="1" dirty="0" smtClean="0">
                <a:solidFill>
                  <a:srgbClr val="FF0000"/>
                </a:solidFill>
              </a:rPr>
              <a:t>COMMITTEE CHAIRS are in red.</a:t>
            </a:r>
            <a:endParaRPr lang="en-US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893619" y="197429"/>
            <a:ext cx="7637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CEAS TRIBUNAL EXECUTIVE STRUCTURE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421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2"/>
            <a:ext cx="8915400" cy="758825"/>
          </a:xfrm>
        </p:spPr>
        <p:txBody>
          <a:bodyPr/>
          <a:lstStyle/>
          <a:p>
            <a:pPr eaLnBrk="1" hangingPunct="1"/>
            <a:r>
              <a:rPr lang="en-US" b="1" u="sng" dirty="0" smtClean="0"/>
              <a:t>Tribunal Officers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725365"/>
              </p:ext>
            </p:extLst>
          </p:nvPr>
        </p:nvGraphicFramePr>
        <p:xfrm>
          <a:off x="1" y="1524000"/>
          <a:ext cx="9120188" cy="49968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19700"/>
                <a:gridCol w="152300"/>
                <a:gridCol w="75938"/>
                <a:gridCol w="4472250"/>
              </a:tblGrid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Alison</a:t>
                      </a:r>
                      <a:r>
                        <a:rPr lang="en-US" sz="2200" b="1" baseline="0" dirty="0" smtClean="0"/>
                        <a:t> </a:t>
                      </a:r>
                      <a:r>
                        <a:rPr lang="en-US" sz="2200" b="1" baseline="0" dirty="0" err="1" smtClean="0"/>
                        <a:t>Hayfer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37534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Vice 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Carlo</a:t>
                      </a:r>
                      <a:r>
                        <a:rPr lang="en-US" sz="2200" b="1" baseline="0" dirty="0" smtClean="0"/>
                        <a:t> </a:t>
                      </a:r>
                      <a:r>
                        <a:rPr lang="en-US" sz="2200" b="1" baseline="0" dirty="0" err="1" smtClean="0"/>
                        <a:t>Perottino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37534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Associate Vice President: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baseline="0" dirty="0" smtClean="0"/>
                        <a:t>Matt Kitchen</a:t>
                      </a:r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533835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Treasurer: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pPr marL="0" marR="0" indent="0" algn="l" defTabSz="1482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baseline="0" dirty="0" smtClean="0">
                          <a:solidFill>
                            <a:srgbClr val="FF0000"/>
                          </a:solidFill>
                        </a:rPr>
                        <a:t>OPEN</a:t>
                      </a:r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pPr marL="0" marR="0" indent="0" algn="l" defTabSz="14828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aseline="0" dirty="0" smtClean="0"/>
                    </a:p>
                  </a:txBody>
                  <a:tcPr marL="50433" marR="50433" marT="33450" marB="33450" anchor="ctr"/>
                </a:tc>
              </a:tr>
              <a:tr h="581033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Secretary: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dirty="0" smtClean="0"/>
                        <a:t>Jared Wood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757899">
                <a:tc>
                  <a:txBody>
                    <a:bodyPr/>
                    <a:lstStyle/>
                    <a:p>
                      <a:pPr algn="r"/>
                      <a:r>
                        <a:rPr lang="en-US" sz="2200" b="1" dirty="0" smtClean="0"/>
                        <a:t>Senators: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r>
                        <a:rPr lang="en-US" sz="2200" b="1" baseline="0" dirty="0" smtClean="0"/>
                        <a:t>Madeline Adams</a:t>
                      </a:r>
                    </a:p>
                    <a:p>
                      <a:r>
                        <a:rPr lang="en-US" sz="2200" b="1" baseline="0" dirty="0" smtClean="0"/>
                        <a:t>Hannah Kenny</a:t>
                      </a:r>
                      <a:endParaRPr lang="en-US" sz="22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142355">
                <a:tc>
                  <a:txBody>
                    <a:bodyPr/>
                    <a:lstStyle/>
                    <a:p>
                      <a:pPr algn="r"/>
                      <a:endParaRPr lang="en-US" sz="16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pPr algn="r"/>
                      <a:endParaRPr lang="en-US" sz="700" b="1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0433" marR="50433" marT="33450" marB="33450" anchor="ctr"/>
                </a:tc>
              </a:tr>
              <a:tr h="402219">
                <a:tc gridSpan="4">
                  <a:txBody>
                    <a:bodyPr/>
                    <a:lstStyle/>
                    <a:p>
                      <a:pPr algn="ctr"/>
                      <a:endParaRPr lang="en-US" sz="2200" b="1" u="sng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b="1" u="sng" dirty="0"/>
                    </a:p>
                  </a:txBody>
                  <a:tcPr marL="50433" marR="50433" marT="33450" marB="33450" anchor="ctr"/>
                </a:tc>
                <a:tc hMerge="1">
                  <a:txBody>
                    <a:bodyPr/>
                    <a:lstStyle/>
                    <a:p>
                      <a:endParaRPr lang="en-US" sz="2000" b="1" u="sng" dirty="0" smtClean="0"/>
                    </a:p>
                  </a:txBody>
                  <a:tcPr marL="50433" marR="50433" marT="33450" marB="33450" anchor="ctr"/>
                </a:tc>
              </a:tr>
              <a:tr h="402219">
                <a:tc>
                  <a:txBody>
                    <a:bodyPr/>
                    <a:lstStyle/>
                    <a:p>
                      <a:pPr algn="r"/>
                      <a:endParaRPr lang="en-US" sz="2200" b="1" dirty="0"/>
                    </a:p>
                  </a:txBody>
                  <a:tcPr marL="50434" marR="50434" marT="33452" marB="33452" anchor="ctr"/>
                </a:tc>
                <a:tc gridSpan="2"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L="50434" marR="50434" marT="33452" marB="33452" anchor="ctr"/>
                </a:tc>
                <a:tc hMerge="1">
                  <a:txBody>
                    <a:bodyPr/>
                    <a:lstStyle/>
                    <a:p>
                      <a:pPr algn="r"/>
                      <a:endParaRPr lang="en-US" sz="2000" dirty="0"/>
                    </a:p>
                  </a:txBody>
                  <a:tcPr marL="50433" marR="50433" marT="33450" marB="33450" anchor="ctr"/>
                </a:tc>
                <a:tc>
                  <a:txBody>
                    <a:bodyPr/>
                    <a:lstStyle/>
                    <a:p>
                      <a:endParaRPr lang="en-US" sz="2200" b="1" dirty="0"/>
                    </a:p>
                  </a:txBody>
                  <a:tcPr marL="50434" marR="50434" marT="33452" marB="33452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6350"/>
            <a:ext cx="8839200" cy="758825"/>
          </a:xfrm>
        </p:spPr>
        <p:txBody>
          <a:bodyPr/>
          <a:lstStyle/>
          <a:p>
            <a:pPr eaLnBrk="1" hangingPunct="1"/>
            <a:r>
              <a:rPr lang="en-US" b="1" u="sng" smtClean="0"/>
              <a:t>Tribunal Executives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0381773"/>
              </p:ext>
            </p:extLst>
          </p:nvPr>
        </p:nvGraphicFramePr>
        <p:xfrm>
          <a:off x="372580" y="914400"/>
          <a:ext cx="8539646" cy="493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2353"/>
                <a:gridCol w="126268"/>
                <a:gridCol w="3991025"/>
              </a:tblGrid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Career Fair: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Dane Sowers, Nick </a:t>
                      </a:r>
                      <a:r>
                        <a:rPr lang="en-US" sz="2000" b="1" baseline="0" dirty="0" err="1" smtClean="0"/>
                        <a:t>Stelzer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Collegiate Affairs: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Mark </a:t>
                      </a:r>
                      <a:r>
                        <a:rPr lang="en-US" sz="2000" b="1" dirty="0" err="1" smtClean="0"/>
                        <a:t>Gruenbacher</a:t>
                      </a:r>
                      <a:endParaRPr lang="en-US" sz="2000" b="1" dirty="0" smtClean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err="1" smtClean="0"/>
                        <a:t>EWeek</a:t>
                      </a:r>
                      <a:r>
                        <a:rPr lang="en-US" sz="2000" b="1" dirty="0" smtClean="0"/>
                        <a:t>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Alison Hayfer, Kitty </a:t>
                      </a:r>
                      <a:r>
                        <a:rPr lang="en-US" sz="2000" b="1" baseline="0" dirty="0" err="1" smtClean="0"/>
                        <a:t>DiFalco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FELD: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Alexis Conway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Luau: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marL="0" marR="0" indent="0" algn="l" defTabSz="9143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Chris </a:t>
                      </a:r>
                      <a:r>
                        <a:rPr lang="en-US" sz="2000" b="1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Katuscak</a:t>
                      </a:r>
                      <a:endParaRPr lang="en-US" sz="2000" b="1" i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Recognition: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Christian </a:t>
                      </a:r>
                      <a:r>
                        <a:rPr lang="en-US" sz="2000" b="1" dirty="0" err="1" smtClean="0"/>
                        <a:t>Lipa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Public Affairs: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i="0" dirty="0" smtClean="0">
                          <a:solidFill>
                            <a:schemeClr val="tx1"/>
                          </a:solidFill>
                        </a:rPr>
                        <a:t>Logan</a:t>
                      </a:r>
                      <a:r>
                        <a:rPr lang="en-US" sz="2000" b="1" i="0" baseline="0" dirty="0" smtClean="0">
                          <a:solidFill>
                            <a:schemeClr val="tx1"/>
                          </a:solidFill>
                        </a:rPr>
                        <a:t> Buck</a:t>
                      </a:r>
                      <a:endParaRPr lang="en-US" sz="20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SOCC: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Nathan Ball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Special Events: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Scott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Blincoe</a:t>
                      </a:r>
                      <a:endParaRPr lang="en-US" sz="2000" b="1" dirty="0" smtClean="0"/>
                    </a:p>
                  </a:txBody>
                  <a:tcPr marL="50434" marR="50434" marT="33452" marB="33452" anchor="ctr"/>
                </a:tc>
              </a:tr>
              <a:tr h="493776"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 smtClean="0"/>
                        <a:t>Technology: </a:t>
                      </a:r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pPr algn="r"/>
                      <a:endParaRPr lang="en-US" sz="2000" b="1" dirty="0"/>
                    </a:p>
                  </a:txBody>
                  <a:tcPr marL="50434" marR="50434" marT="33452" marB="33452" anchor="ctr"/>
                </a:tc>
                <a:tc>
                  <a:txBody>
                    <a:bodyPr/>
                    <a:lstStyle/>
                    <a:p>
                      <a:r>
                        <a:rPr lang="en-US" sz="2000" b="1" baseline="0" dirty="0" smtClean="0"/>
                        <a:t>Charlie Hinton</a:t>
                      </a:r>
                      <a:endParaRPr lang="en-US" sz="2000" b="1" dirty="0" smtClean="0"/>
                    </a:p>
                  </a:txBody>
                  <a:tcPr marL="50434" marR="50434" marT="33452" marB="33452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90600" y="2514600"/>
            <a:ext cx="7696200" cy="1143000"/>
          </a:xfrm>
        </p:spPr>
        <p:txBody>
          <a:bodyPr/>
          <a:lstStyle/>
          <a:p>
            <a:r>
              <a:rPr lang="en-US" sz="6000" b="1" dirty="0" smtClean="0"/>
              <a:t>Officer Reports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President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Nominations</a:t>
            </a:r>
          </a:p>
          <a:p>
            <a:pPr lvl="1"/>
            <a:r>
              <a:rPr lang="en-US" dirty="0" smtClean="0"/>
              <a:t>Christian </a:t>
            </a:r>
            <a:r>
              <a:rPr lang="en-US" dirty="0" err="1" smtClean="0"/>
              <a:t>Lipa</a:t>
            </a:r>
            <a:endParaRPr lang="en-US" dirty="0" smtClean="0"/>
          </a:p>
          <a:p>
            <a:pPr lvl="1"/>
            <a:r>
              <a:rPr lang="en-US" dirty="0" smtClean="0"/>
              <a:t>Max </a:t>
            </a:r>
            <a:r>
              <a:rPr lang="en-US" dirty="0" err="1" smtClean="0"/>
              <a:t>Inniger</a:t>
            </a:r>
            <a:endParaRPr lang="en-US" dirty="0" smtClean="0"/>
          </a:p>
          <a:p>
            <a:pPr lvl="1"/>
            <a:r>
              <a:rPr lang="en-US" dirty="0" smtClean="0"/>
              <a:t>Chris </a:t>
            </a:r>
            <a:r>
              <a:rPr lang="en-US" dirty="0" err="1" smtClean="0"/>
              <a:t>Katuscak</a:t>
            </a:r>
            <a:endParaRPr lang="en-US" dirty="0" smtClean="0"/>
          </a:p>
          <a:p>
            <a:r>
              <a:rPr lang="en-US" sz="3600" dirty="0" smtClean="0"/>
              <a:t>Office hours:</a:t>
            </a:r>
          </a:p>
          <a:p>
            <a:pPr lvl="1"/>
            <a:r>
              <a:rPr lang="en-US" dirty="0" smtClean="0"/>
              <a:t>Mondays 6:30-7:30 </a:t>
            </a:r>
          </a:p>
          <a:p>
            <a:pPr lvl="1"/>
            <a:r>
              <a:rPr lang="en-US" dirty="0" smtClean="0"/>
              <a:t>Baldwin 652</a:t>
            </a:r>
          </a:p>
          <a:p>
            <a:pPr marL="457200" lvl="1" indent="0">
              <a:buNone/>
            </a:pP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7315200" y="0"/>
            <a:ext cx="213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 anchor="ctr"/>
          <a:lstStyle/>
          <a:p>
            <a:pPr eaLnBrk="0" hangingPunct="0"/>
            <a:r>
              <a:rPr lang="en-US" sz="1600" b="1" u="sng" dirty="0" smtClean="0">
                <a:solidFill>
                  <a:schemeClr val="tx2"/>
                </a:solidFill>
                <a:latin typeface="Myriad Pro" pitchFamily="34" charset="0"/>
              </a:rPr>
              <a:t>Officer: </a:t>
            </a:r>
          </a:p>
          <a:p>
            <a:pPr eaLnBrk="0" hangingPunct="0"/>
            <a:r>
              <a:rPr lang="en-US" sz="1600" b="1" dirty="0" smtClean="0">
                <a:solidFill>
                  <a:schemeClr val="tx2"/>
                </a:solidFill>
                <a:latin typeface="Myriad Pro" pitchFamily="34" charset="0"/>
              </a:rPr>
              <a:t>Alison Hayfer</a:t>
            </a:r>
            <a:endParaRPr lang="en-US" sz="1600" dirty="0">
              <a:solidFill>
                <a:schemeClr val="tx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8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Vice President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Office Hours: </a:t>
            </a:r>
          </a:p>
          <a:p>
            <a:pPr lvl="1"/>
            <a:r>
              <a:rPr lang="en-US" sz="3200" smtClean="0"/>
              <a:t>Wednesdays 1:30-2:30 PM</a:t>
            </a:r>
          </a:p>
          <a:p>
            <a:pPr lvl="1"/>
            <a:r>
              <a:rPr lang="en-US" sz="3200" dirty="0" smtClean="0"/>
              <a:t>Baldwin 652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1524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Officer: </a:t>
            </a:r>
          </a:p>
          <a:p>
            <a:r>
              <a:rPr lang="en-US" dirty="0" smtClean="0"/>
              <a:t>Carlo </a:t>
            </a:r>
            <a:r>
              <a:rPr lang="en-US" dirty="0" err="1" smtClean="0"/>
              <a:t>Perottino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Associate Vice President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Office Hours:</a:t>
            </a:r>
          </a:p>
          <a:p>
            <a:pPr lvl="1"/>
            <a:r>
              <a:rPr lang="en-US" sz="3200" dirty="0" smtClean="0"/>
              <a:t>Tuesday/ Thursday 12:45-1:45 PM</a:t>
            </a:r>
          </a:p>
          <a:p>
            <a:pPr lvl="1"/>
            <a:r>
              <a:rPr lang="en-US" sz="3200" dirty="0" smtClean="0"/>
              <a:t>Baldwin 652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15240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Officer: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Matt Kitchen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vel">
  <a:themeElements>
    <a:clrScheme name="1_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Le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4142</TotalTime>
  <Words>524</Words>
  <Application>Microsoft Office PowerPoint</Application>
  <PresentationFormat>On-screen Show (4:3)</PresentationFormat>
  <Paragraphs>171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Default Design</vt:lpstr>
      <vt:lpstr>1_Level</vt:lpstr>
      <vt:lpstr>Office Theme</vt:lpstr>
      <vt:lpstr>1_Office Theme</vt:lpstr>
      <vt:lpstr>Engineering and Applied  Science Tribunal</vt:lpstr>
      <vt:lpstr>PowerPoint Presentation</vt:lpstr>
      <vt:lpstr>President</vt:lpstr>
      <vt:lpstr>Tribunal Officers</vt:lpstr>
      <vt:lpstr>Tribunal Executives</vt:lpstr>
      <vt:lpstr>Officer Reports</vt:lpstr>
      <vt:lpstr>President</vt:lpstr>
      <vt:lpstr>Vice President</vt:lpstr>
      <vt:lpstr>Associate Vice President</vt:lpstr>
      <vt:lpstr>Secretary</vt:lpstr>
      <vt:lpstr>PowerPoint Presentation</vt:lpstr>
      <vt:lpstr>JOKE OF THE WEEK</vt:lpstr>
      <vt:lpstr>Committee Reports</vt:lpstr>
      <vt:lpstr>EWeek</vt:lpstr>
      <vt:lpstr>EWeek</vt:lpstr>
      <vt:lpstr>Special Events</vt:lpstr>
      <vt:lpstr>How Can You Get Involved?</vt:lpstr>
      <vt:lpstr>Current Events to Look Out For!</vt:lpstr>
      <vt:lpstr>PowerPoint Presentation</vt:lpstr>
      <vt:lpstr>Community Service Professional Development Brotherhood</vt:lpstr>
      <vt:lpstr>PowerPoint Presentation</vt:lpstr>
      <vt:lpstr>RAFFLE!</vt:lpstr>
      <vt:lpstr>Constructive Criticism</vt:lpstr>
      <vt:lpstr>Next Meeting: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Secretary Report</dc:title>
  <dc:creator>Andrew Griggs</dc:creator>
  <cp:lastModifiedBy>adnauseum</cp:lastModifiedBy>
  <cp:revision>229</cp:revision>
  <dcterms:created xsi:type="dcterms:W3CDTF">2012-06-23T16:33:59Z</dcterms:created>
  <dcterms:modified xsi:type="dcterms:W3CDTF">2015-01-12T22:56:14Z</dcterms:modified>
</cp:coreProperties>
</file>