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</p:sldMasterIdLst>
  <p:notesMasterIdLst>
    <p:notesMasterId r:id="rId42"/>
  </p:notesMasterIdLst>
  <p:sldIdLst>
    <p:sldId id="265" r:id="rId4"/>
    <p:sldId id="267" r:id="rId5"/>
    <p:sldId id="268" r:id="rId6"/>
    <p:sldId id="266" r:id="rId7"/>
    <p:sldId id="394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397" r:id="rId28"/>
    <p:sldId id="398" r:id="rId29"/>
    <p:sldId id="399" r:id="rId30"/>
    <p:sldId id="270" r:id="rId31"/>
    <p:sldId id="388" r:id="rId32"/>
    <p:sldId id="400" r:id="rId33"/>
    <p:sldId id="271" r:id="rId34"/>
    <p:sldId id="391" r:id="rId35"/>
    <p:sldId id="401" r:id="rId36"/>
    <p:sldId id="392" r:id="rId37"/>
    <p:sldId id="393" r:id="rId38"/>
    <p:sldId id="395" r:id="rId39"/>
    <p:sldId id="396" r:id="rId40"/>
    <p:sldId id="27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89244" autoAdjust="0"/>
  </p:normalViewPr>
  <p:slideViewPr>
    <p:cSldViewPr>
      <p:cViewPr>
        <p:scale>
          <a:sx n="60" d="100"/>
          <a:sy n="60" d="100"/>
        </p:scale>
        <p:origin x="-165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722A-C710-4B0F-8115-DFEE80D0B9B5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9374-E3E6-4EE9-A9DD-5D9D37E3F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59374-E3E6-4EE9-A9DD-5D9D37E3F78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1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C02CD-339B-419C-B8E8-B254159D5166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b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620000" cy="9906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EC3B-6544-4BA0-85FC-19BB35D79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48F-CFA6-4069-A53F-150BFE0A4D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C57-76CA-4EE3-8178-B2EBC0DFB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568-25B7-4D67-8C5B-447F1A877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6D59-A378-44B6-A64C-21D85C1C3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23CF-252F-4809-B171-47114F3BD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7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6C00-5BE3-4B58-ADC6-75C2D71C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6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DF4B-7AB1-48C5-9FA2-A52575A5C1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5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17B0-994D-4F3C-84B4-D0103D22A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9F1D-4813-4073-933E-6A15A6AF6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6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BB5E-6F4A-4EFA-AA5F-F4B284F79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35201"/>
            <a:ext cx="7696244" cy="355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3064-0445-42AB-990D-19F23DF12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8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1B5D-530D-4C4A-A41F-15E8D96B9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9BD3-ECB1-4B36-B8A4-E85FACF22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15AF-D5EF-4AD0-AF43-0364FDD41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4BC6-4AD5-4F6E-A391-733420BE8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8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3AA5-61D4-483D-AD7D-E7623293CD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8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4C8B-E3CC-4136-822C-B2C601EB97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40C7-1925-426B-BBC5-670F3DA43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1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0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86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36B1-503E-4626-ABC3-BDB0CDA5F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5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94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2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58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05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7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74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9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3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21E-B905-4A0A-A1CF-8277D2BF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4818-9E8A-491D-8A12-7FD69893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80F3-6707-4C45-BCC7-7B7A3F62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AB0-195B-4C63-AE4C-3767080E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5580-2D8C-4351-902E-06C34BBB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5D1E-9C53-4CA3-B0A2-7FC68B112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45250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3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AE7C7-9E81-4AE0-91D0-8093C420D58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-105" charset="0"/>
                <a:ea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541E4-8F88-466F-93D2-2CC5AD3C68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3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320B5-B4D2-415F-9DC3-4498FE236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01EB9-87D7-4BD8-ACB0-7B36626A2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toutmg@mail.u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blincosv@mail.uc.ed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connelmt@mail.uc.ed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0700" y="1524000"/>
            <a:ext cx="8623300" cy="990600"/>
          </a:xfrm>
        </p:spPr>
        <p:txBody>
          <a:bodyPr/>
          <a:lstStyle/>
          <a:p>
            <a:r>
              <a:rPr lang="en-US" b="1" dirty="0" smtClean="0"/>
              <a:t>Engineering and Applied </a:t>
            </a:r>
            <a:br>
              <a:rPr lang="en-US" b="1" dirty="0" smtClean="0"/>
            </a:br>
            <a:r>
              <a:rPr lang="en-US" b="1" dirty="0" smtClean="0"/>
              <a:t>Science Tribunal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533400" y="40005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Mar 24</a:t>
            </a:r>
            <a:r>
              <a:rPr lang="en-US" sz="4400" baseline="30000" dirty="0" smtClean="0">
                <a:solidFill>
                  <a:schemeClr val="tx2"/>
                </a:solidFill>
                <a:latin typeface="Myriad Pro" pitchFamily="34" charset="0"/>
              </a:rPr>
              <a:t>th</a:t>
            </a:r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, 2014</a:t>
            </a:r>
            <a:endParaRPr lang="en-US" sz="4400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33400" y="2971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>
                <a:solidFill>
                  <a:schemeClr val="tx2"/>
                </a:solidFill>
                <a:latin typeface="Myriad Pro" pitchFamily="34" charset="0"/>
              </a:rPr>
              <a:t>General Meeting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evolutionuc.com/img/log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8" y="948561"/>
            <a:ext cx="8637105" cy="48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52" t="10476" r="8191" b="9524"/>
          <a:stretch/>
        </p:blipFill>
        <p:spPr>
          <a:xfrm>
            <a:off x="1346328" y="481610"/>
            <a:ext cx="6763530" cy="63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17" t="7612" r="8661" b="11724"/>
          <a:stretch/>
        </p:blipFill>
        <p:spPr>
          <a:xfrm>
            <a:off x="1632859" y="457256"/>
            <a:ext cx="5932713" cy="58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29" t="19110" r="8475" b="19049"/>
          <a:stretch/>
        </p:blipFill>
        <p:spPr>
          <a:xfrm>
            <a:off x="-65314" y="-101600"/>
            <a:ext cx="9383486" cy="70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188" y="-547688"/>
            <a:ext cx="9858375" cy="98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75" t="14645" r="5515" b="8759"/>
          <a:stretch/>
        </p:blipFill>
        <p:spPr>
          <a:xfrm>
            <a:off x="-174937" y="-290286"/>
            <a:ext cx="9438680" cy="80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99" t="17378" r="7099" b="17037"/>
          <a:stretch/>
        </p:blipFill>
        <p:spPr>
          <a:xfrm>
            <a:off x="-32658" y="-1"/>
            <a:ext cx="9209315" cy="7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evolutionuc.com/img/log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8" y="948561"/>
            <a:ext cx="8637105" cy="48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l="13241" t="15811" r="63559" b="78486"/>
          <a:stretch/>
        </p:blipFill>
        <p:spPr>
          <a:xfrm>
            <a:off x="1991543" y="914400"/>
            <a:ext cx="5249817" cy="52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75882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Tribunal Officers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133015"/>
              </p:ext>
            </p:extLst>
          </p:nvPr>
        </p:nvGraphicFramePr>
        <p:xfrm>
          <a:off x="0" y="1524000"/>
          <a:ext cx="9120188" cy="4996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700"/>
                <a:gridCol w="152300"/>
                <a:gridCol w="75938"/>
                <a:gridCol w="4472250"/>
              </a:tblGrid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Mason Stout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Scott </a:t>
                      </a:r>
                      <a:r>
                        <a:rPr lang="en-US" sz="2200" b="1" dirty="0" err="1" smtClean="0"/>
                        <a:t>Blincoe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Associate 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Nathan Ball</a:t>
                      </a: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Treasurer: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John </a:t>
                      </a:r>
                      <a:r>
                        <a:rPr lang="en-US" sz="2200" b="1" baseline="0" dirty="0" err="1" smtClean="0"/>
                        <a:t>Lewnard</a:t>
                      </a:r>
                      <a:endParaRPr lang="en-US" sz="2200" b="1" baseline="0" dirty="0" smtClean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 marL="50433" marR="50433" marT="33450" marB="33450" anchor="ctr"/>
                </a:tc>
              </a:tr>
              <a:tr h="581033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Secretary: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Carlo </a:t>
                      </a:r>
                      <a:r>
                        <a:rPr lang="en-US" sz="2200" b="1" dirty="0" err="1" smtClean="0"/>
                        <a:t>Perottino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57899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Senators: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Andrew Griggs</a:t>
                      </a:r>
                    </a:p>
                    <a:p>
                      <a:r>
                        <a:rPr lang="en-US" sz="2200" b="1" baseline="0" dirty="0" smtClean="0"/>
                        <a:t>Hannah Kenny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142355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algn="r"/>
                      <a:endParaRPr lang="en-US" sz="7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402219">
                <a:tc gridSpan="4">
                  <a:txBody>
                    <a:bodyPr/>
                    <a:lstStyle/>
                    <a:p>
                      <a:pPr algn="ctr"/>
                      <a:endParaRPr lang="en-US" sz="2200" b="1" u="sng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u="sng" dirty="0"/>
                    </a:p>
                  </a:txBody>
                  <a:tcPr marL="50433" marR="50433" marT="33450" marB="33450" anchor="ctr"/>
                </a:tc>
                <a:tc hMerge="1">
                  <a:txBody>
                    <a:bodyPr/>
                    <a:lstStyle/>
                    <a:p>
                      <a:endParaRPr lang="en-US" sz="2000" b="1" u="sng" dirty="0" smtClean="0"/>
                    </a:p>
                  </a:txBody>
                  <a:tcPr marL="50433" marR="50433" marT="33450" marB="33450" anchor="ctr"/>
                </a:tc>
              </a:tr>
              <a:tr h="402219"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50433" marR="50433" marT="33450" marB="33450" anchor="ctr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l="63128" t="15827" r="13672" b="78470"/>
          <a:stretch/>
        </p:blipFill>
        <p:spPr>
          <a:xfrm>
            <a:off x="1991543" y="914400"/>
            <a:ext cx="5249817" cy="52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l="38401" t="15906" r="38399" b="78391"/>
          <a:stretch/>
        </p:blipFill>
        <p:spPr>
          <a:xfrm>
            <a:off x="1991543" y="914400"/>
            <a:ext cx="5249817" cy="52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248" b="13681"/>
          <a:stretch/>
        </p:blipFill>
        <p:spPr>
          <a:xfrm>
            <a:off x="1960872" y="319314"/>
            <a:ext cx="5222256" cy="614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3-media1.ak.yelpcdn.com/bphoto/67JPxVfjiGU8rKNGdP5EzQ/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8" y="3"/>
            <a:ext cx="2414588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encobrotherscandy.com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68" y="2402569"/>
            <a:ext cx="1021556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ospizza.com/wp-content/themes/thesis_18/custom/images/mios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31" y="2119315"/>
            <a:ext cx="2471738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eepindiarestaurant.com/cs/Satellite?blobcol=urlimagefile&amp;blobheader=image%2Fjpeg&amp;blobheadername1=Content-Disposition&amp;blobheadervalue1=inline%3B+filename%3Dindian-restaurant-deep-india-restaurant-cincinnati-oh-header01.jpg&amp;blobkey=id&amp;blobtable=UXImage&amp;blobwhere=1350197140898&amp;ssbinary=true&amp;moddate=2012-10-23%2004:27: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25" y="4410760"/>
            <a:ext cx="6929438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evolutionuc.com/img/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83" y="502451"/>
            <a:ext cx="4573037" cy="25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66058" y="3449363"/>
            <a:ext cx="801188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300"/>
              </a:lnSpc>
              <a:spcBef>
                <a:spcPts val="600"/>
              </a:spcBef>
            </a:pPr>
            <a:r>
              <a:rPr lang="en-US" sz="4800" dirty="0" smtClean="0">
                <a:solidFill>
                  <a:srgbClr val="B2151A"/>
                </a:solidFill>
              </a:rPr>
              <a:t>April 5</a:t>
            </a:r>
            <a:r>
              <a:rPr lang="en-US" sz="4800" baseline="30000" dirty="0" smtClean="0">
                <a:solidFill>
                  <a:srgbClr val="B2151A"/>
                </a:solidFill>
              </a:rPr>
              <a:t>th</a:t>
            </a:r>
            <a:r>
              <a:rPr lang="en-US" sz="4800" dirty="0" smtClean="0">
                <a:solidFill>
                  <a:srgbClr val="B2151A"/>
                </a:solidFill>
              </a:rPr>
              <a:t>/6</a:t>
            </a:r>
            <a:r>
              <a:rPr lang="en-US" sz="4800" baseline="30000" dirty="0" smtClean="0">
                <a:solidFill>
                  <a:srgbClr val="B2151A"/>
                </a:solidFill>
              </a:rPr>
              <a:t>th</a:t>
            </a:r>
            <a:endParaRPr lang="en-US" sz="4800" dirty="0">
              <a:solidFill>
                <a:srgbClr val="B2151A"/>
              </a:solidFill>
            </a:endParaRPr>
          </a:p>
          <a:p>
            <a:pPr algn="ctr">
              <a:lnSpc>
                <a:spcPts val="6300"/>
              </a:lnSpc>
              <a:spcBef>
                <a:spcPts val="600"/>
              </a:spcBef>
            </a:pPr>
            <a:r>
              <a:rPr lang="en-US" sz="4800" dirty="0" smtClean="0">
                <a:solidFill>
                  <a:srgbClr val="B2151A"/>
                </a:solidFill>
              </a:rPr>
              <a:t>REVOLUTIONUC.COM</a:t>
            </a:r>
          </a:p>
          <a:p>
            <a:pPr algn="ctr">
              <a:lnSpc>
                <a:spcPts val="6300"/>
              </a:lnSpc>
              <a:spcBef>
                <a:spcPts val="600"/>
              </a:spcBef>
            </a:pPr>
            <a:r>
              <a:rPr lang="en-US" sz="4800" dirty="0" smtClean="0">
                <a:solidFill>
                  <a:srgbClr val="B2151A"/>
                </a:solidFill>
              </a:rPr>
              <a:t>@ShyRuparel</a:t>
            </a:r>
            <a:endParaRPr lang="en-US" sz="4800" dirty="0">
              <a:solidFill>
                <a:srgbClr val="B215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Alison </a:t>
            </a:r>
            <a:r>
              <a:rPr lang="en-US" dirty="0" err="1" smtClean="0"/>
              <a:t>Hayfer</a:t>
            </a:r>
            <a:endParaRPr lang="en-US" dirty="0" smtClean="0"/>
          </a:p>
          <a:p>
            <a:r>
              <a:rPr lang="en-US" dirty="0" smtClean="0"/>
              <a:t>Julianne </a:t>
            </a:r>
            <a:r>
              <a:rPr lang="en-US" dirty="0" err="1" smtClean="0"/>
              <a:t>Leny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Hannah Kenny</a:t>
            </a:r>
          </a:p>
          <a:p>
            <a:r>
              <a:rPr lang="en-US" dirty="0" smtClean="0"/>
              <a:t>Andrew Griggs</a:t>
            </a:r>
          </a:p>
          <a:p>
            <a:r>
              <a:rPr lang="en-US" dirty="0" smtClean="0"/>
              <a:t>Sean Gleason</a:t>
            </a:r>
          </a:p>
          <a:p>
            <a:r>
              <a:rPr lang="en-US" dirty="0" err="1" smtClean="0"/>
              <a:t>Thaddaeus</a:t>
            </a:r>
            <a:r>
              <a:rPr lang="en-US" dirty="0" smtClean="0"/>
              <a:t> Voss</a:t>
            </a:r>
          </a:p>
          <a:p>
            <a:r>
              <a:rPr lang="en-US" dirty="0" smtClean="0"/>
              <a:t>Maddie Adams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Dean 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Monday, 31 March 5:30 pm in 525 Old Chem.  </a:t>
            </a:r>
          </a:p>
          <a:p>
            <a:r>
              <a:rPr lang="en-US" dirty="0" smtClean="0"/>
              <a:t>Email to </a:t>
            </a:r>
            <a:r>
              <a:rPr lang="en-US" dirty="0" smtClean="0">
                <a:hlinkClick r:id="rId3"/>
              </a:rPr>
              <a:t>stoutmg@mail.uc.edu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Officer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sign in at the back of the room</a:t>
            </a:r>
          </a:p>
          <a:p>
            <a:r>
              <a:rPr lang="en-US" dirty="0" smtClean="0"/>
              <a:t>Must attend and sign in at minimum of 4 meetings each semester to having voting rights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86600" y="14347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Carlo </a:t>
            </a:r>
            <a:r>
              <a:rPr lang="en-US" dirty="0" err="1" smtClean="0"/>
              <a:t>Perottino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350"/>
            <a:ext cx="8839200" cy="758825"/>
          </a:xfrm>
        </p:spPr>
        <p:txBody>
          <a:bodyPr/>
          <a:lstStyle/>
          <a:p>
            <a:pPr eaLnBrk="1" hangingPunct="1"/>
            <a:r>
              <a:rPr lang="en-US" b="1" u="sng" smtClean="0"/>
              <a:t>Tribunal Executives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402175"/>
              </p:ext>
            </p:extLst>
          </p:nvPr>
        </p:nvGraphicFramePr>
        <p:xfrm>
          <a:off x="372579" y="914400"/>
          <a:ext cx="8539646" cy="4871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2353"/>
                <a:gridCol w="126268"/>
                <a:gridCol w="3991025"/>
              </a:tblGrid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Career Fair: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Tim </a:t>
                      </a:r>
                      <a:r>
                        <a:rPr lang="en-US" sz="2000" b="1" baseline="0" dirty="0" err="1" smtClean="0"/>
                        <a:t>Schafermeyer</a:t>
                      </a:r>
                      <a:r>
                        <a:rPr lang="en-US" sz="2000" b="1" baseline="0" dirty="0" smtClean="0"/>
                        <a:t>, </a:t>
                      </a:r>
                    </a:p>
                    <a:p>
                      <a:r>
                        <a:rPr lang="en-US" sz="2000" b="1" baseline="0" dirty="0" smtClean="0"/>
                        <a:t>Andrew Griggs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Collegiate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Mark </a:t>
                      </a:r>
                      <a:r>
                        <a:rPr lang="en-US" sz="2000" b="1" dirty="0" err="1" smtClean="0"/>
                        <a:t>Gruenbacher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68520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 smtClean="0"/>
                        <a:t>EWeek</a:t>
                      </a:r>
                      <a:r>
                        <a:rPr lang="en-US" sz="2000" b="1" dirty="0" smtClean="0"/>
                        <a:t>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err="1" smtClean="0"/>
                        <a:t>Maggy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Zorc</a:t>
                      </a:r>
                      <a:r>
                        <a:rPr lang="en-US" sz="2000" b="1" baseline="0" dirty="0" smtClean="0"/>
                        <a:t>, Alison </a:t>
                      </a:r>
                      <a:r>
                        <a:rPr lang="en-US" sz="2000" b="1" baseline="0" dirty="0" err="1" smtClean="0"/>
                        <a:t>Hayfer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68520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FELD: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John </a:t>
                      </a:r>
                      <a:r>
                        <a:rPr lang="en-US" sz="2000" b="1" dirty="0" err="1" smtClean="0"/>
                        <a:t>Lewnard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Luau: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marL="0" marR="0" indent="0" algn="l" defTabSz="914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Chris </a:t>
                      </a:r>
                      <a:r>
                        <a:rPr lang="en-US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Katuscak</a:t>
                      </a:r>
                      <a:endParaRPr lang="en-US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Recognition: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Ken </a:t>
                      </a:r>
                      <a:r>
                        <a:rPr lang="en-US" sz="2000" b="1" dirty="0" err="1" smtClean="0"/>
                        <a:t>Okoye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8922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Public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Maddie</a:t>
                      </a:r>
                      <a:r>
                        <a:rPr lang="en-US" sz="2000" b="1" i="0" baseline="0" dirty="0" smtClean="0"/>
                        <a:t> Adams</a:t>
                      </a:r>
                      <a:endParaRPr lang="en-US" sz="2000" b="1" i="0" dirty="0" smtClean="0"/>
                    </a:p>
                  </a:txBody>
                  <a:tcPr marL="50434" marR="50434" marT="33452" marB="33452" anchor="ctr"/>
                </a:tc>
              </a:tr>
              <a:tr h="35581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SOCC: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Nathan Ball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Special Events: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Scott </a:t>
                      </a:r>
                      <a:r>
                        <a:rPr lang="en-US" sz="2000" b="1" dirty="0" err="1" smtClean="0"/>
                        <a:t>Blincoe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Technology: 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Tim </a:t>
                      </a:r>
                      <a:r>
                        <a:rPr lang="en-US" sz="2000" b="1" dirty="0" err="1" smtClean="0"/>
                        <a:t>Schafermeyer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Generation Waking Up</a:t>
            </a:r>
          </a:p>
          <a:p>
            <a:pPr lvl="1"/>
            <a:r>
              <a:rPr lang="en-US" sz="2000" dirty="0"/>
              <a:t>Sustainability/social justice interactive seminar</a:t>
            </a:r>
          </a:p>
          <a:p>
            <a:pPr lvl="1"/>
            <a:r>
              <a:rPr lang="en-US" sz="2000" dirty="0" smtClean="0"/>
              <a:t>Saturday, 12p-3p @ Lindner Center 450</a:t>
            </a:r>
          </a:p>
          <a:p>
            <a:r>
              <a:rPr lang="en-US" sz="2400" dirty="0"/>
              <a:t>Great American Cleanup Event</a:t>
            </a:r>
          </a:p>
          <a:p>
            <a:pPr lvl="1"/>
            <a:r>
              <a:rPr lang="en-US" sz="2000" dirty="0"/>
              <a:t>Saturday, 10a-2p @ </a:t>
            </a:r>
            <a:r>
              <a:rPr lang="en-US" sz="2000" dirty="0" err="1"/>
              <a:t>Rhinegeist</a:t>
            </a:r>
            <a:r>
              <a:rPr lang="en-US" sz="2000" dirty="0"/>
              <a:t> </a:t>
            </a:r>
            <a:r>
              <a:rPr lang="en-US" sz="2000" dirty="0" smtClean="0"/>
              <a:t>Brewery</a:t>
            </a:r>
          </a:p>
          <a:p>
            <a:r>
              <a:rPr lang="en-US" sz="2400" dirty="0" err="1" smtClean="0"/>
              <a:t>Ballin</a:t>
            </a:r>
            <a:r>
              <a:rPr lang="en-US" sz="2400" dirty="0" smtClean="0"/>
              <a:t>’ for Abilities </a:t>
            </a:r>
          </a:p>
          <a:p>
            <a:pPr lvl="1"/>
            <a:r>
              <a:rPr lang="en-US" sz="2000" dirty="0" smtClean="0"/>
              <a:t>Wheelchair basketball tournament</a:t>
            </a:r>
          </a:p>
          <a:p>
            <a:pPr lvl="1"/>
            <a:r>
              <a:rPr lang="en-US" sz="2000" dirty="0" smtClean="0"/>
              <a:t>Sunday, 3p-7p @ 5/3 Arena</a:t>
            </a:r>
          </a:p>
          <a:p>
            <a:pPr lvl="1"/>
            <a:r>
              <a:rPr lang="en-US" sz="2000" dirty="0" smtClean="0"/>
              <a:t>Registration starts at 2p, suggested donation $10/person</a:t>
            </a:r>
          </a:p>
          <a:p>
            <a:r>
              <a:rPr lang="en-US" sz="2400" dirty="0" smtClean="0"/>
              <a:t>Cabinet Positions for 2014-2015</a:t>
            </a:r>
          </a:p>
          <a:p>
            <a:pPr lvl="1"/>
            <a:r>
              <a:rPr lang="en-US" sz="2000" dirty="0" smtClean="0"/>
              <a:t>Apply via </a:t>
            </a:r>
            <a:r>
              <a:rPr lang="en-US" sz="2000" dirty="0" err="1" smtClean="0"/>
              <a:t>Campuslink</a:t>
            </a:r>
            <a:endParaRPr lang="en-US" sz="2000" dirty="0" smtClean="0"/>
          </a:p>
          <a:p>
            <a:pPr lvl="1"/>
            <a:r>
              <a:rPr lang="en-US" sz="2000" dirty="0" smtClean="0"/>
              <a:t>Applications due April 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086600" y="14347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Hannah Kenny</a:t>
            </a:r>
          </a:p>
          <a:p>
            <a:r>
              <a:rPr lang="en-US" dirty="0" smtClean="0"/>
              <a:t>Andrew Griggs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Committee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62" y="0"/>
            <a:ext cx="4634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b="1" u="sng" smtClean="0"/>
              <a:t>Recognition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7696200" cy="4267200"/>
          </a:xfrm>
        </p:spPr>
        <p:txBody>
          <a:bodyPr/>
          <a:lstStyle/>
          <a:p>
            <a:r>
              <a:rPr lang="en-US" sz="2400" dirty="0" smtClean="0"/>
              <a:t>Professor and TA of the Semester nominations</a:t>
            </a:r>
          </a:p>
          <a:p>
            <a:pPr lvl="1"/>
            <a:r>
              <a:rPr lang="en-US" sz="2000" dirty="0" smtClean="0"/>
              <a:t>Due April 9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 lvl="2"/>
            <a:r>
              <a:rPr lang="en-US" sz="1800" dirty="0" smtClean="0"/>
              <a:t>tribunal.uc.edu/recognition</a:t>
            </a:r>
          </a:p>
          <a:p>
            <a:r>
              <a:rPr lang="en-US" sz="2400" dirty="0" smtClean="0"/>
              <a:t>Freshman and Junior of the Year– Applications available NOW!</a:t>
            </a:r>
          </a:p>
          <a:p>
            <a:r>
              <a:rPr lang="en-US" sz="2400" dirty="0" smtClean="0"/>
              <a:t>Need people to serve on recognition committee. </a:t>
            </a:r>
          </a:p>
          <a:p>
            <a:pPr lvl="1"/>
            <a:r>
              <a:rPr lang="en-US" sz="2000" dirty="0" smtClean="0"/>
              <a:t>Read POTS and TAOTS nominations help select winner. Read scholarship applications. Help choose Outstanding Seniors. Help with keeping records and publicizing our winners.</a:t>
            </a:r>
          </a:p>
          <a:p>
            <a:pPr lvl="1"/>
            <a:r>
              <a:rPr lang="en-US" sz="2000" dirty="0" smtClean="0"/>
              <a:t>MINIMUM commitment. Easy committee requirement!</a:t>
            </a:r>
          </a:p>
          <a:p>
            <a:pPr lvl="1">
              <a:buFontTx/>
              <a:buNone/>
            </a:pPr>
            <a:endParaRPr lang="en-US" sz="2000" dirty="0" smtClean="0"/>
          </a:p>
          <a:p>
            <a:pPr lvl="1">
              <a:buFontTx/>
              <a:buNone/>
            </a:pPr>
            <a:endParaRPr lang="en-US" sz="2000" dirty="0" smtClean="0"/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7543800" y="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u="sng">
                <a:solidFill>
                  <a:schemeClr val="tx2"/>
                </a:solidFill>
                <a:latin typeface="Myriad Pro" pitchFamily="34" charset="0"/>
              </a:rPr>
              <a:t>Chair:</a:t>
            </a:r>
            <a:r>
              <a:rPr lang="en-US" sz="1600" u="sng">
                <a:solidFill>
                  <a:schemeClr val="tx2"/>
                </a:solidFill>
                <a:latin typeface="Myriad Pro" pitchFamily="34" charset="0"/>
              </a:rPr>
              <a:t> </a:t>
            </a:r>
          </a:p>
          <a:p>
            <a:r>
              <a:rPr lang="en-US" sz="1600">
                <a:solidFill>
                  <a:schemeClr val="tx2"/>
                </a:solidFill>
                <a:latin typeface="Myriad Pro" pitchFamily="34" charset="0"/>
              </a:rPr>
              <a:t>Ken Okoye</a:t>
            </a:r>
          </a:p>
        </p:txBody>
      </p:sp>
    </p:spTree>
    <p:extLst>
      <p:ext uri="{BB962C8B-B14F-4D97-AF65-F5344CB8AC3E}">
        <p14:creationId xmlns:p14="http://schemas.microsoft.com/office/powerpoint/2010/main" val="42553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Relay For Life – Help fight Cancer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Friday, April 4 - Saturday, April 5</a:t>
            </a:r>
          </a:p>
          <a:p>
            <a:pPr lvl="4"/>
            <a:r>
              <a:rPr lang="en-US" dirty="0"/>
              <a:t>9 potential service hours!</a:t>
            </a:r>
          </a:p>
          <a:p>
            <a:pPr lvl="2"/>
            <a:r>
              <a:rPr lang="en-US" dirty="0"/>
              <a:t>Talk to me after meeting or email me at:</a:t>
            </a:r>
          </a:p>
          <a:p>
            <a:pPr lvl="3"/>
            <a:r>
              <a:rPr lang="en-US" dirty="0" smtClean="0">
                <a:hlinkClick r:id="rId2"/>
              </a:rPr>
              <a:t>blincosv@mail.uc.edu</a:t>
            </a:r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the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Ring sizing NEXT WEEK</a:t>
            </a:r>
            <a:r>
              <a:rPr lang="en-US" dirty="0" smtClean="0"/>
              <a:t>! (March 31</a:t>
            </a:r>
            <a:r>
              <a:rPr lang="en-US" baseline="30000" dirty="0" smtClean="0"/>
              <a:t>st</a:t>
            </a:r>
            <a:r>
              <a:rPr lang="en-US" dirty="0" smtClean="0"/>
              <a:t> – April 4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Monday – Thursday </a:t>
            </a:r>
            <a:r>
              <a:rPr lang="en-US" b="1" dirty="0" smtClean="0"/>
              <a:t>1:30pm – 3:30pm</a:t>
            </a:r>
          </a:p>
          <a:p>
            <a:pPr lvl="1"/>
            <a:r>
              <a:rPr lang="en-US" dirty="0" smtClean="0"/>
              <a:t>Friday </a:t>
            </a:r>
            <a:r>
              <a:rPr lang="en-US" b="1" dirty="0" smtClean="0"/>
              <a:t>8am- 10am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10$</a:t>
            </a:r>
            <a:r>
              <a:rPr lang="en-US" dirty="0" smtClean="0">
                <a:solidFill>
                  <a:prstClr val="black"/>
                </a:solidFill>
              </a:rPr>
              <a:t> cash or check made out to “CEAS Tribunal” to pay for ring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Ceremony will be on Friday, </a:t>
            </a:r>
            <a:r>
              <a:rPr lang="en-US" b="1" dirty="0" smtClean="0">
                <a:solidFill>
                  <a:prstClr val="black"/>
                </a:solidFill>
              </a:rPr>
              <a:t>April 25</a:t>
            </a:r>
            <a:r>
              <a:rPr lang="en-US" b="1" baseline="30000" dirty="0" smtClean="0">
                <a:solidFill>
                  <a:prstClr val="black"/>
                </a:solidFill>
              </a:rPr>
              <a:t>th</a:t>
            </a:r>
            <a:endParaRPr lang="en-US" b="1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Can’t make these times: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Email Maggie Connell: 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connelmt@mail.uc.edu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51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7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Rotaract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Fundraiser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399"/>
            <a:ext cx="7543800" cy="548148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With who? </a:t>
            </a:r>
            <a:r>
              <a:rPr lang="en-US" sz="2800" dirty="0" smtClean="0"/>
              <a:t>Potbelly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When? </a:t>
            </a:r>
            <a:r>
              <a:rPr lang="en-US" sz="2800" dirty="0" smtClean="0"/>
              <a:t>April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 5pm-</a:t>
            </a:r>
            <a:r>
              <a:rPr lang="en-US" sz="2800" dirty="0"/>
              <a:t>8</a:t>
            </a:r>
            <a:r>
              <a:rPr lang="en-US" sz="2800" dirty="0" smtClean="0"/>
              <a:t>pm </a:t>
            </a:r>
          </a:p>
          <a:p>
            <a:endParaRPr lang="en-US" sz="2800" dirty="0" smtClean="0"/>
          </a:p>
          <a:p>
            <a:r>
              <a:rPr lang="en-US" sz="2800" b="1" dirty="0" smtClean="0"/>
              <a:t>Benefiting who? P</a:t>
            </a:r>
            <a:r>
              <a:rPr lang="en-US" sz="2800" dirty="0" smtClean="0"/>
              <a:t>romise of </a:t>
            </a:r>
            <a:r>
              <a:rPr lang="en-US" sz="2800" b="1" dirty="0" smtClean="0"/>
              <a:t>A</a:t>
            </a:r>
            <a:r>
              <a:rPr lang="en-US" sz="2800" dirty="0" smtClean="0"/>
              <a:t>ssurance to </a:t>
            </a:r>
            <a:r>
              <a:rPr lang="en-US" sz="2800" b="1" dirty="0" smtClean="0"/>
              <a:t>C</a:t>
            </a:r>
            <a:r>
              <a:rPr lang="en-US" sz="2800" dirty="0" smtClean="0"/>
              <a:t>hildren </a:t>
            </a:r>
            <a:r>
              <a:rPr lang="en-US" sz="2800" b="1" dirty="0" smtClean="0"/>
              <a:t>E</a:t>
            </a:r>
            <a:r>
              <a:rPr lang="en-US" sz="2800" dirty="0" smtClean="0"/>
              <a:t>verywhere (</a:t>
            </a:r>
            <a:r>
              <a:rPr lang="en-US" sz="2800" dirty="0"/>
              <a:t>PACE) </a:t>
            </a:r>
          </a:p>
          <a:p>
            <a:pPr marL="0" indent="0">
              <a:buNone/>
            </a:pPr>
            <a:r>
              <a:rPr lang="en-US" sz="2400" b="1" i="1" dirty="0" smtClean="0"/>
              <a:t>**PACE</a:t>
            </a:r>
            <a:r>
              <a:rPr lang="en-US" sz="2400" dirty="0" smtClean="0"/>
              <a:t> </a:t>
            </a:r>
            <a:r>
              <a:rPr lang="en-US" sz="2400" dirty="0"/>
              <a:t>focuses on the </a:t>
            </a:r>
            <a:r>
              <a:rPr lang="en-US" sz="2400" b="1" dirty="0"/>
              <a:t>holistic</a:t>
            </a:r>
            <a:r>
              <a:rPr lang="en-US" sz="2400" dirty="0"/>
              <a:t> development of girls. </a:t>
            </a:r>
            <a:r>
              <a:rPr lang="en-US" sz="2400" b="1" i="1" dirty="0"/>
              <a:t>PACE</a:t>
            </a:r>
            <a:r>
              <a:rPr lang="en-US" sz="2400" dirty="0"/>
              <a:t> engages the entire community to ensure </a:t>
            </a:r>
            <a:r>
              <a:rPr lang="en-US" sz="2400" b="1" dirty="0"/>
              <a:t>sustainable</a:t>
            </a:r>
            <a:r>
              <a:rPr lang="en-US" sz="2400" dirty="0"/>
              <a:t> and successful impact. </a:t>
            </a:r>
            <a:r>
              <a:rPr lang="en-US" sz="2400" b="1" i="1" dirty="0"/>
              <a:t>PACE</a:t>
            </a:r>
            <a:r>
              <a:rPr lang="en-US" sz="2400" dirty="0"/>
              <a:t> creates a </a:t>
            </a:r>
            <a:r>
              <a:rPr lang="en-US" sz="2400" b="1" dirty="0"/>
              <a:t>blueprint</a:t>
            </a:r>
            <a:r>
              <a:rPr lang="en-US" sz="2400" dirty="0"/>
              <a:t> for poverty eradication that can be implemented worldwide.</a:t>
            </a:r>
            <a:endParaRPr lang="en-US" sz="2400" dirty="0" smtClean="0"/>
          </a:p>
          <a:p>
            <a:r>
              <a:rPr lang="en-US" sz="2800" b="1" dirty="0" smtClean="0"/>
              <a:t>25% </a:t>
            </a:r>
            <a:r>
              <a:rPr lang="en-US" sz="2800" dirty="0" smtClean="0"/>
              <a:t>of proceeds go to the organization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</a:p>
        </p:txBody>
      </p:sp>
      <p:sp>
        <p:nvSpPr>
          <p:cNvPr id="4" name="AutoShape 2" descr="data:image/jpeg;base64,/9j/4AAQSkZJRgABAQAAAQABAAD/2wCEAAkGBxQTEhQUExQUFhUWGSAYGBUXFxcZIBkeHRoeHh4aHCAeHCggHB4lHBcfITEhJykrMi4uGx8zODMsNygtLisBCgoKDg0OGhAQGy0kHyYsLCwsLDQsLCwsLDQsLCwsLCwsLCwsLCwsLCwsLCwsLCwsLCwsLCwsLCwsLCwsLCwsLP/AABEIAJIAkAMBEQACEQEDEQH/xAAbAAACAwEBAQAAAAAAAAAAAAAABQEEBgIDB//EAEcQAAIBAwIDBQMIBgcHBQAAAAECAwAEEQUhEjFBBhMiUWEygZEUI0JScaGx0TNTkpPB8AcVYoKy0vE0Q1RyosLhFhckRIP/xAAbAQACAwEBAQAAAAAAAAAAAAAAAwECBAUGB//EAC4RAAICAQQBAwMCBgMAAAAAAAABAgMRBBIhMRMFQVEiMnEUYSMzQoGhsVKRwf/aAAwDAQACEQMRAD8A+40AFABQAUAFAHNBHAk1ztTb2x4XfifpGnib4dPfTq9POfK4Rnt1ddfDfIpXVdSuP0NskCdGmJLfs4GPsxT3VRX90s/gzq3U2fasL9zxubC9GO+1OKHPQIo+HEwqVZTjiBEqtQu54OV0264uFNWRn+oUTPw4yfuqfJX26yqquT2qws95qsO+ILlR0GUY/wDn41TGnn8xL51NfCxI99O7bQs3dzq9tL9WXYe5sAY9dqrPSOKzHlF69bFvElhmoVgdxWV8cM2pp8o6oJJoAKACgAoAKACgAoAjNAHLuAMnkOtC5IbwsmKu9anvnaGyPBEu0l0fwT+fhW6NMKVus7+Dnztnc9lfC+T1s7OCxRmggknYDJlA42dj0UjPXmdgPXlS5WTseG8IdXp4Vr9/kxst7e3k5+Ud/FCoLuiq6AKNyo2BLHlv51qiq6o/T2TJtme1a5eZy7Lw7YVADhFHJRtyArZXXFR7OTqZNoadoYj8qcgHICEEA8wi7iradRdf/f8Asx6tyV2UN2uLjhS4hMiuTwyqoOCwGQ+MY8Q9OYNJjCvc4T69iZ23bfJDv3NVaXnyuHgu7ViV55UjOfpLnr5jNYLI+KWa5HUpv80MWx5KXdT6b44GNxZ/Sjzloh5qeo/n1q7cL+JcS/2XXko5i90ff5RstL1GOeMSRMGVuv8AA+RrFZCUHhnQqsjNZRbBqgwKAJoAKACgAoAKAINQBiu0Ny97P8hgYqi73Eg6D6g9f56Gt9MY0w8sv7I5t85Xz8MOvdmc1zWRK66fZER265Eso6gbsc/VAB36mhQf8yzs3V1xhHBjtW1LvHHdgpFGOGJRtwr5n+0eZPnWyuPHK5FzY1h1KaKzBE0vHPJseNvCkXPG+2WfH92oVcZzw0Z7JbVkrDtBdf8AETftmtK09eOkci/UTzjI+13WJ1ncCaQDC7BiOaKfxqunog68tCNXqLI2vDO9G1GaRnjaWQmRCF8bbMPEMb7Zxj30aiiEUpJdMXp9RZNuDfaKENw4YOHbiByCST+Na/HGUcJcGDz2RnuT5HtrqxtmWaMfMyk95F0VhjiA8jvkelYHp1avG/uXTOpVq3U/LH7ZdouSuLGRbu28VnOR3qD6BPJgOn2e7yrJh2pwn9y/ydZTVbVtf2vv9jXWmv27+zKm++54efLniuY5pPDOxFOS3IZhqltEchmjKQcskGpAKAFGuauYeFUXidskZ5ADqfPnsPQ1j1esjRHLNGn07tffR4aTrjPJ3cqhWPssucH0IPL40nR+oR1PHQzUaR1rcuUe/ajV/kttJL1AwuerHYV16K/JNROXqLfHW5GOu7aS00/uo2T5Vc+KQvIiNg88cTAk7426k0+y2NlvPSKaOnxw/d8mZsuztzFaylYi0kzCMcLI2Ix4mOxPtHC+40zyQc1lmmQmbs9djnbT+6Nj+ArTG6C6YlxyNdd0ucdxGIZiI4VBIjcjibLNyHPLY91FNkct/uZ7o8YFZ02b9TL+7f8AKtisjjs411Ut3Q/16zkNw5EchGF3CMfoD0qmmsj41lmfV0zdj4I0+2mSRHEMvhYH9G/Q/ZV7LIOLTZmrqsjJNIu3+kTCWRVikKhjghGxjO2NvKop1UPGtz5Jv0Nvke2PBY0/SJ2SWNomAYcSk4GHXl8QSKVbfXujJMfptNc4yg1+Bh2SiZe8trjg7qUYCmRCQx8gGJ3H3isurnGTVkO0dD06M4J1WdMt9kYge+sbhQ7W58DHmY25EHmMenmKyayqE0rF0zqaG2UG6m+V1+Czf6PJbZeB34BuQDuvrjkw92R61wraLKszrf8AY7tV8LWo2oWSak82e9YnGyhdh9pAO59a5ep1ts3Ha8G6GjhFfI77HXbkyISWVQGGSSVySMZPQ4+411PTr52Ran7GL1CmNcltNPXT6OeZvtZBgpMGUMBw8JO7b5HD6jf41zPUqFOGW8G3R2OMsY7M6lzKXVx4SOWcEknYY6Dn1riaSfinivls6V0I7OeiNW0x3vbOGVy5YmV1zkALjA9eRzyr2mgrlXVO2T56PK66cbLYVxXHZif6RtT7+/l38Mfza/3ef/Vmm0Y+DWuiv2iUKLaLA+bgU+9/Gf8AEK01rhsiQtjduSswztsSKfxjkSx92m1GQXk4WWRQr8IAdh7Ph6H0oojHYuBFpR/rWfB+fm/eP+daFXDHSOZc5Z4Y97Q6lKLlwJZAMLsHb6i+vrVNPVFwTaMeqsl5HhlMajKf97J+2351odMMdIxeWzPYy1+4PeA8R8UaNzPVRS9Mlsa+GM1bk5qXyULK77uVJPqMD8Dv91NtrUq3ETRPZNSI1QGC4cJsY5Dwnywcr92KpXiypZ+B7i6rn+xu7+5C31hdLstyndt7wCP8WPdXIjH+HOD9j0Mp/wASufs+DcVz8HUPn+r6aEmkCEqM5GMciM4wdts/CvNeofw7cJdnd0djlXyPexS4SUdeP2up8IOD9mfvrqemyUqspGH1BfxBrrGpCBOIjLHZV8z+XnWy66NUdzMlNTseEY1xLLmZjnJC8RG3P2UHkN+vTqa4F8bLYO6bwvg6yddTUIl2O2BGOh2rgyvcWmhk3xhnlo8jSaqePPFHbgZ89+fvz+NfRNHf5dBGfu2eVnHGsa+EfJLrS7p3kc21xl2Zv0MnNiT9X1rTCSRtl2PO1Wk3DXUnDBOyjhUERORhUUbED0p9Uo7CGU9O0S476LNvOBxrkmKQYHEPSnSnHApxPbWtKuGuZ2FvOQZXIIikIOXO/s1eqyCihM4MrDR7nH+zz/upP8tN8sDJZVLsc9ptMnNy5WGYjC7iNyPYX0qNPdFQSyYdXp5ObeCimnXH6if90/5Vp88MdnPenlnobazYTHuMQyn5lc4jfYjOx25+lIptgt2X7jr9PJqP4Fj6dcfqJ/3T/lTndD5ER00y52m06dp2YQzHiVCSI3O/AuennSNPdBQ5Ztv083Y2P9SVl0yxZ1ZXimTZgQRgnod6yQad00umjfdFx09ee0z6aTXKfu2dhdGRvW42Z+jHb7OQ+4Zrxev1PkveOkdnSrbHBa7JyYeVPMKw+8H8F+Ndz0if0OIj1BfUmeL2xu7l8k91EeDPmeqj1JG/oBWmdTuteekKjZ4a1jtnXaKUB44lwFRc4HQnYD3AH9oVj9XniCgh2hhlubPGCWvJ2VtrBrlBtlLRpMasf7cG3uI/Kveei5fpy/Z/+Hm9RHZrcP3R8cvLuaOSWMyy5R2T9I/0WI8/SujHgeu2Pu1l9ILuTEkgDcLAB2AwyKdt/WtFWMYAqaZqMgmiJlkxxrnxt9YetacJrBVo99cu5Vubhe8kGJXGONujn1q1Si4oVJFM38v62T9tvzpyisCnFvgddqL6QXLgSOBhNgzD/dr61SiC2CLYybFvy+T9bJ+2351oUY4MkoSz2Ndfu5B8nAkcfMIThm65OTvSqFH6vyRfXL6eRS19Jj9LJ+23507EfgXGuWRr2pvZFuGUSOOFUUgMw3CLnr51mpinBZNk4vczTXwJ0ywRiS0sy8ySdyfP3UivHmm/ZIvquK4J/Jr9e1QDMa5P1+HfA+rt18/IfbXmPUbpqDhX2/8AB26Kv6pCm5uR/P8APKvJVaec39PJ1k4wWWd9n58XK/2lK/gf+0V3/SZbbHEXr4ZqUjS6RbhIlA6ksT5sSST8c13a/tycifeGTdaXFISXRSx2z1qLKYWdomNk49Mzmhaf3nfK5IePhUMOh8WTjrnA91crTaGE96n8m7UaiS2OIi1VXtL62mk2Xi4CfolT9IH37jpt511vSNM6q7Kf7o5Hqdic67v7GH/pQ0wwajKQPDN86vv2P/UD8adF8jspnnr0bSLayqrHvIFBwpPijJQj7hToTApw6fPzWGY432jc/wAK1xmgH3ajRbhrudkt52Vn4wVikIPEA3MDzNFViUEUkhaez93/AMLcfuZP8tN81fyL2vI47UaJctcuy287DCbrE5G0a+Q86rTdWoLLKygKG0S6H/1rj9zJ/lpzurx2LdXIz7UWE3fACGUhIo0yEcjZBnp5mq0zSi2E6ssW6ZpryTxRsjgO4BypGBnc8vLNXstSjkrGrk41Scz3MjDbvZDw52ADNtnPQDFVUlCCj8DNmWz6PfQ/KLyztYWdI7aPiL8ODyABAYbeyMEjqduVc+M2qpS+eCtijK+Mfjk0GtwR29uVQY42AJJyW3ySSdzsK4usShS0vc6+lzO1Z9j07NWGF71x4nHhB6L+Z/DFU0GkVMMvtk6u/fPC6KOo6X8nmjlQHu+MZH1MnH7O/uolpFXapwLx1O6pwkN5b/uJeGTaN90k6BuqN5eYP2+VbcqCw+jIouXKGuaYmij65FrokDSzM2FfhJGOoyNvMnI29KpJxrWWXSlY1GIn1i7hvYXtzxKzjwFxgcXTrtvtVdL6hX5FtZXV6Gcq2mjPXlxcXenEwsUvbTaReFSzAAgruDzAyMdVroaqpQnmPT6MWju3w2y7XBidM7R3U9pOvyiXvYSJlIbBaM+GRdsbL4XH96s6aNmBP/Xlw3OeY/8A6P8AnWiOAHPaK8dhbSh3xJAufE3tJlG689hTamkwEzXLYPjb4mtCIY77WzMLqTDMNk6n9WtVp+1FGinpXeSzRRh38bquzNyJ3PPoN/dTJbUmyqTLWp6zNJcTPHJKAzsVCu2MZ2xg+WKWvHGK3YJ2yfIy0jVriKKad55GCju0HeFvG46Z2JVQT6bUiW2bxFF1FLlj/sTPI6PeXbfMQg8AYAlm6nJG+OQxjc0uyvMlBdsrO1VxbfRo+wdo7CW8lGJLlsgfVQeyB/PQVbVySxVHpGTRVt5tl2xtq+nGaWFSPmk4nf1OwVf8WfT7a5ttam0mdOuxwTaG4FOFgwzzoA8Ly0WRSjjIP85HrVJR3LBMZNPKM09tc2n6ImSLyI4sD1A3H2r8KxSjdT9nKNkXVbxLhlbV9Y7+JRwEFWBPCQwIwR9u2c8ulYtXrIWQ2S4Y/T0OqzcuUUflCyNGilVPENyQMYIJO/LlXN0FMlaueDVdJRhLLyX+0lq9tP8ALrYcW2J4x9NfrD1A/nnXuqbI2R8Un+DyOorlVPyxX5Mh2j0HhddV0xRIhJaa3Azz9scI3wQSGXpzFZpx2ywzbVPfHJitX0co6tbrJJBKOOJgpY46o2B7SnY+49aFJDMMbQ6XPLZcJhlDwScSBkK8SSjxAZxnhdAfsarq2MQUWVrfsvdvnELD1Yqv4nemLVx9i2z5H3aPs3cPcO4jcghfZ4DyRR9b0orvljGA2x92Gi6FcQmWU20waNDwbElnbwjhCjpkk86mb3NJv/oMpdCNdKunZY+5mBYgAGN0H3gACnpVx59yspM02n9nDdskSErZ22eOfl3jnHGy52OcYB6ADzpbsx+WUba5NCkQ1CRLeAFLC3xxEbCUjkoPUfnnqKt/Ji5S+5/4OdJ/qp7VxBf5PoESAAADAGwHlWBvJ0lFJYR1QSTQAUAcmhEewg1zXCjGKPHEPaY78PoB1P28vWubrdd4Vhdm7TaN28t8Ci3TJLHdm3JPM/bXlNTfKx5kdLaoLES5JGMAkkDPiIwcDqd8ikaRwsuUbHhGa2bS4LJ7MoeUhwfJVH4V7GHpsIJbJMx/q5dNISa12SlhUPaMWA3eLZS3/KVA3xXQo0lUuLJP8mS7U2w+qtL8YKdrY6feq0LGWCQrwtDIzZB5hk4vpA+XMbEcq0S0Tq5jyvkTXro2fdw/gyMnZe90+44mikubYgo7RAvxRts2QMlWAOeWMjnSUknlmndnpmW17SWtZGRhlSOKOTGA6Hk3ofMdDmmqfBXORn2sjL3rqqlmIjAUDJJMabCrKfHIYY5l0G6Kx2lrFI3AS80igqhkIxjjOBhBtseZap3xbyQbaw0uLT4P/lXbl3wWUSNvjkiDOQM8yME7bgbVMYSsf0oVbqK61ls74LnU9uFraz8uTy/kP53p+6vTr/lL/Rifl1L4+mP+zZWFkkKLHGoVVGABWKcnJ5ZvhWoLCLIqowmgAoAKAINHuQ+jO6xoJdzJGRk+0rdT5g9K52r0HmeUzdptb444YoTiRijK3EOagcR5ZyOHO2N685boLd7jFZN/mg47iz8p6HY+R2rFLSWVvMlgqlGb4Leh6sFYRE5UnCHyP1T6eXw8q9V6ZqLJQ2WL+5h1NcU90TS11zGKda7OW9yPnYwW6ONmH2EU2u+dfTM9umrs7XPyJB2dvYP9mvCyjkkwDff/AKU/z1T/AJkcfgz/AKa6v+XLP5OJbjVOUlnazY6qwH+I1OzTP+phv1a/pTAXmpE5XT4Eb6zOp/A5qPHp1/UR5tV/wO/6u1SbaW4igXqIVJPxO/31O+iP2xb/ACSq9RP7pY/Bd0rsbbxN3j8U0v6yU8R9w5ClT1U5LauENr0cIvdLl/Jo8VnNX7HWKCQoAKACgAoAigAxQAuttO4Z5ZTuWwF9AAM+8n8BS1WlLcXc247T21KwEycJ2PNW6qfMVW6iN0HCXQVzlB7kyl2cZlVoZBh42+KncMPQ7/A1FEHCO1+xNrUnlDjNPFhUAFSR+QqMEhUhkMVABUkBUEk1IBQAUAFABQAUAFABQAUAcMAMn76MZIbS5Zkv/cC3+pL8B+dbf0M+Gc5+owTawNtI7SwXB4UYhvqsMH3Ui3Tzr5Zqp1MbeEXNW1JLeMyPyHQcyfIetLrrcnhDLbVXHcytoWvx3QYoGHCcENir20Ot8lablasoZyyhRliABzJOMUrDfQxyUezO3vba2Q4UtJ/yjb4mtUdJY+XwZp6uEeuTztO3MDsFKyLk43AP4GielklnIV6uMnhouax2oit2VWDMWHF4QOR9/pVKtPKxNovbqI18MX/+vYPqSfAfnTHo5YzkV+sjnGDSadeCVA4BAPQ86ytNPDNcWmsotVBYKACgAoAKACgAqAE/au97m0mf+zgfa238adRHdYkLteIsxXYGwSbvGcAry39P9a16uyaaSM1FUMNsWF0XUOC3OVEmxB6Dn7qZKTdP1di4qPkxEvdoNXN7dLBEcxptkdT1b+AqlMFTDe+xln8WeET/AEcagPlDxnqOXqCQfxo1iytwaVpNojthrzXF18mjPhVuHA+k3Un7KimChDe+wsnvltNVovZOJFBccTdc1lnfOXuPjTBLoZTdn4CQeAAjcEVTyS+RmyPeD5n2g1RJNQYMwCIwTJ5ALsfvFdGuMo1ZXZhnODn9RtbK601yqLJAznYAEZNYpK1cvJqi6n0amCIKMKMAdKQxx6UAFABQAUAFABQBFAGE/pYuvmYos+2/EfsT/wAsPhWrRr6mxN0dywIdE7ETSwqyzsiMMlASOfvxTZ6qOcYyKjpmvcnW9Ki06PgQ5nlGOLqq9T6Z5f6UQsla/q6RfxRguOxf2ehubUl4rfiLY3ZSdvTcVa2Vdj5fBEKnD8nnoLmK/VnXgZnPEvLHEc4++pslurSCFWJE2+INRZpdsSsWz5MSc/fRKW+rgI1Ylk+0ROGAIIIPUVzcGk8r27WON3JHgUsfcM/wqUuQwfIOyGiJeTP3oJHMkEjxMc5299b7bpQitpnVMWze6f2FtoXEiA5HLJJrNLUTkuRkaox6RqhSBhNABQAUAFABQAUARQBg+3XZ+S6mVllRVRQvCeYJOfPrTKtRCCwTsya7T4hHGiZA6AZ50qUk3+QUWYW57LTTXRuJ5UZOLO2wAHsjnyH307zxVfAbXnBvogiKoyAOQ9aRKaWASbRhu1XZN5rk3MMqKvhJ25Feuc+laIXqMAxzgudouySXaiVXEcgGGYYIOPP7POqV6jas+wOOHhGcs+yN8BwxXWF/ss34A01amqSykS4OPY3seycwtp41uOJ5QASTnH39R61RXxk8pcENNdie27BXak93ccJ68OR8cGmfqq5droNu00XY7QrmCdmluDIMcPCWJwefIk70qV0LFwgxg3IpZBNABQAUAFABQAUAQRQBnrrS5DKTzUtnP4Vm8D3bs++R3lW3GCxq1i8jLw7BRsfI1a2lyeUyK7FHs7uLFu5CLzJHFUzrclgiM8SyzvUbAtEqrzUg1Nle7H7EQntOLywYQd2nM4zRZXujtRMJpPLOIbJxAy48bbH+NQ4PZtTDet+4NH0941fPtHkedRXVsjgLJ75ZOtMsnjV9hk+yOePSprrcY4yFk1J5ONHtJEdy4Pi3zmiqvY3n3JnNSwd6bayLK5YDDHOamqDjnPuRKaawhuKaLJoAKACgAoAKACgAoAKAIoAKACgCaAIoAmgCKAJoAKACgAoAKAC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globalgendercurrent.com/wp-content/uploads/2012/07/paceunivers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150012"/>
            <a:ext cx="1600200" cy="16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aceuniversal.com/c/files/1913/1563/5483/Nayan_Punam_Pak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20877"/>
            <a:ext cx="2603722" cy="1949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40176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What can your donation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$175 Provides a Woman:</a:t>
            </a:r>
            <a:r>
              <a:rPr lang="en-US" dirty="0" smtClean="0"/>
              <a:t> </a:t>
            </a:r>
          </a:p>
          <a:p>
            <a:r>
              <a:rPr lang="en-US" dirty="0"/>
              <a:t>Adult education and literacy classes</a:t>
            </a:r>
          </a:p>
          <a:p>
            <a:r>
              <a:rPr lang="en-US" dirty="0"/>
              <a:t>Stationery and learning supplies</a:t>
            </a:r>
          </a:p>
          <a:p>
            <a:r>
              <a:rPr lang="en-US" dirty="0"/>
              <a:t>Vocational training in either:  </a:t>
            </a:r>
          </a:p>
          <a:p>
            <a:pPr lvl="1"/>
            <a:r>
              <a:rPr lang="en-US" dirty="0"/>
              <a:t>Sewing &amp; tailoring</a:t>
            </a:r>
          </a:p>
          <a:p>
            <a:pPr lvl="1"/>
            <a:r>
              <a:rPr lang="en-US" dirty="0"/>
              <a:t>Jewelry making </a:t>
            </a:r>
          </a:p>
          <a:p>
            <a:pPr lvl="1"/>
            <a:r>
              <a:rPr lang="en-US" dirty="0"/>
              <a:t>Co-op farming</a:t>
            </a:r>
          </a:p>
          <a:p>
            <a:r>
              <a:rPr lang="en-US" dirty="0"/>
              <a:t>All materials and supplies for the training course</a:t>
            </a:r>
          </a:p>
          <a:p>
            <a:r>
              <a:rPr lang="en-US" dirty="0"/>
              <a:t>Micro-loan training and a loan after course completion</a:t>
            </a:r>
          </a:p>
          <a:p>
            <a:r>
              <a:rPr lang="en-US" dirty="0"/>
              <a:t>On-site childcare services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762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u="sng" dirty="0" smtClean="0"/>
              <a:t>Next Meeting</a:t>
            </a:r>
          </a:p>
        </p:txBody>
      </p:sp>
      <p:sp>
        <p:nvSpPr>
          <p:cNvPr id="24579" name="Subtitle 4"/>
          <p:cNvSpPr>
            <a:spLocks noGrp="1"/>
          </p:cNvSpPr>
          <p:nvPr>
            <p:ph idx="1"/>
          </p:nvPr>
        </p:nvSpPr>
        <p:spPr>
          <a:xfrm>
            <a:off x="685800" y="2438400"/>
            <a:ext cx="8229600" cy="3733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March 31</a:t>
            </a:r>
            <a:r>
              <a:rPr lang="en-US" baseline="30000" dirty="0" smtClean="0"/>
              <a:t>st</a:t>
            </a:r>
            <a:r>
              <a:rPr lang="en-US" smtClean="0"/>
              <a:t>, </a:t>
            </a:r>
            <a:r>
              <a:rPr lang="en-US" smtClean="0"/>
              <a:t>2014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Location: 525 Old </a:t>
            </a:r>
            <a:r>
              <a:rPr lang="en-US" dirty="0" err="1" smtClean="0"/>
              <a:t>Chem</a:t>
            </a:r>
            <a:r>
              <a:rPr lang="en-US" dirty="0" smtClean="0"/>
              <a:t> 5:30 PM</a:t>
            </a:r>
          </a:p>
          <a:p>
            <a:pPr algn="ctr">
              <a:buFontTx/>
              <a:buNone/>
            </a:pPr>
            <a:r>
              <a:rPr lang="en-US" dirty="0" smtClean="0"/>
              <a:t>Visit us at our office – 652 Baldwin</a:t>
            </a:r>
          </a:p>
          <a:p>
            <a:pPr algn="ctr">
              <a:buFontTx/>
              <a:buNone/>
            </a:pPr>
            <a:r>
              <a:rPr lang="en-US" dirty="0" smtClean="0"/>
              <a:t>www.tribunal.uc.edu</a:t>
            </a:r>
          </a:p>
          <a:p>
            <a:pPr algn="ctr">
              <a:buFontTx/>
              <a:buNone/>
            </a:pPr>
            <a:r>
              <a:rPr lang="en-US" dirty="0" smtClean="0"/>
              <a:t>(513) 556-5439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chemeClr val="tx1"/>
                </a:solidFill>
                <a:latin typeface="+mj-lt"/>
              </a:rPr>
              <a:t>Meeting Agenda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168400" y="1752601"/>
            <a:ext cx="759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defRPr sz="3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•"/>
              <a:defRPr sz="2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Revolution UC</a:t>
            </a:r>
          </a:p>
          <a:p>
            <a:r>
              <a:rPr lang="en-US" dirty="0" smtClean="0"/>
              <a:t>Year long Officer Nominations</a:t>
            </a:r>
          </a:p>
          <a:p>
            <a:r>
              <a:rPr lang="en-US" dirty="0" smtClean="0"/>
              <a:t>Questions for upcoming Dean visit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93" y="0"/>
            <a:ext cx="5214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52762"/>
            <a:ext cx="9144000" cy="2387600"/>
          </a:xfrm>
        </p:spPr>
        <p:txBody>
          <a:bodyPr>
            <a:noAutofit/>
          </a:bodyPr>
          <a:lstStyle/>
          <a:p>
            <a:r>
              <a:rPr lang="en-US" sz="10600" dirty="0" smtClean="0">
                <a:solidFill>
                  <a:srgbClr val="B2151A"/>
                </a:solidFill>
                <a:latin typeface="Baskerville Old Face" panose="02020602080505020303" pitchFamily="18" charset="0"/>
              </a:rPr>
              <a:t>[REDACTED]</a:t>
            </a:r>
            <a:r>
              <a:rPr lang="en-US" sz="12700" dirty="0" smtClean="0">
                <a:solidFill>
                  <a:srgbClr val="B2151A"/>
                </a:solidFill>
                <a:latin typeface="Baskerville Old Face" panose="02020602080505020303" pitchFamily="18" charset="0"/>
              </a:rPr>
              <a:t> </a:t>
            </a:r>
            <a:br>
              <a:rPr lang="en-US" sz="12700" dirty="0" smtClean="0">
                <a:solidFill>
                  <a:srgbClr val="B2151A"/>
                </a:solidFill>
                <a:latin typeface="Baskerville Old Face" panose="02020602080505020303" pitchFamily="18" charset="0"/>
              </a:rPr>
            </a:br>
            <a:r>
              <a:rPr lang="en-US" sz="12700" dirty="0" smtClean="0">
                <a:solidFill>
                  <a:srgbClr val="B2151A"/>
                </a:solidFill>
                <a:latin typeface="Baskerville Old Face" panose="02020602080505020303" pitchFamily="18" charset="0"/>
              </a:rPr>
              <a:t>ENGINEER</a:t>
            </a:r>
            <a:endParaRPr lang="en-US" sz="12700" dirty="0">
              <a:solidFill>
                <a:srgbClr val="B2151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931410"/>
            <a:ext cx="6858000" cy="16557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How to Become A</a:t>
            </a:r>
            <a:endParaRPr lang="en-US" sz="66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Subtitle 6"/>
          <p:cNvSpPr txBox="1">
            <a:spLocks/>
          </p:cNvSpPr>
          <p:nvPr/>
        </p:nvSpPr>
        <p:spPr>
          <a:xfrm>
            <a:off x="4887687" y="5237163"/>
            <a:ext cx="4256314" cy="104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@ShyRuparel</a:t>
            </a:r>
            <a:endParaRPr lang="en-US" sz="5400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6058" y="1122363"/>
            <a:ext cx="8011886" cy="2387600"/>
          </a:xfrm>
        </p:spPr>
        <p:txBody>
          <a:bodyPr>
            <a:noAutofit/>
          </a:bodyPr>
          <a:lstStyle/>
          <a:p>
            <a:pPr algn="l">
              <a:lnSpc>
                <a:spcPts val="6300"/>
              </a:lnSpc>
              <a:spcBef>
                <a:spcPts val="600"/>
              </a:spcBef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Helvetica" panose="020B0604020202020204" pitchFamily="34" charset="0"/>
              </a:rPr>
              <a:t>Help UC Students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Helvetica" panose="020B0604020202020204" pitchFamily="34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Helvetica" panose="020B0604020202020204" pitchFamily="34" charset="0"/>
              </a:rPr>
              <a:t>acquire the </a:t>
            </a:r>
            <a:r>
              <a:rPr lang="en-US" sz="4000" u="dash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Helvetica" panose="020B0604020202020204" pitchFamily="34" charset="0"/>
              </a:rPr>
              <a:t>tools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Helvetica" panose="020B0604020202020204" pitchFamily="34" charset="0"/>
              </a:rPr>
              <a:t>, </a:t>
            </a:r>
            <a:r>
              <a:rPr lang="en-US" sz="4000" u="dash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Helvetica" panose="020B0604020202020204" pitchFamily="34" charset="0"/>
              </a:rPr>
              <a:t>skills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Helvetica" panose="020B0604020202020204" pitchFamily="34" charset="0"/>
              </a:rPr>
              <a:t>, &amp; </a:t>
            </a:r>
            <a:r>
              <a:rPr lang="en-US" sz="4000" u="dash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Helvetica" panose="020B0604020202020204" pitchFamily="34" charset="0"/>
              </a:rPr>
              <a:t>connections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Helvetica" panose="020B0604020202020204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Helvetica" panose="020B0604020202020204" pitchFamily="34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Helvetica" panose="020B0604020202020204" pitchFamily="34" charset="0"/>
              </a:rPr>
              <a:t>that they need to be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AWESOME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12622" y="5161646"/>
            <a:ext cx="3309257" cy="685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(or at least substantially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[redacted])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5400000" flipH="1" flipV="1">
            <a:off x="4399304" y="3777911"/>
            <a:ext cx="1651681" cy="1115787"/>
          </a:xfrm>
          <a:prstGeom prst="curvedConnector3">
            <a:avLst>
              <a:gd name="adj1" fmla="val 50000"/>
            </a:avLst>
          </a:prstGeom>
          <a:ln w="889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37" t="16190" r="8243" b="17017"/>
          <a:stretch/>
        </p:blipFill>
        <p:spPr>
          <a:xfrm>
            <a:off x="-10886" y="-14515"/>
            <a:ext cx="9154886" cy="72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45" t="6165" r="8809" b="8808"/>
          <a:stretch/>
        </p:blipFill>
        <p:spPr>
          <a:xfrm>
            <a:off x="1381126" y="165102"/>
            <a:ext cx="6257925" cy="63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509</Words>
  <Application>Microsoft Office PowerPoint</Application>
  <PresentationFormat>On-screen Show (4:3)</PresentationFormat>
  <Paragraphs>140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Default Design</vt:lpstr>
      <vt:lpstr>1_Level</vt:lpstr>
      <vt:lpstr>Office Theme</vt:lpstr>
      <vt:lpstr>Engineering and Applied  Science Tribunal</vt:lpstr>
      <vt:lpstr>Tribunal Officers</vt:lpstr>
      <vt:lpstr>Tribunal Executives</vt:lpstr>
      <vt:lpstr>PowerPoint Presentation</vt:lpstr>
      <vt:lpstr>PowerPoint Presentation</vt:lpstr>
      <vt:lpstr>[REDACTED]  ENGINEER</vt:lpstr>
      <vt:lpstr>Help UC Students acquire the tools, skills, &amp; connections that they need to be AWESOME.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President </vt:lpstr>
      <vt:lpstr>Senator</vt:lpstr>
      <vt:lpstr>Questions for Dean Lim</vt:lpstr>
      <vt:lpstr>Officer Reports</vt:lpstr>
      <vt:lpstr>Secretary</vt:lpstr>
      <vt:lpstr>Senator</vt:lpstr>
      <vt:lpstr>Committee Reports</vt:lpstr>
      <vt:lpstr>PowerPoint Presentation</vt:lpstr>
      <vt:lpstr>Recognition</vt:lpstr>
      <vt:lpstr>Special Events</vt:lpstr>
      <vt:lpstr>Order of the Engineer</vt:lpstr>
      <vt:lpstr>Rotaract Fundraiser </vt:lpstr>
      <vt:lpstr>What can your donation do?</vt:lpstr>
      <vt:lpstr>Next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Report</dc:title>
  <dc:creator>Andrew Griggs</dc:creator>
  <cp:lastModifiedBy>Administrator</cp:lastModifiedBy>
  <cp:revision>169</cp:revision>
  <dcterms:created xsi:type="dcterms:W3CDTF">2012-06-23T16:33:59Z</dcterms:created>
  <dcterms:modified xsi:type="dcterms:W3CDTF">2014-03-26T06:08:00Z</dcterms:modified>
</cp:coreProperties>
</file>