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65" r:id="rId3"/>
    <p:sldId id="267" r:id="rId4"/>
    <p:sldId id="268" r:id="rId5"/>
    <p:sldId id="391" r:id="rId6"/>
    <p:sldId id="390" r:id="rId7"/>
    <p:sldId id="270" r:id="rId8"/>
    <p:sldId id="409" r:id="rId9"/>
    <p:sldId id="410" r:id="rId10"/>
    <p:sldId id="388" r:id="rId11"/>
    <p:sldId id="271" r:id="rId12"/>
    <p:sldId id="395" r:id="rId13"/>
    <p:sldId id="392" r:id="rId14"/>
    <p:sldId id="389" r:id="rId15"/>
    <p:sldId id="411" r:id="rId16"/>
    <p:sldId id="39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89244" autoAdjust="0"/>
  </p:normalViewPr>
  <p:slideViewPr>
    <p:cSldViewPr>
      <p:cViewPr>
        <p:scale>
          <a:sx n="90" d="100"/>
          <a:sy n="90" d="100"/>
        </p:scale>
        <p:origin x="-798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722A-C710-4B0F-8115-DFEE80D0B9B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59374-E3E6-4EE9-A9DD-5D9D37E3F7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0C02CD-339B-419C-B8E8-B254159D5166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620000" cy="9906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5" indent="0" algn="ctr">
              <a:buNone/>
              <a:defRPr/>
            </a:lvl3pPr>
            <a:lvl4pPr marL="1371518" indent="0" algn="ctr">
              <a:buNone/>
              <a:defRPr/>
            </a:lvl4pPr>
            <a:lvl5pPr marL="1828691" indent="0" algn="ctr">
              <a:buNone/>
              <a:defRPr/>
            </a:lvl5pPr>
            <a:lvl6pPr marL="2285863" indent="0" algn="ctr">
              <a:buNone/>
              <a:defRPr/>
            </a:lvl6pPr>
            <a:lvl7pPr marL="2743036" indent="0" algn="ctr">
              <a:buNone/>
              <a:defRPr/>
            </a:lvl7pPr>
            <a:lvl8pPr marL="3200209" indent="0" algn="ctr">
              <a:buNone/>
              <a:defRPr/>
            </a:lvl8pPr>
            <a:lvl9pPr marL="3657381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44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EC3B-6544-4BA0-85FC-19BB35D795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148F-CFA6-4069-A53F-150BFE0A4D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3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0C57-76CA-4EE3-8178-B2EBC0DFBE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24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6C568-25B7-4D67-8C5B-447F1A8773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889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66D59-A378-44B6-A64C-21D85C1C32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391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623CF-252F-4809-B171-47114F3BD5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974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46C00-5BE3-4B58-ADC6-75C2D71CD8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60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CDF4B-7AB1-48C5-9FA2-A52575A5C1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58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F17B0-994D-4F3C-84B4-D0103D22AB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84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79F1D-4813-4073-933E-6A15A6AF64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68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BB5E-6F4A-4EFA-AA5F-F4B284F79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8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35201"/>
            <a:ext cx="7696244" cy="3550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53064-0445-42AB-990D-19F23DF125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83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61B5D-530D-4C4A-A41F-15E8D96B9D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42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59BD3-ECB1-4B36-B8A4-E85FACF227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6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D15AF-D5EF-4AD0-AF43-0364FDD418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61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74BC6-4AD5-4F6E-A391-733420BE8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4869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D3AA5-61D4-483D-AD7D-E7623293CD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083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54C8B-E3CC-4136-822C-B2C601EB97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61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540C7-1925-426B-BBC5-670F3DA435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8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800"/>
            </a:lvl2pPr>
            <a:lvl3pPr marL="914345" indent="0">
              <a:buNone/>
              <a:defRPr sz="1600"/>
            </a:lvl3pPr>
            <a:lvl4pPr marL="1371518" indent="0">
              <a:buNone/>
              <a:defRPr sz="1400"/>
            </a:lvl4pPr>
            <a:lvl5pPr marL="1828691" indent="0">
              <a:buNone/>
              <a:defRPr sz="1400"/>
            </a:lvl5pPr>
            <a:lvl6pPr marL="2285863" indent="0">
              <a:buNone/>
              <a:defRPr sz="1400"/>
            </a:lvl6pPr>
            <a:lvl7pPr marL="2743036" indent="0">
              <a:buNone/>
              <a:defRPr sz="1400"/>
            </a:lvl7pPr>
            <a:lvl8pPr marL="3200209" indent="0">
              <a:buNone/>
              <a:defRPr sz="1400"/>
            </a:lvl8pPr>
            <a:lvl9pPr marL="36573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236B1-503E-4626-ABC3-BDB0CDA5F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0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F21E-B905-4A0A-A1CF-8277D2BF1B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1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4818-9E8A-491D-8A12-7FD6989357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80F3-6707-4C45-BCC7-7B7A3F6204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3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08AB0-195B-4C63-AE4C-3767080EF7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0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5580-2D8C-4351-902E-06C34BBBD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1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5" indent="0">
              <a:buNone/>
              <a:defRPr sz="2400"/>
            </a:lvl3pPr>
            <a:lvl4pPr marL="1371518" indent="0">
              <a:buNone/>
              <a:defRPr sz="2000"/>
            </a:lvl4pPr>
            <a:lvl5pPr marL="1828691" indent="0">
              <a:buNone/>
              <a:defRPr sz="2000"/>
            </a:lvl5pPr>
            <a:lvl6pPr marL="2285863" indent="0">
              <a:buNone/>
              <a:defRPr sz="2000"/>
            </a:lvl6pPr>
            <a:lvl7pPr marL="2743036" indent="0">
              <a:buNone/>
              <a:defRPr sz="2000"/>
            </a:lvl7pPr>
            <a:lvl8pPr marL="3200209" indent="0">
              <a:buNone/>
              <a:defRPr sz="2000"/>
            </a:lvl8pPr>
            <a:lvl9pPr marL="365738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15D1E-9C53-4CA3-B0A2-7FC68B1120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om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45250"/>
            <a:ext cx="2176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forUC05_9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 userDrawn="1"/>
        </p:nvSpPr>
        <p:spPr>
          <a:xfrm>
            <a:off x="873125" y="5770563"/>
            <a:ext cx="1933575" cy="89217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382" tIns="28191" rIns="56382" bIns="2819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3"/>
            <a:ext cx="8077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3AE7C7-9E81-4AE0-91D0-8093C420D58A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1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5pPr>
      <a:lvl6pPr marL="4571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9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50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22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95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968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6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Verdana" pitchFamily="34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Verdana" pitchFamily="34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itchFamily="-105" charset="0"/>
                <a:ea typeface="ＭＳ Ｐゴシック" pitchFamily="-105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E541E4-8F88-466F-93D2-2CC5AD3C682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136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8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defRPr sz="24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defRPr sz="20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ballnn@mail.uc.edu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diehmgr@mail.uc.ed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blincosv@mail.uc.ed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owersdd@mail.uc.edu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ampuslink.uc.edu/form/start/3889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20700" y="1524000"/>
            <a:ext cx="8623300" cy="990600"/>
          </a:xfrm>
        </p:spPr>
        <p:txBody>
          <a:bodyPr/>
          <a:lstStyle/>
          <a:p>
            <a:r>
              <a:rPr lang="en-US" b="1" dirty="0" smtClean="0"/>
              <a:t>Engineering and Applied </a:t>
            </a:r>
            <a:br>
              <a:rPr lang="en-US" b="1" dirty="0" smtClean="0"/>
            </a:br>
            <a:r>
              <a:rPr lang="en-US" b="1" dirty="0" smtClean="0"/>
              <a:t>Science Tribunal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533400" y="40005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Feb 24</a:t>
            </a:r>
            <a:r>
              <a:rPr lang="en-US" sz="4400" baseline="30000" dirty="0" smtClean="0">
                <a:solidFill>
                  <a:schemeClr val="tx2"/>
                </a:solidFill>
                <a:latin typeface="Myriad Pro" pitchFamily="34" charset="0"/>
              </a:rPr>
              <a:t>th</a:t>
            </a:r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  , 2014</a:t>
            </a:r>
            <a:endParaRPr lang="en-US" sz="4400" dirty="0">
              <a:solidFill>
                <a:schemeClr val="tx2"/>
              </a:solidFill>
              <a:latin typeface="Myriad Pro" pitchFamily="34" charset="0"/>
            </a:endParaRP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533400" y="29718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>
                <a:solidFill>
                  <a:schemeClr val="tx2"/>
                </a:solidFill>
                <a:latin typeface="Myriad Pro" pitchFamily="34" charset="0"/>
              </a:rPr>
              <a:t>General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Committee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SOCC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001000" cy="4267200"/>
          </a:xfrm>
        </p:spPr>
        <p:txBody>
          <a:bodyPr/>
          <a:lstStyle/>
          <a:p>
            <a:r>
              <a:rPr lang="en-US" dirty="0" smtClean="0"/>
              <a:t>Flyers</a:t>
            </a:r>
            <a:endParaRPr lang="en-US" dirty="0"/>
          </a:p>
          <a:p>
            <a:pPr lvl="1"/>
            <a:r>
              <a:rPr lang="en-US" dirty="0"/>
              <a:t>Help take down flyers after meeting</a:t>
            </a:r>
          </a:p>
          <a:p>
            <a:pPr lvl="1"/>
            <a:r>
              <a:rPr lang="en-US" dirty="0"/>
              <a:t>Counts as ½ of committee requirement</a:t>
            </a:r>
          </a:p>
          <a:p>
            <a:pPr lvl="1"/>
            <a:r>
              <a:rPr lang="en-US" dirty="0"/>
              <a:t>If you want to put up flyers that do not meet the posting board requirements</a:t>
            </a:r>
          </a:p>
          <a:p>
            <a:pPr lvl="2"/>
            <a:r>
              <a:rPr lang="en-US" dirty="0"/>
              <a:t>Put the flyers in the Tribunal Office to be stamped</a:t>
            </a:r>
          </a:p>
          <a:p>
            <a:pPr lvl="2"/>
            <a:r>
              <a:rPr lang="en-US" dirty="0"/>
              <a:t>Email me at </a:t>
            </a:r>
            <a:r>
              <a:rPr lang="en-US" dirty="0">
                <a:hlinkClick r:id="rId2"/>
              </a:rPr>
              <a:t>ballnn@</a:t>
            </a:r>
            <a:r>
              <a:rPr lang="en-US" dirty="0" smtClean="0">
                <a:hlinkClick r:id="rId2"/>
              </a:rPr>
              <a:t>mail.uc.edu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Committee Chair:</a:t>
            </a:r>
            <a:r>
              <a:rPr lang="en-US" sz="1600" u="sng" dirty="0" smtClean="0">
                <a:solidFill>
                  <a:schemeClr val="tx2"/>
                </a:solidFill>
                <a:latin typeface="Myriad Pro" pitchFamily="34" charset="0"/>
              </a:rPr>
              <a:t> </a:t>
            </a:r>
            <a:endParaRPr lang="en-US" sz="1600" u="sng" dirty="0">
              <a:solidFill>
                <a:schemeClr val="tx2"/>
              </a:solidFill>
              <a:latin typeface="Myriad Pro" pitchFamily="34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Nathan Ball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884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smtClean="0"/>
              <a:t>Recognition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7696200" cy="4267200"/>
          </a:xfrm>
        </p:spPr>
        <p:txBody>
          <a:bodyPr/>
          <a:lstStyle/>
          <a:p>
            <a:r>
              <a:rPr lang="en-US" sz="2400" smtClean="0"/>
              <a:t>Congratulations to our winners!</a:t>
            </a:r>
          </a:p>
          <a:p>
            <a:pPr lvl="1"/>
            <a:r>
              <a:rPr lang="en-US" sz="2000" smtClean="0"/>
              <a:t>Professor of the Year: </a:t>
            </a:r>
            <a:r>
              <a:rPr lang="en-US" sz="2000" b="1" smtClean="0"/>
              <a:t>Ahmed Elgafy</a:t>
            </a:r>
          </a:p>
          <a:p>
            <a:pPr lvl="1"/>
            <a:r>
              <a:rPr lang="en-US" sz="2000" smtClean="0"/>
              <a:t>Outstanding Senior – College: </a:t>
            </a:r>
            <a:r>
              <a:rPr lang="en-US" sz="2000" b="1" smtClean="0"/>
              <a:t>Kerry O’Connell</a:t>
            </a:r>
          </a:p>
          <a:p>
            <a:pPr lvl="1"/>
            <a:r>
              <a:rPr lang="en-US" sz="2000" smtClean="0"/>
              <a:t>Outstanding Senior – University: </a:t>
            </a:r>
            <a:r>
              <a:rPr lang="en-US" sz="2000" b="1" smtClean="0"/>
              <a:t>Aaron Sykes</a:t>
            </a:r>
          </a:p>
          <a:p>
            <a:pPr lvl="1"/>
            <a:r>
              <a:rPr lang="en-US" sz="2000" smtClean="0"/>
              <a:t>Outstanding Senior – Community </a:t>
            </a:r>
            <a:r>
              <a:rPr lang="en-US" sz="2000" b="1" smtClean="0"/>
              <a:t>Matthew Menche</a:t>
            </a:r>
          </a:p>
          <a:p>
            <a:r>
              <a:rPr lang="en-US" sz="2000" smtClean="0"/>
              <a:t>Still time to join our committee and help choose Professor of the Semester and Freshman and Junior of the Year!</a:t>
            </a:r>
          </a:p>
          <a:p>
            <a:pPr lvl="1">
              <a:buFontTx/>
              <a:buNone/>
            </a:pPr>
            <a:endParaRPr lang="en-US" sz="2000" smtClean="0"/>
          </a:p>
          <a:p>
            <a:pPr lvl="1">
              <a:buFontTx/>
              <a:buNone/>
            </a:pPr>
            <a:endParaRPr lang="en-US" sz="2000" smtClean="0"/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7543800" y="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b="1" u="sng">
                <a:solidFill>
                  <a:schemeClr val="tx2"/>
                </a:solidFill>
                <a:latin typeface="Myriad Pro" pitchFamily="34" charset="0"/>
              </a:rPr>
              <a:t>Chair:</a:t>
            </a:r>
            <a:r>
              <a:rPr lang="en-US" sz="1600" u="sng">
                <a:solidFill>
                  <a:schemeClr val="tx2"/>
                </a:solidFill>
                <a:latin typeface="Myriad Pro" pitchFamily="34" charset="0"/>
              </a:rPr>
              <a:t> </a:t>
            </a:r>
          </a:p>
          <a:p>
            <a:r>
              <a:rPr lang="en-US" sz="1600">
                <a:solidFill>
                  <a:schemeClr val="tx2"/>
                </a:solidFill>
                <a:latin typeface="Myriad Pro" pitchFamily="34" charset="0"/>
              </a:rPr>
              <a:t>Ken Okoye</a:t>
            </a:r>
          </a:p>
        </p:txBody>
      </p:sp>
    </p:spTree>
    <p:extLst>
      <p:ext uri="{BB962C8B-B14F-4D97-AF65-F5344CB8AC3E}">
        <p14:creationId xmlns:p14="http://schemas.microsoft.com/office/powerpoint/2010/main" val="22089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44" cy="1143000"/>
          </a:xfrm>
        </p:spPr>
        <p:txBody>
          <a:bodyPr/>
          <a:lstStyle/>
          <a:p>
            <a:r>
              <a:rPr lang="en-US" dirty="0" smtClean="0"/>
              <a:t>Special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27237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/>
              <a:t>Service hour from Mathew 25</a:t>
            </a:r>
          </a:p>
          <a:p>
            <a:r>
              <a:rPr lang="en-US" dirty="0"/>
              <a:t>11 am to 1 pm on Saturday March 22</a:t>
            </a:r>
          </a:p>
          <a:p>
            <a:r>
              <a:rPr lang="en-US" dirty="0"/>
              <a:t>Transportation provided</a:t>
            </a:r>
          </a:p>
          <a:p>
            <a:r>
              <a:rPr lang="en-US" dirty="0"/>
              <a:t>Email </a:t>
            </a:r>
            <a:r>
              <a:rPr lang="en-US" dirty="0">
                <a:hlinkClick r:id="rId2"/>
              </a:rPr>
              <a:t>diehmgr@mail.uc.edu</a:t>
            </a:r>
            <a:r>
              <a:rPr lang="en-US" dirty="0"/>
              <a:t> if interested</a:t>
            </a:r>
          </a:p>
          <a:p>
            <a:endParaRPr lang="en-US" dirty="0"/>
          </a:p>
          <a:p>
            <a:pPr marL="1371600" lvl="3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6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44" cy="1143000"/>
          </a:xfrm>
        </p:spPr>
        <p:txBody>
          <a:bodyPr/>
          <a:lstStyle/>
          <a:p>
            <a:r>
              <a:rPr lang="en-US" dirty="0" smtClean="0"/>
              <a:t>Special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83076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Relay For Life – Help fight Cancer!</a:t>
            </a:r>
          </a:p>
          <a:p>
            <a:pPr lvl="2"/>
            <a:r>
              <a:rPr lang="en-US" dirty="0"/>
              <a:t>Friday, April 4 - Saturday, April 5</a:t>
            </a:r>
          </a:p>
          <a:p>
            <a:pPr lvl="4"/>
            <a:r>
              <a:rPr lang="en-US" dirty="0"/>
              <a:t>9 potential service hours!</a:t>
            </a:r>
          </a:p>
          <a:p>
            <a:pPr lvl="2"/>
            <a:r>
              <a:rPr lang="en-US" dirty="0"/>
              <a:t>Talk to me after meeting or email me at:</a:t>
            </a:r>
          </a:p>
          <a:p>
            <a:pPr lvl="3"/>
            <a:r>
              <a:rPr lang="en-US" dirty="0">
                <a:hlinkClick r:id="rId2"/>
              </a:rPr>
              <a:t>blincosv@mail.uc.edu</a:t>
            </a:r>
            <a:endParaRPr lang="en-US" dirty="0"/>
          </a:p>
          <a:p>
            <a:pPr lvl="1"/>
            <a:r>
              <a:rPr lang="en-US" dirty="0"/>
              <a:t>NCAA Men’s Basketball Bracket Challenge!</a:t>
            </a:r>
          </a:p>
          <a:p>
            <a:pPr lvl="2"/>
            <a:r>
              <a:rPr lang="en-US" dirty="0"/>
              <a:t>Visit us in Baldwin lobby Wed. or Thurs. from 10:00 – 1:00 to donate $2+ to enter pool</a:t>
            </a:r>
          </a:p>
          <a:p>
            <a:pPr marL="1371600" lvl="3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71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FELD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001000" cy="4267200"/>
          </a:xfrm>
        </p:spPr>
        <p:txBody>
          <a:bodyPr/>
          <a:lstStyle/>
          <a:p>
            <a:pPr marL="400050" indent="-342900"/>
            <a:r>
              <a:rPr lang="en-US" b="1" dirty="0"/>
              <a:t>Next Meeting: </a:t>
            </a:r>
          </a:p>
          <a:p>
            <a:pPr marL="800100" lvl="1" indent="-342900"/>
            <a:r>
              <a:rPr lang="en-US" dirty="0"/>
              <a:t>Thursday, March 13</a:t>
            </a:r>
            <a:r>
              <a:rPr lang="en-US" baseline="30000" dirty="0"/>
              <a:t>th</a:t>
            </a:r>
            <a:r>
              <a:rPr lang="en-US" dirty="0"/>
              <a:t> from 7:30-8:30</a:t>
            </a:r>
          </a:p>
          <a:p>
            <a:pPr marL="800100" lvl="1" indent="-342900"/>
            <a:r>
              <a:rPr lang="en-US" dirty="0"/>
              <a:t>643 Baldwin</a:t>
            </a:r>
          </a:p>
          <a:p>
            <a:pPr marL="800100" lvl="1" indent="-342900"/>
            <a:r>
              <a:rPr lang="en-US" dirty="0"/>
              <a:t>Free pizza!</a:t>
            </a:r>
          </a:p>
          <a:p>
            <a:pPr marL="800100" lvl="1" indent="-342900"/>
            <a:r>
              <a:rPr lang="en-US" dirty="0"/>
              <a:t>Potentially having a student co-op panel</a:t>
            </a:r>
          </a:p>
          <a:p>
            <a:pPr marL="400050" indent="-342900"/>
            <a:r>
              <a:rPr lang="en-US" b="1" dirty="0"/>
              <a:t>Upcoming events:</a:t>
            </a:r>
          </a:p>
          <a:p>
            <a:pPr marL="800100" lvl="1" indent="-342900"/>
            <a:r>
              <a:rPr lang="en-US" dirty="0"/>
              <a:t>Sky Zone Trip – date and other details TBD</a:t>
            </a:r>
          </a:p>
          <a:p>
            <a:pPr marL="514350" indent="-457200"/>
            <a:r>
              <a:rPr lang="en-US" dirty="0"/>
              <a:t>Email </a:t>
            </a:r>
            <a:r>
              <a:rPr lang="en-US" dirty="0">
                <a:hlinkClick r:id="rId2"/>
              </a:rPr>
              <a:t>sowersdd@mail.uc.edu</a:t>
            </a:r>
            <a:r>
              <a:rPr lang="en-US" dirty="0"/>
              <a:t> with questions or to be added to the email list.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President:</a:t>
            </a:r>
            <a:r>
              <a:rPr lang="en-US" sz="1600" u="sng" dirty="0" smtClean="0">
                <a:solidFill>
                  <a:schemeClr val="tx2"/>
                </a:solidFill>
                <a:latin typeface="Myriad Pro" pitchFamily="34" charset="0"/>
              </a:rPr>
              <a:t> </a:t>
            </a:r>
            <a:endParaRPr lang="en-US" sz="1600" u="sng" dirty="0">
              <a:solidFill>
                <a:schemeClr val="tx2"/>
              </a:solidFill>
              <a:latin typeface="Myriad Pro" pitchFamily="34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Dane Sowers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916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>
          <a:xfrm>
            <a:off x="7620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u="sng" dirty="0" smtClean="0"/>
              <a:t>Next Meeting</a:t>
            </a:r>
          </a:p>
        </p:txBody>
      </p:sp>
      <p:sp>
        <p:nvSpPr>
          <p:cNvPr id="24579" name="Subtitle 4"/>
          <p:cNvSpPr>
            <a:spLocks noGrp="1"/>
          </p:cNvSpPr>
          <p:nvPr>
            <p:ph idx="1"/>
          </p:nvPr>
        </p:nvSpPr>
        <p:spPr>
          <a:xfrm>
            <a:off x="685800" y="2438400"/>
            <a:ext cx="8229600" cy="3733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March 10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</a:p>
          <a:p>
            <a:pPr algn="ctr">
              <a:buFontTx/>
              <a:buNone/>
            </a:pPr>
            <a:r>
              <a:rPr lang="en-US" dirty="0" smtClean="0"/>
              <a:t>Location: 525 Old </a:t>
            </a:r>
            <a:r>
              <a:rPr lang="en-US" dirty="0" err="1" smtClean="0"/>
              <a:t>Chem</a:t>
            </a:r>
            <a:r>
              <a:rPr lang="en-US" dirty="0" smtClean="0"/>
              <a:t> 5:30 PM</a:t>
            </a:r>
          </a:p>
          <a:p>
            <a:pPr algn="ctr">
              <a:buFontTx/>
              <a:buNone/>
            </a:pPr>
            <a:r>
              <a:rPr lang="en-US" dirty="0" smtClean="0"/>
              <a:t>Visit us at our office – 652 Baldwin</a:t>
            </a:r>
          </a:p>
          <a:p>
            <a:pPr algn="ctr">
              <a:buFontTx/>
              <a:buNone/>
            </a:pPr>
            <a:r>
              <a:rPr lang="en-US" dirty="0" smtClean="0"/>
              <a:t>www.tribunal.uc.edu</a:t>
            </a:r>
          </a:p>
          <a:p>
            <a:pPr algn="ctr">
              <a:buFontTx/>
              <a:buNone/>
            </a:pPr>
            <a:r>
              <a:rPr lang="en-US" dirty="0" smtClean="0"/>
              <a:t>(513) 556-5439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758825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Tribunal Officers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133015"/>
              </p:ext>
            </p:extLst>
          </p:nvPr>
        </p:nvGraphicFramePr>
        <p:xfrm>
          <a:off x="0" y="1524000"/>
          <a:ext cx="9120188" cy="49968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700"/>
                <a:gridCol w="152300"/>
                <a:gridCol w="75938"/>
                <a:gridCol w="4472250"/>
              </a:tblGrid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Mason Stout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Scott </a:t>
                      </a:r>
                      <a:r>
                        <a:rPr lang="en-US" sz="2200" b="1" dirty="0" err="1" smtClean="0"/>
                        <a:t>Blincoe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Associate 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Nathan Ball</a:t>
                      </a:r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Treasurer: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 smtClean="0"/>
                        <a:t>John </a:t>
                      </a:r>
                      <a:r>
                        <a:rPr lang="en-US" sz="2200" b="1" baseline="0" dirty="0" err="1" smtClean="0"/>
                        <a:t>Lewnard</a:t>
                      </a:r>
                      <a:endParaRPr lang="en-US" sz="2200" b="1" baseline="0" dirty="0" smtClean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</a:txBody>
                  <a:tcPr marL="50433" marR="50433" marT="33450" marB="33450" anchor="ctr"/>
                </a:tc>
              </a:tr>
              <a:tr h="581033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Secretary: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Carlo </a:t>
                      </a:r>
                      <a:r>
                        <a:rPr lang="en-US" sz="2200" b="1" dirty="0" err="1" smtClean="0"/>
                        <a:t>Perottino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57899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Senators: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Andrew Griggs</a:t>
                      </a:r>
                    </a:p>
                    <a:p>
                      <a:r>
                        <a:rPr lang="en-US" sz="2200" b="1" baseline="0" dirty="0" smtClean="0"/>
                        <a:t>Hannah Kenny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142355"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algn="r"/>
                      <a:endParaRPr lang="en-US" sz="7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402219">
                <a:tc gridSpan="4">
                  <a:txBody>
                    <a:bodyPr/>
                    <a:lstStyle/>
                    <a:p>
                      <a:pPr algn="ctr"/>
                      <a:endParaRPr lang="en-US" sz="2200" b="1" u="sng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b="1" u="sng" dirty="0"/>
                    </a:p>
                  </a:txBody>
                  <a:tcPr marL="50433" marR="50433" marT="33450" marB="33450" anchor="ctr"/>
                </a:tc>
                <a:tc hMerge="1">
                  <a:txBody>
                    <a:bodyPr/>
                    <a:lstStyle/>
                    <a:p>
                      <a:endParaRPr lang="en-US" sz="2000" b="1" u="sng" dirty="0" smtClean="0"/>
                    </a:p>
                  </a:txBody>
                  <a:tcPr marL="50433" marR="50433" marT="33450" marB="33450" anchor="ctr"/>
                </a:tc>
              </a:tr>
              <a:tr h="402219">
                <a:tc>
                  <a:txBody>
                    <a:bodyPr/>
                    <a:lstStyle/>
                    <a:p>
                      <a:pPr algn="r"/>
                      <a:endParaRPr lang="en-US" sz="2200" b="1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marL="50433" marR="50433" marT="33450" marB="33450" anchor="ctr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6350"/>
            <a:ext cx="8839200" cy="758825"/>
          </a:xfrm>
        </p:spPr>
        <p:txBody>
          <a:bodyPr/>
          <a:lstStyle/>
          <a:p>
            <a:pPr eaLnBrk="1" hangingPunct="1"/>
            <a:r>
              <a:rPr lang="en-US" b="1" u="sng" smtClean="0"/>
              <a:t>Tribunal Executives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402175"/>
              </p:ext>
            </p:extLst>
          </p:nvPr>
        </p:nvGraphicFramePr>
        <p:xfrm>
          <a:off x="372579" y="914400"/>
          <a:ext cx="8539646" cy="4871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2353"/>
                <a:gridCol w="126268"/>
                <a:gridCol w="3991025"/>
              </a:tblGrid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Career Fair: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Tim </a:t>
                      </a:r>
                      <a:r>
                        <a:rPr lang="en-US" sz="2000" b="1" baseline="0" dirty="0" err="1" smtClean="0"/>
                        <a:t>Schafermeyer</a:t>
                      </a:r>
                      <a:r>
                        <a:rPr lang="en-US" sz="2000" b="1" baseline="0" dirty="0" smtClean="0"/>
                        <a:t>, </a:t>
                      </a:r>
                    </a:p>
                    <a:p>
                      <a:r>
                        <a:rPr lang="en-US" sz="2000" b="1" baseline="0" dirty="0" smtClean="0"/>
                        <a:t>Andrew Griggs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Collegiate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Mark </a:t>
                      </a:r>
                      <a:r>
                        <a:rPr lang="en-US" sz="2000" b="1" dirty="0" err="1" smtClean="0"/>
                        <a:t>Gruenbacher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EWeek</a:t>
                      </a:r>
                      <a:r>
                        <a:rPr lang="en-US" sz="2000" b="1" dirty="0" smtClean="0"/>
                        <a:t>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err="1" smtClean="0"/>
                        <a:t>Maggy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Zorc</a:t>
                      </a:r>
                      <a:r>
                        <a:rPr lang="en-US" sz="2000" b="1" baseline="0" dirty="0" smtClean="0"/>
                        <a:t>, Alison </a:t>
                      </a:r>
                      <a:r>
                        <a:rPr lang="en-US" sz="2000" b="1" baseline="0" dirty="0" err="1" smtClean="0"/>
                        <a:t>Hayfer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FELD: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John </a:t>
                      </a:r>
                      <a:r>
                        <a:rPr lang="en-US" sz="2000" b="1" dirty="0" err="1" smtClean="0"/>
                        <a:t>Lewnard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Luau: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marL="0" marR="0" indent="0" algn="l" defTabSz="914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Chris </a:t>
                      </a:r>
                      <a:r>
                        <a:rPr lang="en-US" sz="18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Katuscak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Recognition: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Ken </a:t>
                      </a:r>
                      <a:r>
                        <a:rPr lang="en-US" sz="2000" b="1" dirty="0" err="1" smtClean="0"/>
                        <a:t>Okoye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8922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Public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i="0" dirty="0" smtClean="0"/>
                        <a:t>Maddie</a:t>
                      </a:r>
                      <a:r>
                        <a:rPr lang="en-US" sz="2000" b="1" i="0" baseline="0" dirty="0" smtClean="0"/>
                        <a:t> Adams</a:t>
                      </a:r>
                      <a:endParaRPr lang="en-US" sz="2000" b="1" i="0" dirty="0" smtClean="0"/>
                    </a:p>
                  </a:txBody>
                  <a:tcPr marL="50434" marR="50434" marT="33452" marB="33452" anchor="ctr"/>
                </a:tc>
              </a:tr>
              <a:tr h="355818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SOCC: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Nathan Ball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Special Events: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Scott </a:t>
                      </a:r>
                      <a:r>
                        <a:rPr lang="en-US" sz="2000" b="1" dirty="0" err="1" smtClean="0"/>
                        <a:t>Blincoe</a:t>
                      </a:r>
                      <a:endParaRPr lang="en-US" sz="2000" b="1" dirty="0" smtClean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Technology: 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Tim </a:t>
                      </a:r>
                      <a:r>
                        <a:rPr lang="en-US" sz="2000" b="1" dirty="0" err="1" smtClean="0"/>
                        <a:t>Schafermeyer</a:t>
                      </a:r>
                      <a:endParaRPr lang="en-US" sz="2000" b="1" dirty="0" smtClean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462" y="0"/>
            <a:ext cx="46346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44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188" y="-17505"/>
            <a:ext cx="224257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Order of the Engineer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What’s this all about?</a:t>
            </a:r>
          </a:p>
          <a:p>
            <a:pPr lvl="1"/>
            <a:r>
              <a:rPr lang="en-US" dirty="0"/>
              <a:t>Foster a spirit of pride and responsibility in the engineering profession.</a:t>
            </a:r>
          </a:p>
          <a:p>
            <a:pPr lvl="1"/>
            <a:r>
              <a:rPr lang="en-US" dirty="0"/>
              <a:t>Bridge the gap between training and experience.</a:t>
            </a:r>
          </a:p>
          <a:p>
            <a:pPr lvl="1"/>
            <a:r>
              <a:rPr lang="en-US" dirty="0"/>
              <a:t>Present to the public a visible symbol identifying the engineer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Any </a:t>
            </a:r>
            <a:r>
              <a:rPr lang="en-US" dirty="0"/>
              <a:t>engineer is eligible for induction if he or she has </a:t>
            </a:r>
            <a:r>
              <a:rPr lang="en-US" dirty="0" smtClean="0"/>
              <a:t>graduated/within </a:t>
            </a:r>
            <a:r>
              <a:rPr lang="en-US" dirty="0"/>
              <a:t>one academic year of </a:t>
            </a:r>
            <a:r>
              <a:rPr lang="en-US" dirty="0" smtClean="0"/>
              <a:t>graduation from </a:t>
            </a:r>
            <a:r>
              <a:rPr lang="en-US" dirty="0"/>
              <a:t>an EAC of ABET program or holds a license as a Professional </a:t>
            </a:r>
            <a:r>
              <a:rPr lang="en-US" dirty="0" smtClean="0"/>
              <a:t>Engineer.</a:t>
            </a:r>
          </a:p>
          <a:p>
            <a:r>
              <a:rPr lang="en-US" i="1" dirty="0" smtClean="0"/>
              <a:t>Got Questions? Want to help? </a:t>
            </a:r>
          </a:p>
          <a:p>
            <a:pPr lvl="1"/>
            <a:r>
              <a:rPr lang="en-US" dirty="0" smtClean="0"/>
              <a:t>connelmt@mail.uc.edu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44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Officer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Senators’ Report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Christina Beer &amp; </a:t>
            </a:r>
            <a:r>
              <a:rPr lang="en-US" sz="2400" dirty="0" err="1"/>
              <a:t>Shivam</a:t>
            </a:r>
            <a:r>
              <a:rPr lang="en-US" sz="2400" dirty="0"/>
              <a:t> Shah – your new Student Body President &amp; Vice President</a:t>
            </a:r>
          </a:p>
          <a:p>
            <a:r>
              <a:rPr lang="en-US" sz="2400" dirty="0"/>
              <a:t>Cabinet applications out, due April 4</a:t>
            </a:r>
            <a:r>
              <a:rPr lang="en-US" sz="2400" baseline="30000" dirty="0"/>
              <a:t>th</a:t>
            </a:r>
            <a:r>
              <a:rPr lang="en-US" sz="2400" dirty="0"/>
              <a:t> at 5pm</a:t>
            </a:r>
          </a:p>
          <a:p>
            <a:pPr lvl="1"/>
            <a:r>
              <a:rPr lang="en-US" sz="2000" dirty="0">
                <a:hlinkClick r:id="rId2"/>
              </a:rPr>
              <a:t>https://campuslink.uc.edu/form/start/38893</a:t>
            </a:r>
            <a:endParaRPr lang="en-US" sz="1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511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696244" cy="1143000"/>
          </a:xfrm>
        </p:spPr>
        <p:txBody>
          <a:bodyPr/>
          <a:lstStyle/>
          <a:p>
            <a:r>
              <a:rPr lang="en-US" dirty="0" smtClean="0"/>
              <a:t>Senators’ Report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" r="2180"/>
          <a:stretch/>
        </p:blipFill>
        <p:spPr bwMode="auto">
          <a:xfrm>
            <a:off x="2590800" y="1066800"/>
            <a:ext cx="4329035" cy="6184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260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Secretary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sign in at the back of the room</a:t>
            </a:r>
          </a:p>
          <a:p>
            <a:r>
              <a:rPr lang="en-US" dirty="0" smtClean="0"/>
              <a:t>Must attend and sign in at minimum of 4 meetings each semester to having voting rights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86600" y="143470"/>
            <a:ext cx="198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Carlo </a:t>
            </a:r>
            <a:r>
              <a:rPr lang="en-US" dirty="0" err="1" smtClean="0"/>
              <a:t>Perottino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vel">
  <a:themeElements>
    <a:clrScheme name="1_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1_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2729</TotalTime>
  <Words>504</Words>
  <Application>Microsoft Office PowerPoint</Application>
  <PresentationFormat>On-screen Show (4:3)</PresentationFormat>
  <Paragraphs>111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1_Level</vt:lpstr>
      <vt:lpstr>Engineering and Applied  Science Tribunal</vt:lpstr>
      <vt:lpstr>Tribunal Officers</vt:lpstr>
      <vt:lpstr>Tribunal Executives</vt:lpstr>
      <vt:lpstr>PowerPoint Presentation</vt:lpstr>
      <vt:lpstr>Order of the Engineer</vt:lpstr>
      <vt:lpstr>Officer Reports</vt:lpstr>
      <vt:lpstr>Senators’ Report</vt:lpstr>
      <vt:lpstr>Senators’ Report</vt:lpstr>
      <vt:lpstr>Secretary</vt:lpstr>
      <vt:lpstr>Committee Reports</vt:lpstr>
      <vt:lpstr>SOCC</vt:lpstr>
      <vt:lpstr>Recognition</vt:lpstr>
      <vt:lpstr>Special Events</vt:lpstr>
      <vt:lpstr>Special Events</vt:lpstr>
      <vt:lpstr>FELD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Report</dc:title>
  <dc:creator>Andrew Griggs</dc:creator>
  <cp:lastModifiedBy>Scott</cp:lastModifiedBy>
  <cp:revision>153</cp:revision>
  <dcterms:created xsi:type="dcterms:W3CDTF">2012-06-23T16:33:59Z</dcterms:created>
  <dcterms:modified xsi:type="dcterms:W3CDTF">2014-03-25T02:20:03Z</dcterms:modified>
</cp:coreProperties>
</file>