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8" r:id="rId3"/>
  </p:sldMasterIdLst>
  <p:notesMasterIdLst>
    <p:notesMasterId r:id="rId29"/>
  </p:notesMasterIdLst>
  <p:sldIdLst>
    <p:sldId id="265" r:id="rId4"/>
    <p:sldId id="267" r:id="rId5"/>
    <p:sldId id="268" r:id="rId6"/>
    <p:sldId id="266" r:id="rId7"/>
    <p:sldId id="367" r:id="rId8"/>
    <p:sldId id="377" r:id="rId9"/>
    <p:sldId id="378" r:id="rId10"/>
    <p:sldId id="379" r:id="rId11"/>
    <p:sldId id="380" r:id="rId12"/>
    <p:sldId id="381" r:id="rId13"/>
    <p:sldId id="382" r:id="rId14"/>
    <p:sldId id="383" r:id="rId15"/>
    <p:sldId id="270" r:id="rId16"/>
    <p:sldId id="388" r:id="rId17"/>
    <p:sldId id="368" r:id="rId18"/>
    <p:sldId id="271" r:id="rId19"/>
    <p:sldId id="369" r:id="rId20"/>
    <p:sldId id="370" r:id="rId21"/>
    <p:sldId id="375" r:id="rId22"/>
    <p:sldId id="384" r:id="rId23"/>
    <p:sldId id="376" r:id="rId24"/>
    <p:sldId id="385" r:id="rId25"/>
    <p:sldId id="386" r:id="rId26"/>
    <p:sldId id="387" r:id="rId27"/>
    <p:sldId id="274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82" autoAdjust="0"/>
    <p:restoredTop sz="89244" autoAdjust="0"/>
  </p:normalViewPr>
  <p:slideViewPr>
    <p:cSldViewPr>
      <p:cViewPr>
        <p:scale>
          <a:sx n="90" d="100"/>
          <a:sy n="90" d="100"/>
        </p:scale>
        <p:origin x="-99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theme" Target="theme/theme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presProps" Target="presProps.xml"/><Relationship Id="rId8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19722A-C710-4B0F-8115-DFEE80D0B9B5}" type="datetimeFigureOut">
              <a:rPr lang="en-US" smtClean="0"/>
              <a:pPr/>
              <a:t>1/27/2014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859374-E3E6-4EE9-A9DD-5D9D37E3F7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6585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859374-E3E6-4EE9-A9DD-5D9D37E3F78F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18953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60C02CD-339B-419C-B8E8-B254159D5166}" type="slidenum">
              <a:rPr lang="en-US" smtClean="0">
                <a:cs typeface="Arial" charset="0"/>
              </a:rPr>
              <a:pPr/>
              <a:t>25</a:t>
            </a:fld>
            <a:endParaRPr lang="en-US" smtClean="0">
              <a:cs typeface="Arial" charset="0"/>
            </a:endParaRPr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z="1800" b="1" smtClean="0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362200"/>
            <a:ext cx="7620000" cy="990601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173" indent="0" algn="ctr">
              <a:buNone/>
              <a:defRPr/>
            </a:lvl2pPr>
            <a:lvl3pPr marL="914345" indent="0" algn="ctr">
              <a:buNone/>
              <a:defRPr/>
            </a:lvl3pPr>
            <a:lvl4pPr marL="1371518" indent="0" algn="ctr">
              <a:buNone/>
              <a:defRPr/>
            </a:lvl4pPr>
            <a:lvl5pPr marL="1828691" indent="0" algn="ctr">
              <a:buNone/>
              <a:defRPr/>
            </a:lvl5pPr>
            <a:lvl6pPr marL="2285863" indent="0" algn="ctr">
              <a:buNone/>
              <a:defRPr/>
            </a:lvl6pPr>
            <a:lvl7pPr marL="2743036" indent="0" algn="ctr">
              <a:buNone/>
              <a:defRPr/>
            </a:lvl7pPr>
            <a:lvl8pPr marL="3200209" indent="0" algn="ctr">
              <a:buNone/>
              <a:defRPr/>
            </a:lvl8pPr>
            <a:lvl9pPr marL="3657381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315200" y="6248400"/>
            <a:ext cx="14478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15EC3B-6544-4BA0-85FC-19BB35D795A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7972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8C148F-CFA6-4069-A53F-150BFE0A4D7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39369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72301" y="609600"/>
            <a:ext cx="2019300" cy="4876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5905500" cy="4876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510C57-76CA-4EE3-8178-B2EBC0DFBE3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77240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36C568-25B7-4D67-8C5B-447F1A87733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98899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766D59-A378-44B6-A64C-21D85C1C32D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339100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3623CF-252F-4809-B171-47114F3BD59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39742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146C00-5BE3-4B58-ADC6-75C2D71CD8E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15601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8CDF4B-7AB1-48C5-9FA2-A52575A5C12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135865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DF17B0-994D-4F3C-84B4-D0103D22AB6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438495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979F1D-4813-4073-933E-6A15A6AF64A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296882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E9BB5E-6F4A-4EFA-AA5F-F4B284F79A3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75828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609833"/>
            <a:ext cx="7696244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1935201"/>
            <a:ext cx="7696244" cy="355096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B53064-0445-42AB-990D-19F23DF125F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978359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061B5D-530D-4C4A-A41F-15E8D96B9D5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114271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059BD3-ECB1-4B36-B8A4-E85FACF227C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56640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FD15AF-D5EF-4AD0-AF43-0364FDD418E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806106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E74BC6-4AD5-4F6E-A391-733420BE8A3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648696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Tx" preserve="1">
  <p:cSld name="Title, 2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57200" y="3941763"/>
            <a:ext cx="40386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4D3AA5-61D4-483D-AD7D-E7623293CDB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130839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154C8B-E3CC-4136-822C-B2C601EB973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906152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A540C7-1925-426B-BBC5-670F3DA435F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498104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srgbClr val="D80029"/>
              </a:solidFill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srgbClr val="D80029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DB31A-EC0E-C54B-8473-3AE3E4F760BD}" type="datetimeFigureOut">
              <a:rPr lang="en-US" smtClean="0"/>
              <a:pPr/>
              <a:t>1/27/2014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937495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DB31A-EC0E-C54B-8473-3AE3E4F760BD}" type="datetimeFigureOut">
              <a:rPr lang="en-US" smtClean="0"/>
              <a:pPr/>
              <a:t>1/27/2014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3FD6D-1894-6B45-9A5E-57CE99C4597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442595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srgbClr val="D80029"/>
              </a:solidFill>
            </a:endParaRPr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srgbClr val="D80029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DB31A-EC0E-C54B-8473-3AE3E4F760BD}" type="datetimeFigureOut">
              <a:rPr lang="en-US" smtClean="0"/>
              <a:pPr/>
              <a:t>1/27/2014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3FD6D-1894-6B45-9A5E-57CE99C4597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38268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173" indent="0">
              <a:buNone/>
              <a:defRPr sz="1800"/>
            </a:lvl2pPr>
            <a:lvl3pPr marL="914345" indent="0">
              <a:buNone/>
              <a:defRPr sz="1600"/>
            </a:lvl3pPr>
            <a:lvl4pPr marL="1371518" indent="0">
              <a:buNone/>
              <a:defRPr sz="1400"/>
            </a:lvl4pPr>
            <a:lvl5pPr marL="1828691" indent="0">
              <a:buNone/>
              <a:defRPr sz="1400"/>
            </a:lvl5pPr>
            <a:lvl6pPr marL="2285863" indent="0">
              <a:buNone/>
              <a:defRPr sz="1400"/>
            </a:lvl6pPr>
            <a:lvl7pPr marL="2743036" indent="0">
              <a:buNone/>
              <a:defRPr sz="1400"/>
            </a:lvl7pPr>
            <a:lvl8pPr marL="3200209" indent="0">
              <a:buNone/>
              <a:defRPr sz="1400"/>
            </a:lvl8pPr>
            <a:lvl9pPr marL="3657381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1236B1-503E-4626-ABC3-BDB0CDA5F03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150574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DB31A-EC0E-C54B-8473-3AE3E4F760BD}" type="datetimeFigureOut">
              <a:rPr lang="en-US" smtClean="0"/>
              <a:pPr/>
              <a:t>1/27/2014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3FD6D-1894-6B45-9A5E-57CE99C4597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71096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DB31A-EC0E-C54B-8473-3AE3E4F760BD}" type="datetimeFigureOut">
              <a:rPr lang="en-US" smtClean="0"/>
              <a:pPr/>
              <a:t>1/27/2014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3FD6D-1894-6B45-9A5E-57CE99C4597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09492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DB31A-EC0E-C54B-8473-3AE3E4F760BD}" type="datetimeFigureOut">
              <a:rPr lang="en-US" smtClean="0"/>
              <a:pPr/>
              <a:t>1/27/2014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3FD6D-1894-6B45-9A5E-57CE99C4597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479772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DB31A-EC0E-C54B-8473-3AE3E4F760BD}" type="datetimeFigureOut">
              <a:rPr lang="en-US" smtClean="0"/>
              <a:pPr/>
              <a:t>1/27/2014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3FD6D-1894-6B45-9A5E-57CE99C4597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034325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srgbClr val="D80029"/>
              </a:solidFill>
            </a:endParaRPr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D80029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DB31A-EC0E-C54B-8473-3AE3E4F760BD}" type="datetimeFigureOut">
              <a:rPr lang="en-US" smtClean="0"/>
              <a:pPr/>
              <a:t>1/27/2014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>
              <a:solidFill>
                <a:srgbClr val="434342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FE3FD6D-1894-6B45-9A5E-57CE99C45972}" type="slidenum">
              <a:rPr lang="en-US" smtClean="0">
                <a:solidFill>
                  <a:srgbClr val="434342"/>
                </a:solidFill>
              </a:rPr>
              <a:pPr/>
              <a:t>‹#›</a:t>
            </a:fld>
            <a:endParaRPr lang="en-US">
              <a:solidFill>
                <a:srgbClr val="43434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588245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srgbClr val="D80029"/>
              </a:solidFill>
            </a:endParaRPr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srgbClr val="D80029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DB31A-EC0E-C54B-8473-3AE3E4F760BD}" type="datetimeFigureOut">
              <a:rPr lang="en-US" smtClean="0"/>
              <a:pPr/>
              <a:t>1/27/2014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3FD6D-1894-6B45-9A5E-57CE99C4597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7264338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DB31A-EC0E-C54B-8473-3AE3E4F760BD}" type="datetimeFigureOut">
              <a:rPr lang="en-US" smtClean="0"/>
              <a:pPr/>
              <a:t>1/27/2014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3FD6D-1894-6B45-9A5E-57CE99C4597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5573086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DB31A-EC0E-C54B-8473-3AE3E4F760BD}" type="datetimeFigureOut">
              <a:rPr lang="en-US" smtClean="0"/>
              <a:pPr/>
              <a:t>1/27/2014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3FD6D-1894-6B45-9A5E-57CE99C4597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2360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35164"/>
            <a:ext cx="3962400" cy="35512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1935164"/>
            <a:ext cx="3962400" cy="35512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C1F21E-B905-4A0A-A1CF-8277D2BF1B1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09161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73" indent="0">
              <a:buNone/>
              <a:defRPr sz="2000" b="1"/>
            </a:lvl2pPr>
            <a:lvl3pPr marL="914345" indent="0">
              <a:buNone/>
              <a:defRPr sz="1800" b="1"/>
            </a:lvl3pPr>
            <a:lvl4pPr marL="1371518" indent="0">
              <a:buNone/>
              <a:defRPr sz="1600" b="1"/>
            </a:lvl4pPr>
            <a:lvl5pPr marL="1828691" indent="0">
              <a:buNone/>
              <a:defRPr sz="1600" b="1"/>
            </a:lvl5pPr>
            <a:lvl6pPr marL="2285863" indent="0">
              <a:buNone/>
              <a:defRPr sz="1600" b="1"/>
            </a:lvl6pPr>
            <a:lvl7pPr marL="2743036" indent="0">
              <a:buNone/>
              <a:defRPr sz="1600" b="1"/>
            </a:lvl7pPr>
            <a:lvl8pPr marL="3200209" indent="0">
              <a:buNone/>
              <a:defRPr sz="1600" b="1"/>
            </a:lvl8pPr>
            <a:lvl9pPr marL="3657381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73" indent="0">
              <a:buNone/>
              <a:defRPr sz="2000" b="1"/>
            </a:lvl2pPr>
            <a:lvl3pPr marL="914345" indent="0">
              <a:buNone/>
              <a:defRPr sz="1800" b="1"/>
            </a:lvl3pPr>
            <a:lvl4pPr marL="1371518" indent="0">
              <a:buNone/>
              <a:defRPr sz="1600" b="1"/>
            </a:lvl4pPr>
            <a:lvl5pPr marL="1828691" indent="0">
              <a:buNone/>
              <a:defRPr sz="1600" b="1"/>
            </a:lvl5pPr>
            <a:lvl6pPr marL="2285863" indent="0">
              <a:buNone/>
              <a:defRPr sz="1600" b="1"/>
            </a:lvl6pPr>
            <a:lvl7pPr marL="2743036" indent="0">
              <a:buNone/>
              <a:defRPr sz="1600" b="1"/>
            </a:lvl7pPr>
            <a:lvl8pPr marL="3200209" indent="0">
              <a:buNone/>
              <a:defRPr sz="1600" b="1"/>
            </a:lvl8pPr>
            <a:lvl9pPr marL="3657381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EB4818-9E8A-491D-8A12-7FD69893579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1267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F480F3-6707-4C45-BCC7-7B7A3F62047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84380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B08AB0-195B-4C63-AE4C-3767080EF74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07046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73" indent="0">
              <a:buNone/>
              <a:defRPr sz="1200"/>
            </a:lvl2pPr>
            <a:lvl3pPr marL="914345" indent="0">
              <a:buNone/>
              <a:defRPr sz="1000"/>
            </a:lvl3pPr>
            <a:lvl4pPr marL="1371518" indent="0">
              <a:buNone/>
              <a:defRPr sz="900"/>
            </a:lvl4pPr>
            <a:lvl5pPr marL="1828691" indent="0">
              <a:buNone/>
              <a:defRPr sz="900"/>
            </a:lvl5pPr>
            <a:lvl6pPr marL="2285863" indent="0">
              <a:buNone/>
              <a:defRPr sz="900"/>
            </a:lvl6pPr>
            <a:lvl7pPr marL="2743036" indent="0">
              <a:buNone/>
              <a:defRPr sz="900"/>
            </a:lvl7pPr>
            <a:lvl8pPr marL="3200209" indent="0">
              <a:buNone/>
              <a:defRPr sz="900"/>
            </a:lvl8pPr>
            <a:lvl9pPr marL="3657381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B35580-2D8C-4351-902E-06C34BBBD1C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4216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73" indent="0">
              <a:buNone/>
              <a:defRPr sz="2800"/>
            </a:lvl2pPr>
            <a:lvl3pPr marL="914345" indent="0">
              <a:buNone/>
              <a:defRPr sz="2400"/>
            </a:lvl3pPr>
            <a:lvl4pPr marL="1371518" indent="0">
              <a:buNone/>
              <a:defRPr sz="2000"/>
            </a:lvl4pPr>
            <a:lvl5pPr marL="1828691" indent="0">
              <a:buNone/>
              <a:defRPr sz="2000"/>
            </a:lvl5pPr>
            <a:lvl6pPr marL="2285863" indent="0">
              <a:buNone/>
              <a:defRPr sz="2000"/>
            </a:lvl6pPr>
            <a:lvl7pPr marL="2743036" indent="0">
              <a:buNone/>
              <a:defRPr sz="2000"/>
            </a:lvl7pPr>
            <a:lvl8pPr marL="3200209" indent="0">
              <a:buNone/>
              <a:defRPr sz="2000"/>
            </a:lvl8pPr>
            <a:lvl9pPr marL="3657381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73" indent="0">
              <a:buNone/>
              <a:defRPr sz="1200"/>
            </a:lvl2pPr>
            <a:lvl3pPr marL="914345" indent="0">
              <a:buNone/>
              <a:defRPr sz="1000"/>
            </a:lvl3pPr>
            <a:lvl4pPr marL="1371518" indent="0">
              <a:buNone/>
              <a:defRPr sz="900"/>
            </a:lvl4pPr>
            <a:lvl5pPr marL="1828691" indent="0">
              <a:buNone/>
              <a:defRPr sz="900"/>
            </a:lvl5pPr>
            <a:lvl6pPr marL="2285863" indent="0">
              <a:buNone/>
              <a:defRPr sz="900"/>
            </a:lvl6pPr>
            <a:lvl7pPr marL="2743036" indent="0">
              <a:buNone/>
              <a:defRPr sz="900"/>
            </a:lvl7pPr>
            <a:lvl8pPr marL="3200209" indent="0">
              <a:buNone/>
              <a:defRPr sz="900"/>
            </a:lvl8pPr>
            <a:lvl9pPr marL="3657381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615D1E-9C53-4CA3-B0A2-7FC68B1120A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85824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4.xml"/><Relationship Id="rId3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3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6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0" descr="Home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6445250"/>
            <a:ext cx="2176463" cy="38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13" descr="forUC05_96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5717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Oval 7"/>
          <p:cNvSpPr/>
          <p:nvPr userDrawn="1"/>
        </p:nvSpPr>
        <p:spPr>
          <a:xfrm>
            <a:off x="873125" y="5770563"/>
            <a:ext cx="1933575" cy="892175"/>
          </a:xfrm>
          <a:prstGeom prst="ellipse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6382" tIns="28191" rIns="56382" bIns="28191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8077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34" tIns="45717" rIns="91434" bIns="4571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35163"/>
            <a:ext cx="8077200" cy="3551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34" tIns="45717" rIns="91434" bIns="4571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819400" y="6245225"/>
            <a:ext cx="1447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4" tIns="45717" rIns="91434" bIns="45717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572000" y="6245225"/>
            <a:ext cx="24384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4" tIns="45717" rIns="91434" bIns="45717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245225"/>
            <a:ext cx="1447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4" tIns="45717" rIns="91434" bIns="45717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83AE7C7-9E81-4AE0-91D0-8093C420D58A}" type="slidenum">
              <a:rPr lang="en-US">
                <a:solidFill>
                  <a:srgbClr val="000000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05165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Myriad Pro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Myriad Pro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Myriad Pro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Myriad Pro" pitchFamily="34" charset="0"/>
        </a:defRPr>
      </a:lvl5pPr>
      <a:lvl6pPr marL="457173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345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518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691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1313" indent="-341313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1363" indent="-284163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1413" indent="-227013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598613" indent="-227013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5813" indent="-227013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450" indent="-228587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622" indent="-228587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8795" indent="-228587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5968" indent="-228587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34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3" algn="l" defTabSz="91434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45" algn="l" defTabSz="91434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18" algn="l" defTabSz="91434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91" algn="l" defTabSz="91434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63" algn="l" defTabSz="91434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36" algn="l" defTabSz="91434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09" algn="l" defTabSz="91434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381" algn="l" defTabSz="91434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  <a:p>
            <a:pPr lvl="1"/>
            <a:endParaRPr lang="en-US" smtClean="0"/>
          </a:p>
          <a:p>
            <a:pPr lvl="1"/>
            <a:endParaRPr lang="en-US" smtClean="0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latin typeface="Verdana" pitchFamily="34" charset="0"/>
                <a:ea typeface="+mn-ea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latin typeface="Verdana" pitchFamily="34" charset="0"/>
                <a:ea typeface="+mn-ea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latin typeface="Verdana" pitchFamily="-105" charset="0"/>
                <a:ea typeface="ＭＳ Ｐゴシック" pitchFamily="-105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4E541E4-8F88-466F-93D2-2CC5AD3C6825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0"/>
            <a:ext cx="228600" cy="2286000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  <a:latin typeface="Times New Roman" pitchFamily="18" charset="0"/>
              <a:ea typeface="ＭＳ Ｐゴシック" pitchFamily="34" charset="-128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1447800"/>
            <a:ext cx="8077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ea typeface="ＭＳ Ｐゴシック" pitchFamily="34" charset="-128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2286000"/>
            <a:ext cx="228600" cy="2286000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  <a:latin typeface="Times New Roman" pitchFamily="18" charset="0"/>
              <a:ea typeface="ＭＳ Ｐゴシック" pitchFamily="34" charset="-128"/>
            </a:endParaRPr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4572000"/>
            <a:ext cx="228600" cy="2286000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  <a:latin typeface="Times New Roman" pitchFamily="18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613615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ＭＳ Ｐゴシック" pitchFamily="-105" charset="-128"/>
          <a:cs typeface="ＭＳ Ｐゴシック" pitchFamily="-105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aramond" pitchFamily="18" charset="0"/>
          <a:ea typeface="ＭＳ Ｐゴシック" pitchFamily="-105" charset="-128"/>
          <a:cs typeface="ＭＳ Ｐゴシック" pitchFamily="-105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aramond" pitchFamily="18" charset="0"/>
          <a:ea typeface="ＭＳ Ｐゴシック" pitchFamily="-105" charset="-128"/>
          <a:cs typeface="ＭＳ Ｐゴシック" pitchFamily="-105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aramond" pitchFamily="18" charset="0"/>
          <a:ea typeface="ＭＳ Ｐゴシック" pitchFamily="-105" charset="-128"/>
          <a:cs typeface="ＭＳ Ｐゴシック" pitchFamily="-105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aramond" pitchFamily="18" charset="0"/>
          <a:ea typeface="ＭＳ Ｐゴシック" pitchFamily="-105" charset="-128"/>
          <a:cs typeface="ＭＳ Ｐゴシック" pitchFamily="-105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800">
          <a:solidFill>
            <a:schemeClr val="tx1"/>
          </a:solidFill>
          <a:latin typeface="+mn-lt"/>
          <a:ea typeface="ＭＳ Ｐゴシック" pitchFamily="-105" charset="-128"/>
          <a:cs typeface="ＭＳ Ｐゴシック" pitchFamily="-105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75000"/>
        <a:buFont typeface="Wingdings" pitchFamily="2" charset="2"/>
        <a:defRPr sz="2400">
          <a:solidFill>
            <a:schemeClr val="tx1"/>
          </a:solidFill>
          <a:latin typeface="+mn-lt"/>
          <a:ea typeface="ＭＳ Ｐゴシック" pitchFamily="-105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defRPr sz="2000">
          <a:solidFill>
            <a:schemeClr val="tx1"/>
          </a:solidFill>
          <a:latin typeface="+mn-lt"/>
          <a:ea typeface="ＭＳ Ｐゴシック" pitchFamily="-105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>
          <a:solidFill>
            <a:schemeClr val="tx1"/>
          </a:solidFill>
          <a:latin typeface="+mn-lt"/>
          <a:ea typeface="ＭＳ Ｐゴシック" pitchFamily="-105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  <a:ea typeface="ＭＳ Ｐゴシック" pitchFamily="-105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srgbClr val="D80029"/>
              </a:solidFill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srgbClr val="D80029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 defTabSz="457200"/>
            <a:fld id="{A0EDB31A-EC0E-C54B-8473-3AE3E4F760BD}" type="datetimeFigureOut">
              <a:rPr lang="en-US" smtClean="0"/>
              <a:pPr defTabSz="457200"/>
              <a:t>1/27/2014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pPr defTabSz="45720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pPr defTabSz="457200"/>
            <a:fld id="{3FE3FD6D-1894-6B45-9A5E-57CE99C45972}" type="slidenum">
              <a:rPr lang="en-US" smtClean="0"/>
              <a:pPr defTabSz="45720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52519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://tribunal.uc.edu/careerfair/students/resume_review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mailto:sowersdd@mail.uc.edu" TargetMode="Externa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mailto:ballnn@mail.uc.edu" TargetMode="External"/><Relationship Id="rId2" Type="http://schemas.openxmlformats.org/officeDocument/2006/relationships/hyperlink" Target="mailto:adams2mi@mail.uc.edu" TargetMode="External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>
          <a:xfrm>
            <a:off x="520700" y="1524000"/>
            <a:ext cx="8623300" cy="990600"/>
          </a:xfrm>
        </p:spPr>
        <p:txBody>
          <a:bodyPr/>
          <a:lstStyle/>
          <a:p>
            <a:r>
              <a:rPr lang="en-US" b="1" dirty="0" smtClean="0"/>
              <a:t>Engineering and Applied </a:t>
            </a:r>
            <a:br>
              <a:rPr lang="en-US" b="1" dirty="0" smtClean="0"/>
            </a:br>
            <a:r>
              <a:rPr lang="en-US" b="1" dirty="0" smtClean="0"/>
              <a:t>Science Tribunal</a:t>
            </a:r>
          </a:p>
        </p:txBody>
      </p:sp>
      <p:sp>
        <p:nvSpPr>
          <p:cNvPr id="3075" name="Title 1"/>
          <p:cNvSpPr txBox="1">
            <a:spLocks/>
          </p:cNvSpPr>
          <p:nvPr/>
        </p:nvSpPr>
        <p:spPr bwMode="auto">
          <a:xfrm>
            <a:off x="533400" y="4000500"/>
            <a:ext cx="8610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4" tIns="45717" rIns="91434" bIns="45717" anchor="ctr"/>
          <a:lstStyle/>
          <a:p>
            <a:pPr algn="ctr" eaLnBrk="0" hangingPunct="0"/>
            <a:r>
              <a:rPr lang="en-US" sz="4400" dirty="0" smtClean="0">
                <a:solidFill>
                  <a:schemeClr val="tx2"/>
                </a:solidFill>
                <a:latin typeface="Myriad Pro" pitchFamily="34" charset="0"/>
              </a:rPr>
              <a:t>Jan </a:t>
            </a:r>
            <a:r>
              <a:rPr lang="en-US" sz="4400" dirty="0" smtClean="0">
                <a:solidFill>
                  <a:schemeClr val="tx2"/>
                </a:solidFill>
                <a:latin typeface="Myriad Pro" pitchFamily="34" charset="0"/>
              </a:rPr>
              <a:t>27</a:t>
            </a:r>
            <a:r>
              <a:rPr lang="en-US" sz="4400" baseline="30000" dirty="0" smtClean="0">
                <a:solidFill>
                  <a:schemeClr val="tx2"/>
                </a:solidFill>
                <a:latin typeface="Myriad Pro" pitchFamily="34" charset="0"/>
              </a:rPr>
              <a:t>th</a:t>
            </a:r>
            <a:r>
              <a:rPr lang="en-US" sz="4400" dirty="0" smtClean="0">
                <a:solidFill>
                  <a:schemeClr val="tx2"/>
                </a:solidFill>
                <a:latin typeface="Myriad Pro" pitchFamily="34" charset="0"/>
              </a:rPr>
              <a:t>  </a:t>
            </a:r>
            <a:r>
              <a:rPr lang="en-US" sz="4400" dirty="0" smtClean="0">
                <a:solidFill>
                  <a:schemeClr val="tx2"/>
                </a:solidFill>
                <a:latin typeface="Myriad Pro" pitchFamily="34" charset="0"/>
              </a:rPr>
              <a:t>, 2014</a:t>
            </a:r>
            <a:endParaRPr lang="en-US" sz="4400" dirty="0">
              <a:solidFill>
                <a:schemeClr val="tx2"/>
              </a:solidFill>
              <a:latin typeface="Myriad Pro" pitchFamily="34" charset="0"/>
            </a:endParaRPr>
          </a:p>
        </p:txBody>
      </p:sp>
      <p:sp>
        <p:nvSpPr>
          <p:cNvPr id="3076" name="Title 1"/>
          <p:cNvSpPr txBox="1">
            <a:spLocks/>
          </p:cNvSpPr>
          <p:nvPr/>
        </p:nvSpPr>
        <p:spPr bwMode="auto">
          <a:xfrm>
            <a:off x="533400" y="2971800"/>
            <a:ext cx="8610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4" tIns="45717" rIns="91434" bIns="45717" anchor="ctr"/>
          <a:lstStyle/>
          <a:p>
            <a:pPr algn="ctr" eaLnBrk="0" hangingPunct="0"/>
            <a:r>
              <a:rPr lang="en-US" sz="4400" dirty="0">
                <a:solidFill>
                  <a:schemeClr val="tx2"/>
                </a:solidFill>
                <a:latin typeface="Myriad Pro" pitchFamily="34" charset="0"/>
              </a:rPr>
              <a:t>General Meeting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100628"/>
            <a:ext cx="7520940" cy="3830408"/>
          </a:xfrm>
          <a:noFill/>
          <a:ln>
            <a:solidFill>
              <a:schemeClr val="accent5"/>
            </a:solidFill>
          </a:ln>
        </p:spPr>
        <p:txBody>
          <a:bodyPr>
            <a:normAutofit/>
          </a:bodyPr>
          <a:lstStyle/>
          <a:p>
            <a:endParaRPr lang="en-US" sz="1800" dirty="0" smtClean="0">
              <a:solidFill>
                <a:schemeClr val="accent2"/>
              </a:solidFill>
              <a:latin typeface="Myriad Pro"/>
              <a:cs typeface="Myriad Pro"/>
            </a:endParaRPr>
          </a:p>
          <a:p>
            <a:endParaRPr lang="en-US" sz="1800" dirty="0">
              <a:solidFill>
                <a:schemeClr val="accent2"/>
              </a:solidFill>
              <a:latin typeface="Myriad Pro"/>
              <a:cs typeface="Myriad Pro"/>
            </a:endParaRPr>
          </a:p>
          <a:p>
            <a:endParaRPr lang="en-US" sz="1800" dirty="0" smtClean="0">
              <a:solidFill>
                <a:schemeClr val="accent2"/>
              </a:solidFill>
              <a:latin typeface="Myriad Pro"/>
              <a:cs typeface="Myriad Pro"/>
            </a:endParaRPr>
          </a:p>
          <a:p>
            <a:endParaRPr lang="en-US" sz="1800" dirty="0">
              <a:solidFill>
                <a:schemeClr val="accent2"/>
              </a:solidFill>
              <a:latin typeface="Myriad Pro"/>
              <a:cs typeface="Myriad Pro"/>
            </a:endParaRPr>
          </a:p>
          <a:p>
            <a:pPr algn="ctr"/>
            <a:r>
              <a:rPr lang="en-US" sz="1800" dirty="0" smtClean="0">
                <a:solidFill>
                  <a:srgbClr val="FFFFFF"/>
                </a:solidFill>
                <a:latin typeface="Myriad Pro"/>
                <a:cs typeface="Myriad Pro"/>
              </a:rPr>
              <a:t>Passion for and a good attitude towards CEAS and UC and life</a:t>
            </a:r>
            <a:endParaRPr lang="en-US" sz="1800" dirty="0">
              <a:solidFill>
                <a:srgbClr val="FFFFFF"/>
              </a:solidFill>
              <a:latin typeface="Myriad Pro"/>
              <a:cs typeface="Myriad Pro"/>
            </a:endParaRPr>
          </a:p>
          <a:p>
            <a:endParaRPr lang="en-US" sz="1800" dirty="0" smtClean="0">
              <a:solidFill>
                <a:schemeClr val="accent2"/>
              </a:solidFill>
              <a:latin typeface="Myriad Pro"/>
              <a:cs typeface="Myriad Pro"/>
            </a:endParaRPr>
          </a:p>
        </p:txBody>
      </p:sp>
      <p:pic>
        <p:nvPicPr>
          <p:cNvPr id="4" name="Picture 3" descr="UC_logo-[400]w-ss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329" y="5509846"/>
            <a:ext cx="2730068" cy="154353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822960" y="415415"/>
            <a:ext cx="832104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3200" dirty="0" smtClean="0">
                <a:solidFill>
                  <a:srgbClr val="000000"/>
                </a:solidFill>
                <a:latin typeface="Myriad Pro"/>
                <a:cs typeface="Myriad Pro"/>
              </a:rPr>
              <a:t>What does it take to be a CEAS Ambassador?</a:t>
            </a:r>
            <a:endParaRPr lang="en-US" sz="3200" dirty="0">
              <a:solidFill>
                <a:srgbClr val="000000"/>
              </a:solidFill>
              <a:latin typeface="Myriad Pro"/>
              <a:cs typeface="Myriad Pro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50266" y="6182186"/>
            <a:ext cx="3683782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1400" dirty="0" smtClean="0">
                <a:solidFill>
                  <a:srgbClr val="000000"/>
                </a:solidFill>
                <a:latin typeface="Myriad Pro"/>
                <a:cs typeface="Myriad Pro"/>
              </a:rPr>
              <a:t>		          COLLEGE OF</a:t>
            </a:r>
          </a:p>
          <a:p>
            <a:pPr algn="r" defTabSz="457200"/>
            <a:r>
              <a:rPr lang="en-US" b="1" dirty="0" smtClean="0">
                <a:solidFill>
                  <a:srgbClr val="000000"/>
                </a:solidFill>
                <a:latin typeface="Myriad Pro"/>
                <a:cs typeface="Myriad Pro"/>
              </a:rPr>
              <a:t>ENGINEERING </a:t>
            </a:r>
            <a:r>
              <a:rPr lang="en-US" dirty="0" smtClean="0">
                <a:solidFill>
                  <a:srgbClr val="000000"/>
                </a:solidFill>
                <a:latin typeface="Myriad Pro"/>
                <a:cs typeface="Myriad Pro"/>
              </a:rPr>
              <a:t>&amp;</a:t>
            </a:r>
            <a:r>
              <a:rPr lang="en-US" b="1" dirty="0" smtClean="0">
                <a:solidFill>
                  <a:srgbClr val="000000"/>
                </a:solidFill>
                <a:latin typeface="Myriad Pro"/>
                <a:cs typeface="Myriad Pro"/>
              </a:rPr>
              <a:t> APPLIED SCIENCE</a:t>
            </a:r>
            <a:endParaRPr lang="en-US" b="1" dirty="0">
              <a:solidFill>
                <a:srgbClr val="000000"/>
              </a:solidFill>
              <a:latin typeface="Myriad Pro"/>
              <a:cs typeface="Myriad Pro"/>
            </a:endParaRPr>
          </a:p>
        </p:txBody>
      </p:sp>
    </p:spTree>
    <p:extLst>
      <p:ext uri="{BB962C8B-B14F-4D97-AF65-F5344CB8AC3E}">
        <p14:creationId xmlns:p14="http://schemas.microsoft.com/office/powerpoint/2010/main" val="30363394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100628"/>
            <a:ext cx="7520940" cy="3830408"/>
          </a:xfrm>
          <a:noFill/>
          <a:ln>
            <a:solidFill>
              <a:schemeClr val="accent5"/>
            </a:solidFill>
          </a:ln>
        </p:spPr>
        <p:txBody>
          <a:bodyPr>
            <a:normAutofit/>
          </a:bodyPr>
          <a:lstStyle/>
          <a:p>
            <a:endParaRPr lang="en-US" sz="1800" dirty="0">
              <a:solidFill>
                <a:srgbClr val="FFFFFF"/>
              </a:solidFill>
              <a:latin typeface="Myriad Pro"/>
              <a:cs typeface="Myriad Pro"/>
            </a:endParaRPr>
          </a:p>
          <a:p>
            <a:endParaRPr lang="en-US" sz="1800" dirty="0">
              <a:solidFill>
                <a:srgbClr val="FFFFFF"/>
              </a:solidFill>
              <a:latin typeface="Myriad Pro"/>
              <a:cs typeface="Myriad Pro"/>
            </a:endParaRPr>
          </a:p>
          <a:p>
            <a:endParaRPr lang="en-US" sz="1800" dirty="0">
              <a:solidFill>
                <a:srgbClr val="FFFFFF"/>
              </a:solidFill>
              <a:latin typeface="Myriad Pro"/>
              <a:cs typeface="Myriad Pro"/>
            </a:endParaRPr>
          </a:p>
          <a:p>
            <a:endParaRPr lang="en-US" sz="1800" dirty="0">
              <a:solidFill>
                <a:srgbClr val="FFFFFF"/>
              </a:solidFill>
              <a:latin typeface="Myriad Pro"/>
              <a:cs typeface="Myriad Pro"/>
            </a:endParaRPr>
          </a:p>
          <a:p>
            <a:pPr algn="ctr"/>
            <a:r>
              <a:rPr lang="en-US" sz="1800" dirty="0">
                <a:solidFill>
                  <a:srgbClr val="FFFFFF"/>
                </a:solidFill>
                <a:latin typeface="Myriad Pro"/>
                <a:cs typeface="Myriad Pro"/>
              </a:rPr>
              <a:t>Send your </a:t>
            </a:r>
            <a:r>
              <a:rPr lang="en-US" sz="1800" dirty="0" err="1">
                <a:solidFill>
                  <a:srgbClr val="FFFFFF"/>
                </a:solidFill>
                <a:latin typeface="Myriad Pro"/>
                <a:cs typeface="Myriad Pro"/>
              </a:rPr>
              <a:t>resumé</a:t>
            </a:r>
            <a:r>
              <a:rPr lang="en-US" sz="1800" dirty="0">
                <a:solidFill>
                  <a:srgbClr val="FFFFFF"/>
                </a:solidFill>
                <a:latin typeface="Myriad Pro"/>
                <a:cs typeface="Myriad Pro"/>
              </a:rPr>
              <a:t> to : </a:t>
            </a:r>
          </a:p>
          <a:p>
            <a:pPr algn="ctr"/>
            <a:r>
              <a:rPr lang="en-US" sz="1800" dirty="0">
                <a:solidFill>
                  <a:srgbClr val="FFFFFF"/>
                </a:solidFill>
                <a:latin typeface="Myriad Pro"/>
                <a:cs typeface="Myriad Pro"/>
              </a:rPr>
              <a:t>Thaddaeus Voss : </a:t>
            </a:r>
            <a:r>
              <a:rPr lang="en-US" sz="1800" dirty="0" err="1">
                <a:solidFill>
                  <a:srgbClr val="FFFFFF"/>
                </a:solidFill>
                <a:latin typeface="Myriad Pro"/>
                <a:cs typeface="Myriad Pro"/>
              </a:rPr>
              <a:t>VossTJ@mail.uc.edu</a:t>
            </a:r>
            <a:endParaRPr lang="en-US" sz="1800" dirty="0">
              <a:solidFill>
                <a:srgbClr val="FFFFFF"/>
              </a:solidFill>
              <a:latin typeface="Myriad Pro"/>
              <a:cs typeface="Myriad Pro"/>
            </a:endParaRPr>
          </a:p>
          <a:p>
            <a:endParaRPr lang="en-US" sz="1800" dirty="0">
              <a:solidFill>
                <a:srgbClr val="FFFFFF"/>
              </a:solidFill>
              <a:latin typeface="Myriad Pro"/>
              <a:cs typeface="Myriad Pro"/>
            </a:endParaRPr>
          </a:p>
        </p:txBody>
      </p:sp>
      <p:pic>
        <p:nvPicPr>
          <p:cNvPr id="4" name="Picture 3" descr="UC_logo-[400]w-ss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329" y="5509846"/>
            <a:ext cx="2730068" cy="154353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822960" y="415415"/>
            <a:ext cx="832104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3200" dirty="0">
                <a:solidFill>
                  <a:srgbClr val="000000"/>
                </a:solidFill>
                <a:latin typeface="Myriad Pro"/>
                <a:cs typeface="Myriad Pro"/>
              </a:rPr>
              <a:t>How YOU can become a CEAS Ambassador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350266" y="6182186"/>
            <a:ext cx="3683782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1400" dirty="0" smtClean="0">
                <a:solidFill>
                  <a:srgbClr val="000000"/>
                </a:solidFill>
                <a:latin typeface="Myriad Pro"/>
                <a:cs typeface="Myriad Pro"/>
              </a:rPr>
              <a:t>		          COLLEGE OF</a:t>
            </a:r>
          </a:p>
          <a:p>
            <a:pPr algn="r" defTabSz="457200"/>
            <a:r>
              <a:rPr lang="en-US" b="1" dirty="0" smtClean="0">
                <a:solidFill>
                  <a:srgbClr val="000000"/>
                </a:solidFill>
                <a:latin typeface="Myriad Pro"/>
                <a:cs typeface="Myriad Pro"/>
              </a:rPr>
              <a:t>ENGINEERING </a:t>
            </a:r>
            <a:r>
              <a:rPr lang="en-US" dirty="0" smtClean="0">
                <a:solidFill>
                  <a:srgbClr val="000000"/>
                </a:solidFill>
                <a:latin typeface="Myriad Pro"/>
                <a:cs typeface="Myriad Pro"/>
              </a:rPr>
              <a:t>&amp;</a:t>
            </a:r>
            <a:r>
              <a:rPr lang="en-US" b="1" dirty="0" smtClean="0">
                <a:solidFill>
                  <a:srgbClr val="000000"/>
                </a:solidFill>
                <a:latin typeface="Myriad Pro"/>
                <a:cs typeface="Myriad Pro"/>
              </a:rPr>
              <a:t> APPLIED SCIENCE</a:t>
            </a:r>
            <a:endParaRPr lang="en-US" b="1" dirty="0">
              <a:solidFill>
                <a:srgbClr val="000000"/>
              </a:solidFill>
              <a:latin typeface="Myriad Pro"/>
              <a:cs typeface="Myriad Pro"/>
            </a:endParaRPr>
          </a:p>
        </p:txBody>
      </p:sp>
    </p:spTree>
    <p:extLst>
      <p:ext uri="{BB962C8B-B14F-4D97-AF65-F5344CB8AC3E}">
        <p14:creationId xmlns:p14="http://schemas.microsoft.com/office/powerpoint/2010/main" val="26214654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664487"/>
            <a:ext cx="7520940" cy="3830408"/>
          </a:xfrm>
          <a:noFill/>
          <a:ln>
            <a:solidFill>
              <a:schemeClr val="accent5"/>
            </a:solidFill>
          </a:ln>
        </p:spPr>
        <p:txBody>
          <a:bodyPr anchor="ctr">
            <a:normAutofit/>
          </a:bodyPr>
          <a:lstStyle/>
          <a:p>
            <a:pPr algn="ctr"/>
            <a:r>
              <a:rPr lang="en-US" sz="9600" dirty="0" smtClean="0">
                <a:solidFill>
                  <a:schemeClr val="accent3"/>
                </a:solidFill>
                <a:latin typeface="Myriad Pro"/>
                <a:cs typeface="Myriad Pro"/>
              </a:rPr>
              <a:t>THANKS!</a:t>
            </a:r>
            <a:endParaRPr lang="en-US" sz="9600" dirty="0">
              <a:solidFill>
                <a:schemeClr val="accent3"/>
              </a:solidFill>
              <a:latin typeface="Myriad Pro"/>
              <a:cs typeface="Myriad Pro"/>
            </a:endParaRPr>
          </a:p>
        </p:txBody>
      </p:sp>
      <p:pic>
        <p:nvPicPr>
          <p:cNvPr id="4" name="Picture 3" descr="UC_logo-[400]w-ss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329" y="5509846"/>
            <a:ext cx="2730068" cy="154353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350266" y="6182186"/>
            <a:ext cx="3683782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1400" dirty="0" smtClean="0">
                <a:solidFill>
                  <a:srgbClr val="000000"/>
                </a:solidFill>
                <a:latin typeface="Myriad Pro"/>
                <a:cs typeface="Myriad Pro"/>
              </a:rPr>
              <a:t>		          COLLEGE OF</a:t>
            </a:r>
          </a:p>
          <a:p>
            <a:pPr algn="r" defTabSz="457200"/>
            <a:r>
              <a:rPr lang="en-US" b="1" dirty="0" smtClean="0">
                <a:solidFill>
                  <a:srgbClr val="000000"/>
                </a:solidFill>
                <a:latin typeface="Myriad Pro"/>
                <a:cs typeface="Myriad Pro"/>
              </a:rPr>
              <a:t>ENGINEERING </a:t>
            </a:r>
            <a:r>
              <a:rPr lang="en-US" dirty="0" smtClean="0">
                <a:solidFill>
                  <a:srgbClr val="000000"/>
                </a:solidFill>
                <a:latin typeface="Myriad Pro"/>
                <a:cs typeface="Myriad Pro"/>
              </a:rPr>
              <a:t>&amp;</a:t>
            </a:r>
            <a:r>
              <a:rPr lang="en-US" b="1" dirty="0" smtClean="0">
                <a:solidFill>
                  <a:srgbClr val="000000"/>
                </a:solidFill>
                <a:latin typeface="Myriad Pro"/>
                <a:cs typeface="Myriad Pro"/>
              </a:rPr>
              <a:t> APPLIED SCIENCE</a:t>
            </a:r>
            <a:endParaRPr lang="en-US" b="1" dirty="0">
              <a:solidFill>
                <a:srgbClr val="000000"/>
              </a:solidFill>
              <a:latin typeface="Myriad Pro"/>
              <a:cs typeface="Myriad Pro"/>
            </a:endParaRPr>
          </a:p>
        </p:txBody>
      </p:sp>
    </p:spTree>
    <p:extLst>
      <p:ext uri="{BB962C8B-B14F-4D97-AF65-F5344CB8AC3E}">
        <p14:creationId xmlns:p14="http://schemas.microsoft.com/office/powerpoint/2010/main" val="13182110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990600" y="2514600"/>
            <a:ext cx="7696200" cy="1143000"/>
          </a:xfrm>
        </p:spPr>
        <p:txBody>
          <a:bodyPr/>
          <a:lstStyle/>
          <a:p>
            <a:r>
              <a:rPr lang="en-US" sz="6000" b="1" dirty="0" smtClean="0"/>
              <a:t>Officer Reports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Secretary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Please sign in at the back of the room</a:t>
            </a:r>
          </a:p>
          <a:p>
            <a:r>
              <a:rPr lang="en-US" dirty="0" smtClean="0"/>
              <a:t>Must attend and sign in at minimum of 4 meetings each semester to having voting rights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7086600" y="143470"/>
            <a:ext cx="1981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Carlo </a:t>
            </a:r>
            <a:r>
              <a:rPr lang="en-US" dirty="0" err="1" smtClean="0"/>
              <a:t>Perottino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2583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0" y="762000"/>
            <a:ext cx="9144000" cy="1143000"/>
          </a:xfrm>
        </p:spPr>
        <p:txBody>
          <a:bodyPr/>
          <a:lstStyle/>
          <a:p>
            <a:r>
              <a:rPr lang="en-US" b="1" u="sng" dirty="0" smtClean="0"/>
              <a:t>Senator’s Report</a:t>
            </a:r>
            <a:endParaRPr lang="en-US" b="1" u="sng" dirty="0"/>
          </a:p>
        </p:txBody>
      </p:sp>
      <p:sp>
        <p:nvSpPr>
          <p:cNvPr id="6" name="Rectangle 5"/>
          <p:cNvSpPr/>
          <p:nvPr/>
        </p:nvSpPr>
        <p:spPr>
          <a:xfrm>
            <a:off x="7086600" y="143470"/>
            <a:ext cx="19812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Senators: </a:t>
            </a:r>
          </a:p>
          <a:p>
            <a:r>
              <a:rPr lang="en-US" dirty="0" smtClean="0"/>
              <a:t>Andrew Griggs</a:t>
            </a:r>
          </a:p>
          <a:p>
            <a:r>
              <a:rPr lang="en-US" dirty="0" smtClean="0"/>
              <a:t>Hannah Kenny</a:t>
            </a:r>
          </a:p>
          <a:p>
            <a:endParaRPr lang="en-US" dirty="0"/>
          </a:p>
        </p:txBody>
      </p:sp>
      <p:sp>
        <p:nvSpPr>
          <p:cNvPr id="7" name="Content Placeholder 5"/>
          <p:cNvSpPr>
            <a:spLocks noGrp="1"/>
          </p:cNvSpPr>
          <p:nvPr>
            <p:ph sz="half" idx="1"/>
          </p:nvPr>
        </p:nvSpPr>
        <p:spPr>
          <a:xfrm>
            <a:off x="914400" y="1752600"/>
            <a:ext cx="7924800" cy="4495800"/>
          </a:xfrm>
        </p:spPr>
        <p:txBody>
          <a:bodyPr/>
          <a:lstStyle/>
          <a:p>
            <a:pPr marL="457200" lvl="1" indent="0">
              <a:buNone/>
            </a:pPr>
            <a:endParaRPr lang="en-US" baseline="30000" dirty="0" smtClean="0"/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/>
        </p:nvSpPr>
        <p:spPr>
          <a:xfrm>
            <a:off x="838200" y="1905000"/>
            <a:ext cx="7848600" cy="46482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Election Packets are available for pickup in the Tribunal Office (652 Baldwin) or the Student Government Office. Packets are due February 10th.</a:t>
            </a:r>
          </a:p>
          <a:p>
            <a:r>
              <a:rPr lang="en-US" dirty="0"/>
              <a:t>Committee Meeting Times:</a:t>
            </a:r>
          </a:p>
          <a:p>
            <a:pPr lvl="1"/>
            <a:r>
              <a:rPr lang="en-US" dirty="0"/>
              <a:t>Academic Affairs: Wednesdays after Senate</a:t>
            </a:r>
          </a:p>
          <a:p>
            <a:pPr lvl="1"/>
            <a:r>
              <a:rPr lang="en-US" dirty="0"/>
              <a:t>Public Affairs: Wednesdays after Senate</a:t>
            </a:r>
          </a:p>
          <a:p>
            <a:pPr lvl="1"/>
            <a:r>
              <a:rPr lang="en-US" dirty="0"/>
              <a:t>Campus Life: Sundays, 5pm in 435 ERC</a:t>
            </a:r>
          </a:p>
          <a:p>
            <a:pPr lvl="1"/>
            <a:r>
              <a:rPr lang="en-US" dirty="0"/>
              <a:t>Strategic Plan: Thursdays, 5pm 417 TUC</a:t>
            </a:r>
          </a:p>
          <a:p>
            <a:pPr marL="457200" lvl="1" indent="0">
              <a:buNone/>
            </a:pPr>
            <a:endParaRPr lang="en-US" sz="1600" dirty="0" smtClean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2555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990600" y="2514600"/>
            <a:ext cx="7696200" cy="1143000"/>
          </a:xfrm>
        </p:spPr>
        <p:txBody>
          <a:bodyPr/>
          <a:lstStyle/>
          <a:p>
            <a:r>
              <a:rPr lang="en-US" sz="6000" b="1" dirty="0" smtClean="0"/>
              <a:t>Committee Reports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sz="half" idx="1"/>
          </p:nvPr>
        </p:nvSpPr>
        <p:spPr>
          <a:xfrm>
            <a:off x="609600" y="6096000"/>
            <a:ext cx="6781800" cy="914400"/>
          </a:xfrm>
        </p:spPr>
        <p:txBody>
          <a:bodyPr/>
          <a:lstStyle/>
          <a:p>
            <a:pPr algn="ctr">
              <a:buNone/>
            </a:pPr>
            <a:r>
              <a:rPr lang="en-US" sz="1800" dirty="0" smtClean="0"/>
              <a:t>Interest/Questions?  </a:t>
            </a:r>
          </a:p>
          <a:p>
            <a:pPr algn="ctr">
              <a:buNone/>
            </a:pPr>
            <a:r>
              <a:rPr lang="en-US" sz="1800" dirty="0" smtClean="0"/>
              <a:t>Email us at uc.eweek@gmail.com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7543800" y="-76200"/>
            <a:ext cx="2057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4" tIns="45717" rIns="91434" bIns="45717" anchor="ctr"/>
          <a:lstStyle/>
          <a:p>
            <a:pPr eaLnBrk="0" hangingPunct="0"/>
            <a:r>
              <a:rPr lang="en-US" sz="1600" b="1" u="sng" dirty="0" smtClean="0">
                <a:solidFill>
                  <a:schemeClr val="tx2"/>
                </a:solidFill>
                <a:latin typeface="Myriad Pro" charset="0"/>
              </a:rPr>
              <a:t>Chairs:</a:t>
            </a:r>
            <a:r>
              <a:rPr lang="en-US" sz="1600" u="sng" dirty="0" smtClean="0">
                <a:solidFill>
                  <a:schemeClr val="tx2"/>
                </a:solidFill>
                <a:latin typeface="Myriad Pro" charset="0"/>
              </a:rPr>
              <a:t> </a:t>
            </a:r>
          </a:p>
          <a:p>
            <a:pPr eaLnBrk="0" hangingPunct="0"/>
            <a:r>
              <a:rPr lang="en-US" sz="1600" dirty="0" smtClean="0">
                <a:solidFill>
                  <a:schemeClr val="tx2"/>
                </a:solidFill>
                <a:latin typeface="Myriad Pro" charset="0"/>
              </a:rPr>
              <a:t>Maggy Zorc</a:t>
            </a:r>
          </a:p>
          <a:p>
            <a:pPr eaLnBrk="0" hangingPunct="0"/>
            <a:r>
              <a:rPr lang="en-US" sz="1600" dirty="0" smtClean="0">
                <a:solidFill>
                  <a:schemeClr val="tx2"/>
                </a:solidFill>
                <a:latin typeface="Myriad Pro" charset="0"/>
              </a:rPr>
              <a:t>Alison </a:t>
            </a:r>
            <a:r>
              <a:rPr lang="en-US" sz="1600" dirty="0" err="1" smtClean="0">
                <a:solidFill>
                  <a:schemeClr val="tx2"/>
                </a:solidFill>
                <a:latin typeface="Myriad Pro" charset="0"/>
              </a:rPr>
              <a:t>Hayfer</a:t>
            </a:r>
            <a:endParaRPr lang="en-US" sz="1600" dirty="0">
              <a:solidFill>
                <a:schemeClr val="tx2"/>
              </a:solidFill>
              <a:latin typeface="Myriad Pro" charset="0"/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sz="half" idx="1"/>
          </p:nvPr>
        </p:nvSpPr>
        <p:spPr>
          <a:xfrm>
            <a:off x="990600" y="2362200"/>
            <a:ext cx="8305800" cy="3886200"/>
          </a:xfrm>
        </p:spPr>
        <p:txBody>
          <a:bodyPr/>
          <a:lstStyle/>
          <a:p>
            <a:pPr>
              <a:buNone/>
            </a:pPr>
            <a:r>
              <a:rPr lang="en-US" sz="2400" dirty="0" smtClean="0"/>
              <a:t>- Engineering Week is a nationally recognized week dedicated to the positive contribution of engineers</a:t>
            </a:r>
          </a:p>
          <a:p>
            <a:pPr>
              <a:buNone/>
            </a:pPr>
            <a:r>
              <a:rPr lang="en-US" sz="2400" dirty="0" smtClean="0"/>
              <a:t>- Celebrated every year at UC! Events include:</a:t>
            </a:r>
          </a:p>
          <a:p>
            <a:pPr lvl="2">
              <a:buFontTx/>
              <a:buChar char="→"/>
            </a:pPr>
            <a:r>
              <a:rPr lang="en-US" sz="2400" dirty="0" smtClean="0"/>
              <a:t> </a:t>
            </a:r>
            <a:r>
              <a:rPr lang="en-US" sz="2400" dirty="0" err="1" smtClean="0"/>
              <a:t>EWeek</a:t>
            </a:r>
            <a:r>
              <a:rPr lang="en-US" sz="2400" dirty="0" smtClean="0"/>
              <a:t> Team Events</a:t>
            </a:r>
          </a:p>
          <a:p>
            <a:pPr lvl="2">
              <a:buFontTx/>
              <a:buChar char="→"/>
            </a:pPr>
            <a:r>
              <a:rPr lang="en-US" sz="2400" dirty="0" smtClean="0"/>
              <a:t> Engineering Blood Drive</a:t>
            </a:r>
          </a:p>
          <a:p>
            <a:pPr lvl="2">
              <a:buFontTx/>
              <a:buChar char="→"/>
            </a:pPr>
            <a:r>
              <a:rPr lang="en-US" sz="2400" dirty="0" smtClean="0"/>
              <a:t> Date Auction</a:t>
            </a:r>
          </a:p>
          <a:p>
            <a:pPr lvl="2">
              <a:buFontTx/>
              <a:buChar char="→"/>
            </a:pPr>
            <a:r>
              <a:rPr lang="en-US" sz="2400" dirty="0" smtClean="0"/>
              <a:t> Banquet and Award Ceremony</a:t>
            </a:r>
          </a:p>
        </p:txBody>
      </p:sp>
      <p:sp>
        <p:nvSpPr>
          <p:cNvPr id="9" name="Title 1"/>
          <p:cNvSpPr txBox="1">
            <a:spLocks/>
          </p:cNvSpPr>
          <p:nvPr/>
        </p:nvSpPr>
        <p:spPr bwMode="auto">
          <a:xfrm>
            <a:off x="1600200" y="1066800"/>
            <a:ext cx="4114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34" tIns="45717" rIns="91434" bIns="45717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Myriad Pro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Myriad Pro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Myriad Pro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Myriad Pro" pitchFamily="34" charset="0"/>
              </a:defRPr>
            </a:lvl5pPr>
            <a:lvl6pPr marL="457173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345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518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691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r"/>
            <a:r>
              <a:rPr lang="en-US" sz="3600" i="1" kern="0" smtClean="0"/>
              <a:t>Under the Sea!</a:t>
            </a:r>
            <a:r>
              <a:rPr lang="en-US" sz="3600" kern="0" smtClean="0"/>
              <a:t/>
            </a:r>
            <a:br>
              <a:rPr lang="en-US" sz="3600" kern="0" smtClean="0"/>
            </a:br>
            <a:r>
              <a:rPr lang="en-US" sz="2800" kern="0" smtClean="0"/>
              <a:t>February 16-22, 2014</a:t>
            </a:r>
            <a:endParaRPr lang="en-US" sz="2800" kern="0" dirty="0"/>
          </a:p>
        </p:txBody>
      </p:sp>
      <p:sp>
        <p:nvSpPr>
          <p:cNvPr id="10" name="Rectangle 9"/>
          <p:cNvSpPr/>
          <p:nvPr/>
        </p:nvSpPr>
        <p:spPr>
          <a:xfrm>
            <a:off x="2819400" y="228600"/>
            <a:ext cx="2945806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6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EWeek</a:t>
            </a:r>
            <a:endParaRPr lang="en-US" sz="6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5000" y="685800"/>
            <a:ext cx="1892334" cy="1616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7841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1066800"/>
            <a:ext cx="4114800" cy="1143000"/>
          </a:xfrm>
        </p:spPr>
        <p:txBody>
          <a:bodyPr/>
          <a:lstStyle/>
          <a:p>
            <a:pPr algn="r"/>
            <a:r>
              <a:rPr lang="en-US" sz="3600" i="1" dirty="0" smtClean="0"/>
              <a:t>Under the Sea!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2800" dirty="0" smtClean="0"/>
              <a:t>February 16-22, 2014</a:t>
            </a:r>
            <a:endParaRPr lang="en-US" sz="2800" dirty="0"/>
          </a:p>
        </p:txBody>
      </p:sp>
      <p:sp>
        <p:nvSpPr>
          <p:cNvPr id="5" name="Content Placeholder 2"/>
          <p:cNvSpPr>
            <a:spLocks noGrp="1"/>
          </p:cNvSpPr>
          <p:nvPr>
            <p:ph sz="half" idx="1"/>
          </p:nvPr>
        </p:nvSpPr>
        <p:spPr>
          <a:xfrm>
            <a:off x="609600" y="6096000"/>
            <a:ext cx="6781800" cy="914400"/>
          </a:xfrm>
        </p:spPr>
        <p:txBody>
          <a:bodyPr/>
          <a:lstStyle/>
          <a:p>
            <a:pPr algn="ctr">
              <a:buNone/>
            </a:pPr>
            <a:r>
              <a:rPr lang="en-US" sz="1800" dirty="0" smtClean="0"/>
              <a:t>Interest/Questions?  </a:t>
            </a:r>
          </a:p>
          <a:p>
            <a:pPr algn="ctr">
              <a:buNone/>
            </a:pPr>
            <a:r>
              <a:rPr lang="en-US" sz="1800" dirty="0" smtClean="0"/>
              <a:t>Email us at uc.eweek@gmail.com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7543800" y="-76200"/>
            <a:ext cx="2057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4" tIns="45717" rIns="91434" bIns="45717" anchor="ctr"/>
          <a:lstStyle/>
          <a:p>
            <a:pPr eaLnBrk="0" hangingPunct="0"/>
            <a:r>
              <a:rPr lang="en-US" sz="1600" b="1" u="sng" dirty="0" smtClean="0">
                <a:solidFill>
                  <a:schemeClr val="tx2"/>
                </a:solidFill>
                <a:latin typeface="Myriad Pro" charset="0"/>
              </a:rPr>
              <a:t>Chairs:</a:t>
            </a:r>
            <a:r>
              <a:rPr lang="en-US" sz="1600" u="sng" dirty="0" smtClean="0">
                <a:solidFill>
                  <a:schemeClr val="tx2"/>
                </a:solidFill>
                <a:latin typeface="Myriad Pro" charset="0"/>
              </a:rPr>
              <a:t> </a:t>
            </a:r>
          </a:p>
          <a:p>
            <a:pPr eaLnBrk="0" hangingPunct="0"/>
            <a:r>
              <a:rPr lang="en-US" sz="1600" dirty="0" smtClean="0">
                <a:solidFill>
                  <a:schemeClr val="tx2"/>
                </a:solidFill>
                <a:latin typeface="Myriad Pro" charset="0"/>
              </a:rPr>
              <a:t>Maggy Zorc</a:t>
            </a:r>
          </a:p>
          <a:p>
            <a:pPr eaLnBrk="0" hangingPunct="0"/>
            <a:r>
              <a:rPr lang="en-US" sz="1600" dirty="0" smtClean="0">
                <a:solidFill>
                  <a:schemeClr val="tx2"/>
                </a:solidFill>
                <a:latin typeface="Myriad Pro" charset="0"/>
              </a:rPr>
              <a:t>Alison </a:t>
            </a:r>
            <a:r>
              <a:rPr lang="en-US" sz="1600" dirty="0" err="1" smtClean="0">
                <a:solidFill>
                  <a:schemeClr val="tx2"/>
                </a:solidFill>
                <a:latin typeface="Myriad Pro" charset="0"/>
              </a:rPr>
              <a:t>Hayfer</a:t>
            </a:r>
            <a:endParaRPr lang="en-US" sz="1600" dirty="0">
              <a:solidFill>
                <a:schemeClr val="tx2"/>
              </a:solidFill>
              <a:latin typeface="Myriad Pro" charset="0"/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sz="half" idx="1"/>
          </p:nvPr>
        </p:nvSpPr>
        <p:spPr>
          <a:xfrm>
            <a:off x="847344" y="2362200"/>
            <a:ext cx="8305800" cy="3886200"/>
          </a:xfrm>
        </p:spPr>
        <p:txBody>
          <a:bodyPr/>
          <a:lstStyle/>
          <a:p>
            <a:pPr>
              <a:buFontTx/>
              <a:buChar char="-"/>
            </a:pPr>
            <a:r>
              <a:rPr lang="en-US" sz="2400" dirty="0" smtClean="0"/>
              <a:t>Sign up forms are now active on the Tribunal Website</a:t>
            </a:r>
          </a:p>
          <a:p>
            <a:pPr lvl="1">
              <a:buFontTx/>
              <a:buChar char="-"/>
            </a:pPr>
            <a:r>
              <a:rPr lang="en-US" sz="2000" dirty="0" smtClean="0"/>
              <a:t>Date Auction Entry forms due at 5pm on Jan 29</a:t>
            </a:r>
            <a:r>
              <a:rPr lang="en-US" sz="2000" baseline="30000" dirty="0" smtClean="0"/>
              <a:t>th</a:t>
            </a:r>
            <a:r>
              <a:rPr lang="en-US" sz="2000" dirty="0" smtClean="0"/>
              <a:t> </a:t>
            </a:r>
          </a:p>
          <a:p>
            <a:pPr lvl="1">
              <a:buFontTx/>
              <a:buChar char="-"/>
            </a:pPr>
            <a:r>
              <a:rPr lang="en-US" sz="2000" dirty="0" smtClean="0"/>
              <a:t>Date Auction Proceeds form due at 5pm on Jan 29</a:t>
            </a:r>
            <a:r>
              <a:rPr lang="en-US" sz="2000" baseline="30000" dirty="0" smtClean="0"/>
              <a:t>th</a:t>
            </a:r>
            <a:r>
              <a:rPr lang="en-US" sz="2000" dirty="0" smtClean="0"/>
              <a:t> </a:t>
            </a:r>
          </a:p>
          <a:p>
            <a:pPr lvl="1">
              <a:buFontTx/>
              <a:buChar char="-"/>
            </a:pPr>
            <a:r>
              <a:rPr lang="en-US" sz="2000" dirty="0" smtClean="0"/>
              <a:t>Team and Event Sign-ups due 5pm on Feb 5</a:t>
            </a:r>
            <a:r>
              <a:rPr lang="en-US" sz="2000" baseline="30000" dirty="0" smtClean="0"/>
              <a:t>th</a:t>
            </a:r>
            <a:r>
              <a:rPr lang="en-US" sz="2000" dirty="0" smtClean="0"/>
              <a:t> </a:t>
            </a:r>
          </a:p>
          <a:p>
            <a:pPr>
              <a:buFontTx/>
              <a:buChar char="-"/>
            </a:pPr>
            <a:r>
              <a:rPr lang="en-US" sz="2400" dirty="0" err="1" smtClean="0"/>
              <a:t>EWeek</a:t>
            </a:r>
            <a:r>
              <a:rPr lang="en-US" sz="2400" dirty="0" smtClean="0"/>
              <a:t> Banquet will be on February 22</a:t>
            </a:r>
            <a:r>
              <a:rPr lang="en-US" sz="2400" baseline="30000" dirty="0" smtClean="0"/>
              <a:t>nd</a:t>
            </a:r>
            <a:r>
              <a:rPr lang="en-US" sz="2400" dirty="0" smtClean="0"/>
              <a:t> at the Newport Aquarium</a:t>
            </a:r>
          </a:p>
          <a:p>
            <a:pPr lvl="1">
              <a:buFontTx/>
              <a:buChar char="-"/>
            </a:pPr>
            <a:r>
              <a:rPr lang="en-US" sz="2000" dirty="0" smtClean="0"/>
              <a:t>Ticket sales will be Feb 10-14</a:t>
            </a:r>
          </a:p>
          <a:p>
            <a:pPr lvl="1">
              <a:buFontTx/>
              <a:buChar char="-"/>
            </a:pPr>
            <a:r>
              <a:rPr lang="en-US" sz="2000" dirty="0" smtClean="0"/>
              <a:t>Transportation provided to and from Newport</a:t>
            </a:r>
          </a:p>
          <a:p>
            <a:pPr>
              <a:buFontTx/>
              <a:buChar char="-"/>
            </a:pPr>
            <a:r>
              <a:rPr lang="en-US" sz="2400" dirty="0">
                <a:solidFill>
                  <a:srgbClr val="000000"/>
                </a:solidFill>
              </a:rPr>
              <a:t>Talk to us after the meeting for info on how you can help!</a:t>
            </a:r>
            <a:endParaRPr lang="en-US" dirty="0" smtClean="0"/>
          </a:p>
        </p:txBody>
      </p:sp>
      <p:sp>
        <p:nvSpPr>
          <p:cNvPr id="7" name="Rectangle 6"/>
          <p:cNvSpPr/>
          <p:nvPr/>
        </p:nvSpPr>
        <p:spPr>
          <a:xfrm>
            <a:off x="2819400" y="228600"/>
            <a:ext cx="2945806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6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EWeek</a:t>
            </a:r>
            <a:endParaRPr lang="en-US" sz="6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5000" y="685800"/>
            <a:ext cx="1892334" cy="1616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7850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2667000"/>
            <a:ext cx="7696244" cy="3322599"/>
          </a:xfrm>
        </p:spPr>
        <p:txBody>
          <a:bodyPr>
            <a:noAutofit/>
          </a:bodyPr>
          <a:lstStyle/>
          <a:p>
            <a:pPr>
              <a:spcBef>
                <a:spcPts val="1200"/>
              </a:spcBef>
            </a:pPr>
            <a:r>
              <a:rPr lang="en-US" sz="2400" dirty="0" smtClean="0">
                <a:latin typeface="+mj-lt"/>
              </a:rPr>
              <a:t>Sit down with a professional of your choice</a:t>
            </a:r>
          </a:p>
          <a:p>
            <a:pPr lvl="1">
              <a:spcBef>
                <a:spcPts val="1200"/>
              </a:spcBef>
            </a:pPr>
            <a:r>
              <a:rPr lang="en-US" sz="2000" u="sng" dirty="0" smtClean="0">
                <a:latin typeface="+mj-lt"/>
              </a:rPr>
              <a:t>Example backgrounds</a:t>
            </a:r>
            <a:r>
              <a:rPr lang="en-US" sz="2000" dirty="0" smtClean="0">
                <a:latin typeface="+mj-lt"/>
              </a:rPr>
              <a:t>: GE, P&amp;G, Duke Energy, 5/3 Bank, L-3 </a:t>
            </a:r>
            <a:r>
              <a:rPr lang="en-US" sz="2000" dirty="0" err="1" smtClean="0">
                <a:latin typeface="+mj-lt"/>
              </a:rPr>
              <a:t>Fuzing</a:t>
            </a:r>
            <a:r>
              <a:rPr lang="en-US" sz="2000" dirty="0" smtClean="0">
                <a:latin typeface="+mj-lt"/>
              </a:rPr>
              <a:t> &amp; Ordnance, Turner Construction, ADVICS</a:t>
            </a:r>
          </a:p>
          <a:p>
            <a:pPr>
              <a:spcBef>
                <a:spcPts val="1200"/>
              </a:spcBef>
            </a:pPr>
            <a:r>
              <a:rPr lang="en-US" sz="2400" dirty="0" smtClean="0">
                <a:latin typeface="+mj-lt"/>
              </a:rPr>
              <a:t>20 minute resume critique and discussion</a:t>
            </a:r>
          </a:p>
          <a:p>
            <a:pPr>
              <a:spcBef>
                <a:spcPts val="1200"/>
              </a:spcBef>
            </a:pPr>
            <a:r>
              <a:rPr lang="en-US" sz="2400" dirty="0" smtClean="0">
                <a:latin typeface="+mj-lt"/>
                <a:hlinkClick r:id="rId2"/>
              </a:rPr>
              <a:t>Student sign-up</a:t>
            </a:r>
            <a:r>
              <a:rPr lang="en-US" sz="2400" dirty="0" smtClean="0">
                <a:latin typeface="+mj-lt"/>
              </a:rPr>
              <a:t> opens next Monday, Feb. 3rd</a:t>
            </a:r>
          </a:p>
          <a:p>
            <a:pPr marL="0" indent="0">
              <a:buNone/>
            </a:pPr>
            <a:endParaRPr lang="en-US" sz="1800" b="1" dirty="0" smtClean="0">
              <a:latin typeface="+mj-lt"/>
            </a:endParaRPr>
          </a:p>
          <a:p>
            <a:pPr marL="0" indent="0" algn="ctr">
              <a:buNone/>
            </a:pPr>
            <a:r>
              <a:rPr lang="en-US" sz="2400" b="1" dirty="0" smtClean="0">
                <a:latin typeface="+mj-lt"/>
              </a:rPr>
              <a:t>Great opportunity to network </a:t>
            </a:r>
          </a:p>
          <a:p>
            <a:pPr marL="0" indent="0" algn="ctr">
              <a:buNone/>
            </a:pPr>
            <a:r>
              <a:rPr lang="en-US" sz="2400" b="1" dirty="0" smtClean="0">
                <a:latin typeface="+mj-lt"/>
              </a:rPr>
              <a:t>and prepare for the career fair!</a:t>
            </a:r>
            <a:endParaRPr lang="en-US" sz="2000" b="1" dirty="0" smtClean="0">
              <a:latin typeface="+mj-lt"/>
            </a:endParaRPr>
          </a:p>
          <a:p>
            <a:pPr lvl="1"/>
            <a:endParaRPr lang="en-US" sz="2000" dirty="0">
              <a:latin typeface="+mj-lt"/>
            </a:endParaRPr>
          </a:p>
          <a:p>
            <a:pPr marL="0" indent="0">
              <a:buNone/>
            </a:pPr>
            <a:endParaRPr lang="en-US" sz="2400" dirty="0" smtClean="0">
              <a:latin typeface="+mj-lt"/>
            </a:endParaRPr>
          </a:p>
          <a:p>
            <a:endParaRPr lang="en-US" sz="2400" dirty="0">
              <a:latin typeface="+mj-lt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295400" y="228600"/>
            <a:ext cx="7696244" cy="2286000"/>
          </a:xfrm>
        </p:spPr>
        <p:txBody>
          <a:bodyPr/>
          <a:lstStyle/>
          <a:p>
            <a:r>
              <a:rPr lang="en-US" b="1" dirty="0" smtClean="0"/>
              <a:t>Resume Review Day</a:t>
            </a:r>
            <a:br>
              <a:rPr lang="en-US" b="1" dirty="0" smtClean="0"/>
            </a:br>
            <a:r>
              <a:rPr lang="en-US" sz="2000" b="1" dirty="0" smtClean="0"/>
              <a:t/>
            </a:r>
            <a:br>
              <a:rPr lang="en-US" sz="2000" b="1" dirty="0" smtClean="0"/>
            </a:br>
            <a:r>
              <a:rPr lang="en-US" sz="2000" b="1" dirty="0" smtClean="0"/>
              <a:t>Friday, February 14th</a:t>
            </a:r>
            <a:br>
              <a:rPr lang="en-US" sz="2000" b="1" dirty="0" smtClean="0"/>
            </a:br>
            <a:r>
              <a:rPr lang="en-US" sz="2000" b="1" dirty="0" smtClean="0"/>
              <a:t>9a-3p</a:t>
            </a:r>
            <a:br>
              <a:rPr lang="en-US" sz="2000" b="1" dirty="0" smtClean="0"/>
            </a:br>
            <a:r>
              <a:rPr lang="en-US" sz="2000" b="1" dirty="0" smtClean="0"/>
              <a:t>8</a:t>
            </a:r>
            <a:r>
              <a:rPr lang="en-US" sz="2000" b="1" baseline="30000" dirty="0" smtClean="0"/>
              <a:t>th</a:t>
            </a:r>
            <a:r>
              <a:rPr lang="en-US" sz="2000" b="1" dirty="0" smtClean="0"/>
              <a:t> floor Rhodes Hall</a:t>
            </a:r>
            <a:endParaRPr lang="en-US" sz="20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1219200" y="6443246"/>
            <a:ext cx="5562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+mj-lt"/>
              </a:rPr>
              <a:t>Questions?  Contact us at careerfair@uc.edu</a:t>
            </a:r>
            <a:endParaRPr lang="en-US" sz="16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598681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457200"/>
            <a:ext cx="8915400" cy="758825"/>
          </a:xfrm>
        </p:spPr>
        <p:txBody>
          <a:bodyPr/>
          <a:lstStyle/>
          <a:p>
            <a:pPr eaLnBrk="1" hangingPunct="1"/>
            <a:r>
              <a:rPr lang="en-US" b="1" u="sng" dirty="0" smtClean="0"/>
              <a:t>Tribunal Officers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97345791"/>
              </p:ext>
            </p:extLst>
          </p:nvPr>
        </p:nvGraphicFramePr>
        <p:xfrm>
          <a:off x="0" y="1524000"/>
          <a:ext cx="9120188" cy="499685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419700"/>
                <a:gridCol w="152300"/>
                <a:gridCol w="75938"/>
                <a:gridCol w="4472250"/>
              </a:tblGrid>
              <a:tr h="533835">
                <a:tc>
                  <a:txBody>
                    <a:bodyPr/>
                    <a:lstStyle/>
                    <a:p>
                      <a:pPr algn="r"/>
                      <a:r>
                        <a:rPr lang="en-US" sz="2200" b="1" dirty="0" smtClean="0"/>
                        <a:t>President:</a:t>
                      </a:r>
                      <a:endParaRPr lang="en-US" sz="2200" b="1" dirty="0"/>
                    </a:p>
                  </a:txBody>
                  <a:tcPr marL="50434" marR="50434" marT="33452" marB="33452" anchor="ctr"/>
                </a:tc>
                <a:tc>
                  <a:txBody>
                    <a:bodyPr/>
                    <a:lstStyle/>
                    <a:p>
                      <a:endParaRPr lang="en-US" sz="2200"/>
                    </a:p>
                  </a:txBody>
                  <a:tcPr marL="50434" marR="50434" marT="33452" marB="33452" anchor="ctr"/>
                </a:tc>
                <a:tc gridSpan="2">
                  <a:txBody>
                    <a:bodyPr/>
                    <a:lstStyle/>
                    <a:p>
                      <a:r>
                        <a:rPr lang="en-US" sz="2200" b="1" dirty="0" smtClean="0"/>
                        <a:t>Mason Stout</a:t>
                      </a:r>
                      <a:endParaRPr lang="en-US" sz="2200" b="1" dirty="0"/>
                    </a:p>
                  </a:txBody>
                  <a:tcPr marL="50434" marR="50434" marT="33452" marB="33452" anchor="ctr"/>
                </a:tc>
                <a:tc hMerge="1">
                  <a:txBody>
                    <a:bodyPr/>
                    <a:lstStyle/>
                    <a:p>
                      <a:endParaRPr lang="en-US" sz="2000" dirty="0"/>
                    </a:p>
                  </a:txBody>
                  <a:tcPr marL="50433" marR="50433" marT="33450" marB="33450" anchor="ctr"/>
                </a:tc>
              </a:tr>
              <a:tr h="737534">
                <a:tc>
                  <a:txBody>
                    <a:bodyPr/>
                    <a:lstStyle/>
                    <a:p>
                      <a:pPr algn="r"/>
                      <a:r>
                        <a:rPr lang="en-US" sz="2200" b="1" dirty="0" smtClean="0"/>
                        <a:t>Vice President:</a:t>
                      </a:r>
                      <a:endParaRPr lang="en-US" sz="2200" b="1" dirty="0"/>
                    </a:p>
                  </a:txBody>
                  <a:tcPr marL="50434" marR="50434" marT="33452" marB="33452" anchor="ctr"/>
                </a:tc>
                <a:tc>
                  <a:txBody>
                    <a:bodyPr/>
                    <a:lstStyle/>
                    <a:p>
                      <a:endParaRPr lang="en-US" sz="2200"/>
                    </a:p>
                  </a:txBody>
                  <a:tcPr marL="50434" marR="50434" marT="33452" marB="33452" anchor="ctr"/>
                </a:tc>
                <a:tc gridSpan="2">
                  <a:txBody>
                    <a:bodyPr/>
                    <a:lstStyle/>
                    <a:p>
                      <a:r>
                        <a:rPr lang="en-US" sz="2200" b="1" dirty="0" smtClean="0"/>
                        <a:t>Open</a:t>
                      </a:r>
                      <a:endParaRPr lang="en-US" sz="2200" b="1" dirty="0"/>
                    </a:p>
                  </a:txBody>
                  <a:tcPr marL="50434" marR="50434" marT="33452" marB="33452" anchor="ctr"/>
                </a:tc>
                <a:tc hMerge="1">
                  <a:txBody>
                    <a:bodyPr/>
                    <a:lstStyle/>
                    <a:p>
                      <a:endParaRPr lang="en-US" sz="2000" dirty="0"/>
                    </a:p>
                  </a:txBody>
                  <a:tcPr marL="50433" marR="50433" marT="33450" marB="33450" anchor="ctr"/>
                </a:tc>
              </a:tr>
              <a:tr h="737534">
                <a:tc>
                  <a:txBody>
                    <a:bodyPr/>
                    <a:lstStyle/>
                    <a:p>
                      <a:pPr algn="r"/>
                      <a:r>
                        <a:rPr lang="en-US" sz="2200" b="1" dirty="0" smtClean="0"/>
                        <a:t>Associate Vice President:</a:t>
                      </a:r>
                      <a:endParaRPr lang="en-US" sz="2200" b="1" dirty="0"/>
                    </a:p>
                  </a:txBody>
                  <a:tcPr marL="50434" marR="50434" marT="33452" marB="33452" anchor="ctr"/>
                </a:tc>
                <a:tc>
                  <a:txBody>
                    <a:bodyPr/>
                    <a:lstStyle/>
                    <a:p>
                      <a:endParaRPr lang="en-US" sz="2200"/>
                    </a:p>
                  </a:txBody>
                  <a:tcPr marL="50434" marR="50434" marT="33452" marB="33452" anchor="ctr"/>
                </a:tc>
                <a:tc gridSpan="2">
                  <a:txBody>
                    <a:bodyPr/>
                    <a:lstStyle/>
                    <a:p>
                      <a:r>
                        <a:rPr lang="en-US" sz="2200" b="1" baseline="0" dirty="0" smtClean="0"/>
                        <a:t>Nathan Ball</a:t>
                      </a:r>
                    </a:p>
                  </a:txBody>
                  <a:tcPr marL="50434" marR="50434" marT="33452" marB="33452" anchor="ctr"/>
                </a:tc>
                <a:tc hMerge="1">
                  <a:txBody>
                    <a:bodyPr/>
                    <a:lstStyle/>
                    <a:p>
                      <a:endParaRPr lang="en-US" sz="2000" dirty="0"/>
                    </a:p>
                  </a:txBody>
                  <a:tcPr marL="50433" marR="50433" marT="33450" marB="33450" anchor="ctr"/>
                </a:tc>
              </a:tr>
              <a:tr h="533835">
                <a:tc>
                  <a:txBody>
                    <a:bodyPr/>
                    <a:lstStyle/>
                    <a:p>
                      <a:pPr algn="r"/>
                      <a:r>
                        <a:rPr lang="en-US" sz="2200" b="1" dirty="0" smtClean="0"/>
                        <a:t>Treasurer:</a:t>
                      </a:r>
                      <a:endParaRPr lang="en-US" sz="2200" b="1" dirty="0"/>
                    </a:p>
                  </a:txBody>
                  <a:tcPr marL="50434" marR="50434" marT="33452" marB="33452" anchor="ctr"/>
                </a:tc>
                <a:tc>
                  <a:txBody>
                    <a:bodyPr/>
                    <a:lstStyle/>
                    <a:p>
                      <a:endParaRPr lang="en-US" sz="2200"/>
                    </a:p>
                  </a:txBody>
                  <a:tcPr marL="50434" marR="50434" marT="33452" marB="33452" anchor="ctr"/>
                </a:tc>
                <a:tc gridSpan="2">
                  <a:txBody>
                    <a:bodyPr/>
                    <a:lstStyle/>
                    <a:p>
                      <a:pPr marL="0" marR="0" indent="0" algn="l" defTabSz="148288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b="1" baseline="0" dirty="0" smtClean="0"/>
                        <a:t>John </a:t>
                      </a:r>
                      <a:r>
                        <a:rPr lang="en-US" sz="2200" b="1" baseline="0" dirty="0" err="1" smtClean="0"/>
                        <a:t>Lewnard</a:t>
                      </a:r>
                      <a:endParaRPr lang="en-US" sz="2200" b="1" baseline="0" dirty="0" smtClean="0"/>
                    </a:p>
                  </a:txBody>
                  <a:tcPr marL="50434" marR="50434" marT="33452" marB="33452" anchor="ctr"/>
                </a:tc>
                <a:tc hMerge="1">
                  <a:txBody>
                    <a:bodyPr/>
                    <a:lstStyle/>
                    <a:p>
                      <a:pPr marL="0" marR="0" indent="0" algn="l" defTabSz="148288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aseline="0" dirty="0" smtClean="0"/>
                    </a:p>
                  </a:txBody>
                  <a:tcPr marL="50433" marR="50433" marT="33450" marB="33450" anchor="ctr"/>
                </a:tc>
              </a:tr>
              <a:tr h="581033">
                <a:tc>
                  <a:txBody>
                    <a:bodyPr/>
                    <a:lstStyle/>
                    <a:p>
                      <a:pPr algn="r"/>
                      <a:r>
                        <a:rPr lang="en-US" sz="2200" b="1" dirty="0" smtClean="0"/>
                        <a:t>Secretary:</a:t>
                      </a:r>
                      <a:endParaRPr lang="en-US" sz="2200" b="1" dirty="0"/>
                    </a:p>
                  </a:txBody>
                  <a:tcPr marL="50434" marR="50434" marT="33452" marB="33452" anchor="ctr"/>
                </a:tc>
                <a:tc>
                  <a:txBody>
                    <a:bodyPr/>
                    <a:lstStyle/>
                    <a:p>
                      <a:endParaRPr lang="en-US" sz="2200"/>
                    </a:p>
                  </a:txBody>
                  <a:tcPr marL="50434" marR="50434" marT="33452" marB="33452" anchor="ctr"/>
                </a:tc>
                <a:tc gridSpan="2">
                  <a:txBody>
                    <a:bodyPr/>
                    <a:lstStyle/>
                    <a:p>
                      <a:r>
                        <a:rPr lang="en-US" sz="2200" b="1" dirty="0" smtClean="0"/>
                        <a:t>Carlo </a:t>
                      </a:r>
                      <a:r>
                        <a:rPr lang="en-US" sz="2200" b="1" dirty="0" err="1" smtClean="0"/>
                        <a:t>Perottino</a:t>
                      </a:r>
                      <a:endParaRPr lang="en-US" sz="2200" b="1" dirty="0"/>
                    </a:p>
                  </a:txBody>
                  <a:tcPr marL="50434" marR="50434" marT="33452" marB="33452" anchor="ctr"/>
                </a:tc>
                <a:tc hMerge="1">
                  <a:txBody>
                    <a:bodyPr/>
                    <a:lstStyle/>
                    <a:p>
                      <a:endParaRPr lang="en-US" sz="2000" dirty="0"/>
                    </a:p>
                  </a:txBody>
                  <a:tcPr marL="50433" marR="50433" marT="33450" marB="33450" anchor="ctr"/>
                </a:tc>
              </a:tr>
              <a:tr h="757899">
                <a:tc>
                  <a:txBody>
                    <a:bodyPr/>
                    <a:lstStyle/>
                    <a:p>
                      <a:pPr algn="r"/>
                      <a:r>
                        <a:rPr lang="en-US" sz="2200" b="1" dirty="0" smtClean="0"/>
                        <a:t>Senators:</a:t>
                      </a:r>
                      <a:endParaRPr lang="en-US" sz="2200" b="1" dirty="0"/>
                    </a:p>
                  </a:txBody>
                  <a:tcPr marL="50434" marR="50434" marT="33452" marB="33452" anchor="ctr"/>
                </a:tc>
                <a:tc>
                  <a:txBody>
                    <a:bodyPr/>
                    <a:lstStyle/>
                    <a:p>
                      <a:endParaRPr lang="en-US" sz="2200"/>
                    </a:p>
                  </a:txBody>
                  <a:tcPr marL="50434" marR="50434" marT="33452" marB="33452" anchor="ctr"/>
                </a:tc>
                <a:tc gridSpan="2">
                  <a:txBody>
                    <a:bodyPr/>
                    <a:lstStyle/>
                    <a:p>
                      <a:r>
                        <a:rPr lang="en-US" sz="2200" b="1" baseline="0" dirty="0" smtClean="0"/>
                        <a:t>Andrew Griggs</a:t>
                      </a:r>
                    </a:p>
                    <a:p>
                      <a:r>
                        <a:rPr lang="en-US" sz="2200" b="1" baseline="0" dirty="0" smtClean="0"/>
                        <a:t>Hannah Kenny</a:t>
                      </a:r>
                      <a:endParaRPr lang="en-US" sz="2200" b="1" dirty="0"/>
                    </a:p>
                  </a:txBody>
                  <a:tcPr marL="50434" marR="50434" marT="33452" marB="33452" anchor="ctr"/>
                </a:tc>
                <a:tc hMerge="1">
                  <a:txBody>
                    <a:bodyPr/>
                    <a:lstStyle/>
                    <a:p>
                      <a:endParaRPr lang="en-US" sz="2000" dirty="0"/>
                    </a:p>
                  </a:txBody>
                  <a:tcPr marL="50433" marR="50433" marT="33450" marB="33450" anchor="ctr"/>
                </a:tc>
              </a:tr>
              <a:tr h="142355">
                <a:tc>
                  <a:txBody>
                    <a:bodyPr/>
                    <a:lstStyle/>
                    <a:p>
                      <a:pPr algn="r"/>
                      <a:endParaRPr lang="en-US" sz="1600" b="1" dirty="0"/>
                    </a:p>
                  </a:txBody>
                  <a:tcPr marL="50434" marR="50434" marT="33452" marB="33452" anchor="ctr"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50434" marR="50434" marT="33452" marB="33452" anchor="ctr"/>
                </a:tc>
                <a:tc gridSpan="2">
                  <a:txBody>
                    <a:bodyPr/>
                    <a:lstStyle/>
                    <a:p>
                      <a:pPr algn="r"/>
                      <a:endParaRPr lang="en-US" sz="700" b="1" dirty="0"/>
                    </a:p>
                  </a:txBody>
                  <a:tcPr marL="50434" marR="50434" marT="33452" marB="33452" anchor="ctr"/>
                </a:tc>
                <a:tc hMerge="1">
                  <a:txBody>
                    <a:bodyPr/>
                    <a:lstStyle/>
                    <a:p>
                      <a:endParaRPr lang="en-US" sz="2000" dirty="0"/>
                    </a:p>
                  </a:txBody>
                  <a:tcPr marL="50433" marR="50433" marT="33450" marB="33450" anchor="ctr"/>
                </a:tc>
              </a:tr>
              <a:tr h="402219">
                <a:tc gridSpan="4">
                  <a:txBody>
                    <a:bodyPr/>
                    <a:lstStyle/>
                    <a:p>
                      <a:pPr algn="ctr"/>
                      <a:endParaRPr lang="en-US" sz="2200" b="1" u="sng" dirty="0"/>
                    </a:p>
                  </a:txBody>
                  <a:tcPr marL="50434" marR="50434" marT="33452" marB="33452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/>
                      <a:endParaRPr lang="en-US" sz="2000" b="1" u="sng" dirty="0"/>
                    </a:p>
                  </a:txBody>
                  <a:tcPr marL="50433" marR="50433" marT="33450" marB="33450" anchor="ctr"/>
                </a:tc>
                <a:tc hMerge="1">
                  <a:txBody>
                    <a:bodyPr/>
                    <a:lstStyle/>
                    <a:p>
                      <a:endParaRPr lang="en-US" sz="2000" b="1" u="sng" dirty="0" smtClean="0"/>
                    </a:p>
                  </a:txBody>
                  <a:tcPr marL="50433" marR="50433" marT="33450" marB="33450" anchor="ctr"/>
                </a:tc>
              </a:tr>
              <a:tr h="402219">
                <a:tc>
                  <a:txBody>
                    <a:bodyPr/>
                    <a:lstStyle/>
                    <a:p>
                      <a:pPr algn="r"/>
                      <a:endParaRPr lang="en-US" sz="2200" b="1" dirty="0"/>
                    </a:p>
                  </a:txBody>
                  <a:tcPr marL="50434" marR="50434" marT="33452" marB="33452" anchor="ctr"/>
                </a:tc>
                <a:tc gridSpan="2">
                  <a:txBody>
                    <a:bodyPr/>
                    <a:lstStyle/>
                    <a:p>
                      <a:endParaRPr lang="en-US" sz="2200" dirty="0"/>
                    </a:p>
                  </a:txBody>
                  <a:tcPr marL="50434" marR="50434" marT="33452" marB="33452" anchor="ctr"/>
                </a:tc>
                <a:tc hMerge="1">
                  <a:txBody>
                    <a:bodyPr/>
                    <a:lstStyle/>
                    <a:p>
                      <a:pPr algn="r"/>
                      <a:endParaRPr lang="en-US" sz="2000" dirty="0"/>
                    </a:p>
                  </a:txBody>
                  <a:tcPr marL="50433" marR="50433" marT="33450" marB="33450" anchor="ctr"/>
                </a:tc>
                <a:tc>
                  <a:txBody>
                    <a:bodyPr/>
                    <a:lstStyle/>
                    <a:p>
                      <a:endParaRPr lang="en-US" sz="2200" b="1" dirty="0"/>
                    </a:p>
                  </a:txBody>
                  <a:tcPr marL="50434" marR="50434" marT="33452" marB="33452" anchor="ctr"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914400" y="457200"/>
            <a:ext cx="8077200" cy="1295400"/>
          </a:xfrm>
        </p:spPr>
        <p:txBody>
          <a:bodyPr/>
          <a:lstStyle/>
          <a:p>
            <a:r>
              <a:rPr lang="en-US" b="1" u="sng" dirty="0" smtClean="0"/>
              <a:t>FELD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52600"/>
            <a:ext cx="8001000" cy="4267200"/>
          </a:xfrm>
        </p:spPr>
        <p:txBody>
          <a:bodyPr/>
          <a:lstStyle/>
          <a:p>
            <a:r>
              <a:rPr lang="en-US" b="1" dirty="0" smtClean="0"/>
              <a:t>Next meeting: </a:t>
            </a:r>
          </a:p>
          <a:p>
            <a:pPr lvl="1"/>
            <a:r>
              <a:rPr lang="en-US" dirty="0" smtClean="0"/>
              <a:t>Thursday, January 30th</a:t>
            </a:r>
          </a:p>
          <a:p>
            <a:pPr lvl="1"/>
            <a:r>
              <a:rPr lang="en-US" dirty="0" smtClean="0"/>
              <a:t>7:30pm – 8:30pm in </a:t>
            </a:r>
            <a:r>
              <a:rPr lang="en-US" b="1" dirty="0" smtClean="0"/>
              <a:t>643 Baldwin</a:t>
            </a:r>
          </a:p>
          <a:p>
            <a:pPr lvl="1"/>
            <a:r>
              <a:rPr lang="en-US" dirty="0" smtClean="0"/>
              <a:t>Free Pizza!</a:t>
            </a:r>
          </a:p>
          <a:p>
            <a:pPr lvl="1"/>
            <a:r>
              <a:rPr lang="en-US" dirty="0" smtClean="0"/>
              <a:t>Main topic will be E-Week.  There will likely be a feed of the UC vs. Louisville game on the projector as well for those who want </a:t>
            </a:r>
            <a:r>
              <a:rPr lang="en-US" smtClean="0"/>
              <a:t>to watch.</a:t>
            </a:r>
            <a:endParaRPr lang="en-US" dirty="0" smtClean="0"/>
          </a:p>
          <a:p>
            <a:pPr marL="514350" indent="-457200"/>
            <a:r>
              <a:rPr lang="en-US" sz="2400" dirty="0" smtClean="0"/>
              <a:t>Habitat for Humanity Service Event – February 15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 and March 1</a:t>
            </a:r>
            <a:r>
              <a:rPr lang="en-US" sz="2400" baseline="30000" dirty="0" smtClean="0"/>
              <a:t>st</a:t>
            </a:r>
            <a:r>
              <a:rPr lang="en-US" sz="2400" dirty="0" smtClean="0"/>
              <a:t> from 8am-4pm</a:t>
            </a:r>
          </a:p>
          <a:p>
            <a:pPr marL="514350" indent="-457200"/>
            <a:r>
              <a:rPr lang="en-US" sz="2400" dirty="0" smtClean="0"/>
              <a:t>Email </a:t>
            </a:r>
            <a:r>
              <a:rPr lang="en-US" sz="2400" dirty="0" smtClean="0">
                <a:hlinkClick r:id="rId2"/>
              </a:rPr>
              <a:t>sowersdd@mail.uc.edu</a:t>
            </a:r>
            <a:r>
              <a:rPr lang="en-US" sz="2400" dirty="0" smtClean="0"/>
              <a:t> with questions or to be added to the FELD Mailing List.</a:t>
            </a:r>
          </a:p>
          <a:p>
            <a:pPr lvl="1"/>
            <a:endParaRPr lang="en-US" dirty="0"/>
          </a:p>
        </p:txBody>
      </p:sp>
      <p:sp>
        <p:nvSpPr>
          <p:cNvPr id="11268" name="Title 1"/>
          <p:cNvSpPr txBox="1">
            <a:spLocks/>
          </p:cNvSpPr>
          <p:nvPr/>
        </p:nvSpPr>
        <p:spPr bwMode="auto">
          <a:xfrm>
            <a:off x="7010400" y="0"/>
            <a:ext cx="2133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4" tIns="45717" rIns="91434" bIns="45717" anchor="ctr"/>
          <a:lstStyle/>
          <a:p>
            <a:pPr eaLnBrk="0" hangingPunct="0"/>
            <a:r>
              <a:rPr lang="en-US" sz="1600" b="1" u="sng" dirty="0" smtClean="0">
                <a:solidFill>
                  <a:schemeClr val="tx2"/>
                </a:solidFill>
                <a:latin typeface="Myriad Pro" pitchFamily="34" charset="0"/>
              </a:rPr>
              <a:t>President:</a:t>
            </a:r>
            <a:r>
              <a:rPr lang="en-US" sz="1600" u="sng" dirty="0" smtClean="0">
                <a:solidFill>
                  <a:schemeClr val="tx2"/>
                </a:solidFill>
                <a:latin typeface="Myriad Pro" pitchFamily="34" charset="0"/>
              </a:rPr>
              <a:t> </a:t>
            </a:r>
            <a:endParaRPr lang="en-US" sz="1600" u="sng" dirty="0">
              <a:solidFill>
                <a:schemeClr val="tx2"/>
              </a:solidFill>
              <a:latin typeface="Myriad Pro" pitchFamily="34" charset="0"/>
            </a:endParaRPr>
          </a:p>
          <a:p>
            <a:pPr eaLnBrk="0" hangingPunct="0"/>
            <a:r>
              <a:rPr lang="en-US" sz="1600" dirty="0" smtClean="0">
                <a:solidFill>
                  <a:schemeClr val="tx2"/>
                </a:solidFill>
                <a:latin typeface="Myriad Pro" pitchFamily="34" charset="0"/>
              </a:rPr>
              <a:t>Dane Sowers</a:t>
            </a:r>
            <a:endParaRPr lang="en-US" sz="1600" dirty="0">
              <a:solidFill>
                <a:schemeClr val="tx2"/>
              </a:solidFill>
              <a:latin typeface="Myriad Pro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925217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914400" y="457200"/>
            <a:ext cx="8077200" cy="1295400"/>
          </a:xfrm>
        </p:spPr>
        <p:txBody>
          <a:bodyPr/>
          <a:lstStyle/>
          <a:p>
            <a:r>
              <a:rPr lang="en-US" altLang="en-US" b="1" u="sng" smtClean="0"/>
              <a:t>Recognition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752600"/>
            <a:ext cx="7696200" cy="4267200"/>
          </a:xfrm>
        </p:spPr>
        <p:txBody>
          <a:bodyPr/>
          <a:lstStyle/>
          <a:p>
            <a:r>
              <a:rPr lang="en-US" altLang="en-US" sz="2400" smtClean="0"/>
              <a:t>Professor and TA of the Semester nominations</a:t>
            </a:r>
          </a:p>
          <a:p>
            <a:pPr lvl="1"/>
            <a:r>
              <a:rPr lang="en-US" altLang="en-US" sz="2000" smtClean="0"/>
              <a:t>Due April 9</a:t>
            </a:r>
            <a:r>
              <a:rPr lang="en-US" altLang="en-US" sz="2000" baseline="30000" smtClean="0"/>
              <a:t>th</a:t>
            </a:r>
            <a:endParaRPr lang="en-US" altLang="en-US" sz="2000" smtClean="0"/>
          </a:p>
          <a:p>
            <a:pPr lvl="2"/>
            <a:r>
              <a:rPr lang="en-US" altLang="en-US" sz="1800" smtClean="0"/>
              <a:t>tribunal.uc.edu/recognition</a:t>
            </a:r>
          </a:p>
          <a:p>
            <a:r>
              <a:rPr lang="en-US" altLang="en-US" sz="2400" smtClean="0"/>
              <a:t>Outstanding Senior Awards – Applications available NOW!</a:t>
            </a:r>
          </a:p>
          <a:p>
            <a:r>
              <a:rPr lang="en-US" altLang="en-US" sz="2400" smtClean="0"/>
              <a:t>Featured Student Groups</a:t>
            </a:r>
          </a:p>
          <a:p>
            <a:r>
              <a:rPr lang="en-US" altLang="en-US" sz="2400" smtClean="0"/>
              <a:t>Look for Recognition Committee announcements on the Ebullet!</a:t>
            </a:r>
          </a:p>
          <a:p>
            <a:r>
              <a:rPr lang="en-US" altLang="en-US" sz="2400" smtClean="0"/>
              <a:t>Need people to serve on recognition committee. </a:t>
            </a:r>
          </a:p>
          <a:p>
            <a:pPr lvl="1"/>
            <a:r>
              <a:rPr lang="en-US" altLang="en-US" sz="2000" smtClean="0"/>
              <a:t>Read POTS and TAOTS nominations help select winner. Read scholarship applications. Help choose Outstanding Seniors. Help with keeping records and publicizing our winners.</a:t>
            </a:r>
          </a:p>
          <a:p>
            <a:pPr lvl="1"/>
            <a:r>
              <a:rPr lang="en-US" altLang="en-US" sz="2000" smtClean="0"/>
              <a:t>MINIMUM commitment. Easy committee requirement!</a:t>
            </a:r>
          </a:p>
          <a:p>
            <a:pPr lvl="1">
              <a:buFontTx/>
              <a:buNone/>
            </a:pPr>
            <a:endParaRPr lang="en-US" altLang="en-US" sz="2000" smtClean="0"/>
          </a:p>
          <a:p>
            <a:pPr lvl="1">
              <a:buFontTx/>
              <a:buNone/>
            </a:pPr>
            <a:endParaRPr lang="en-US" altLang="en-US" sz="2000" smtClean="0"/>
          </a:p>
        </p:txBody>
      </p:sp>
      <p:sp>
        <p:nvSpPr>
          <p:cNvPr id="3076" name="Title 1"/>
          <p:cNvSpPr txBox="1">
            <a:spLocks/>
          </p:cNvSpPr>
          <p:nvPr/>
        </p:nvSpPr>
        <p:spPr bwMode="auto">
          <a:xfrm>
            <a:off x="7543800" y="0"/>
            <a:ext cx="16002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4" tIns="45717" rIns="91434" bIns="45717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1600" b="1" u="sng">
                <a:solidFill>
                  <a:schemeClr val="tx2"/>
                </a:solidFill>
                <a:latin typeface="Myriad Pro" pitchFamily="34" charset="0"/>
              </a:rPr>
              <a:t>Chair:</a:t>
            </a:r>
            <a:r>
              <a:rPr lang="en-US" altLang="en-US" sz="1600" u="sng">
                <a:solidFill>
                  <a:schemeClr val="tx2"/>
                </a:solidFill>
                <a:latin typeface="Myriad Pro" pitchFamily="34" charset="0"/>
              </a:rPr>
              <a:t> </a:t>
            </a:r>
          </a:p>
          <a:p>
            <a:r>
              <a:rPr lang="en-US" altLang="en-US" sz="1600">
                <a:solidFill>
                  <a:schemeClr val="tx2"/>
                </a:solidFill>
                <a:latin typeface="Myriad Pro" pitchFamily="34" charset="0"/>
              </a:rPr>
              <a:t>Ken Okoye</a:t>
            </a:r>
          </a:p>
        </p:txBody>
      </p:sp>
    </p:spTree>
    <p:extLst>
      <p:ext uri="{BB962C8B-B14F-4D97-AF65-F5344CB8AC3E}">
        <p14:creationId xmlns:p14="http://schemas.microsoft.com/office/powerpoint/2010/main" val="2832480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914400" y="457200"/>
            <a:ext cx="8077200" cy="1295400"/>
          </a:xfrm>
        </p:spPr>
        <p:txBody>
          <a:bodyPr/>
          <a:lstStyle/>
          <a:p>
            <a:r>
              <a:rPr lang="en-US" b="1" u="sng" dirty="0" smtClean="0"/>
              <a:t>SOCC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52600"/>
            <a:ext cx="8001000" cy="4267200"/>
          </a:xfrm>
        </p:spPr>
        <p:txBody>
          <a:bodyPr/>
          <a:lstStyle/>
          <a:p>
            <a:r>
              <a:rPr lang="en-US" dirty="0" smtClean="0"/>
              <a:t>Photo Contest</a:t>
            </a:r>
          </a:p>
          <a:p>
            <a:pPr lvl="1"/>
            <a:r>
              <a:rPr lang="en-US" dirty="0" smtClean="0"/>
              <a:t>Email photo and description to </a:t>
            </a:r>
            <a:r>
              <a:rPr lang="en-US" dirty="0" smtClean="0">
                <a:hlinkClick r:id="rId2"/>
              </a:rPr>
              <a:t>adams2mi@mail.uc.edu</a:t>
            </a:r>
            <a:endParaRPr lang="en-US" dirty="0" smtClean="0"/>
          </a:p>
          <a:p>
            <a:pPr lvl="1"/>
            <a:r>
              <a:rPr lang="en-US" dirty="0" smtClean="0"/>
              <a:t>Photo and description need to be in by Feb. 10th </a:t>
            </a:r>
            <a:endParaRPr lang="en-US" dirty="0"/>
          </a:p>
          <a:p>
            <a:r>
              <a:rPr lang="en-US" dirty="0" smtClean="0"/>
              <a:t>Flyers</a:t>
            </a:r>
            <a:endParaRPr lang="en-US" dirty="0"/>
          </a:p>
          <a:p>
            <a:pPr lvl="1"/>
            <a:r>
              <a:rPr lang="en-US" dirty="0"/>
              <a:t>Help take down flyers after meeting</a:t>
            </a:r>
          </a:p>
          <a:p>
            <a:pPr lvl="1"/>
            <a:r>
              <a:rPr lang="en-US" dirty="0"/>
              <a:t>Counts as ½ of committee requirement</a:t>
            </a:r>
          </a:p>
          <a:p>
            <a:pPr lvl="1"/>
            <a:r>
              <a:rPr lang="en-US" dirty="0"/>
              <a:t>If you want to put up flyers that do not meet the posting board requirements</a:t>
            </a:r>
          </a:p>
          <a:p>
            <a:pPr lvl="2"/>
            <a:r>
              <a:rPr lang="en-US" dirty="0"/>
              <a:t>Put the flyers in the Tribunal Office to be stamped</a:t>
            </a:r>
          </a:p>
          <a:p>
            <a:pPr lvl="2"/>
            <a:r>
              <a:rPr lang="en-US" dirty="0"/>
              <a:t>Email me at </a:t>
            </a:r>
            <a:r>
              <a:rPr lang="en-US" dirty="0">
                <a:hlinkClick r:id="rId3"/>
              </a:rPr>
              <a:t>ballnn@</a:t>
            </a:r>
            <a:r>
              <a:rPr lang="en-US" dirty="0" smtClean="0">
                <a:hlinkClick r:id="rId3"/>
              </a:rPr>
              <a:t>mail.uc.edu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sz="2400" dirty="0" smtClean="0"/>
          </a:p>
        </p:txBody>
      </p:sp>
      <p:sp>
        <p:nvSpPr>
          <p:cNvPr id="11268" name="Title 1"/>
          <p:cNvSpPr txBox="1">
            <a:spLocks/>
          </p:cNvSpPr>
          <p:nvPr/>
        </p:nvSpPr>
        <p:spPr bwMode="auto">
          <a:xfrm>
            <a:off x="7010400" y="0"/>
            <a:ext cx="2133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4" tIns="45717" rIns="91434" bIns="45717" anchor="ctr"/>
          <a:lstStyle/>
          <a:p>
            <a:pPr eaLnBrk="0" hangingPunct="0"/>
            <a:r>
              <a:rPr lang="en-US" sz="1600" b="1" u="sng" dirty="0" smtClean="0">
                <a:solidFill>
                  <a:schemeClr val="tx2"/>
                </a:solidFill>
                <a:latin typeface="Myriad Pro" pitchFamily="34" charset="0"/>
              </a:rPr>
              <a:t>Committee Chair:</a:t>
            </a:r>
            <a:r>
              <a:rPr lang="en-US" sz="1600" u="sng" dirty="0" smtClean="0">
                <a:solidFill>
                  <a:schemeClr val="tx2"/>
                </a:solidFill>
                <a:latin typeface="Myriad Pro" pitchFamily="34" charset="0"/>
              </a:rPr>
              <a:t> </a:t>
            </a:r>
            <a:endParaRPr lang="en-US" sz="1600" u="sng" dirty="0">
              <a:solidFill>
                <a:schemeClr val="tx2"/>
              </a:solidFill>
              <a:latin typeface="Myriad Pro" pitchFamily="34" charset="0"/>
            </a:endParaRPr>
          </a:p>
          <a:p>
            <a:pPr eaLnBrk="0" hangingPunct="0"/>
            <a:r>
              <a:rPr lang="en-US" sz="1600" dirty="0" smtClean="0">
                <a:solidFill>
                  <a:schemeClr val="tx2"/>
                </a:solidFill>
                <a:latin typeface="Myriad Pro" pitchFamily="34" charset="0"/>
              </a:rPr>
              <a:t>Nathan Ball</a:t>
            </a:r>
            <a:endParaRPr lang="en-US" sz="1600" dirty="0">
              <a:solidFill>
                <a:schemeClr val="tx2"/>
              </a:solidFill>
              <a:latin typeface="Myriad Pro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352729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Special Events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 smtClean="0"/>
              <a:t>Spring Intramurals!</a:t>
            </a:r>
          </a:p>
          <a:p>
            <a:r>
              <a:rPr lang="en-US" sz="2400" dirty="0" smtClean="0"/>
              <a:t>Based on feedback, will form two teams: </a:t>
            </a:r>
          </a:p>
          <a:p>
            <a:pPr lvl="1"/>
            <a:r>
              <a:rPr lang="en-US" sz="2000" dirty="0" smtClean="0"/>
              <a:t>Coed 7 v 7 Soccer in </a:t>
            </a:r>
            <a:r>
              <a:rPr lang="en-US" sz="2000" dirty="0" err="1" smtClean="0"/>
              <a:t>Gettler</a:t>
            </a:r>
            <a:r>
              <a:rPr lang="en-US" sz="2000" dirty="0" smtClean="0"/>
              <a:t> Stadium</a:t>
            </a:r>
          </a:p>
          <a:p>
            <a:pPr lvl="1"/>
            <a:r>
              <a:rPr lang="en-US" sz="2000" dirty="0" smtClean="0"/>
              <a:t>Coed 10 player Kickball on </a:t>
            </a:r>
            <a:r>
              <a:rPr lang="en-US" sz="2000" dirty="0" err="1" smtClean="0"/>
              <a:t>Sheakley</a:t>
            </a:r>
            <a:r>
              <a:rPr lang="en-US" sz="2000" dirty="0" smtClean="0"/>
              <a:t> Field</a:t>
            </a:r>
            <a:endParaRPr lang="en-US" sz="1600" dirty="0" smtClean="0"/>
          </a:p>
          <a:p>
            <a:r>
              <a:rPr lang="en-US" sz="2400" dirty="0" smtClean="0"/>
              <a:t>Expect an email in coming days for sign-ups</a:t>
            </a:r>
          </a:p>
          <a:p>
            <a:pPr lvl="1"/>
            <a:r>
              <a:rPr lang="en-US" sz="2000" dirty="0" smtClean="0"/>
              <a:t>Only sign-up if you can make the commitment</a:t>
            </a:r>
          </a:p>
          <a:p>
            <a:r>
              <a:rPr lang="en-US" sz="2400" dirty="0" smtClean="0"/>
              <a:t>Will create additional teams if needed</a:t>
            </a:r>
          </a:p>
          <a:p>
            <a:r>
              <a:rPr lang="en-US" sz="2400" dirty="0" smtClean="0"/>
              <a:t>Schedules have not been posted, but will send out information once </a:t>
            </a:r>
            <a:r>
              <a:rPr lang="en-US" sz="2400" smtClean="0"/>
              <a:t>it’s received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0994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Special Events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Upcoming Events:</a:t>
            </a:r>
          </a:p>
          <a:p>
            <a:pPr lvl="1"/>
            <a:r>
              <a:rPr lang="en-US" dirty="0"/>
              <a:t>Matthew 25 </a:t>
            </a:r>
            <a:r>
              <a:rPr lang="en-US" dirty="0" smtClean="0"/>
              <a:t>Ministries</a:t>
            </a:r>
            <a:endParaRPr lang="en-US" dirty="0"/>
          </a:p>
          <a:p>
            <a:pPr lvl="2"/>
            <a:r>
              <a:rPr lang="en-US" dirty="0"/>
              <a:t>Service opportunity: Saturday, March 22, 11 AM – 1 PM</a:t>
            </a:r>
          </a:p>
          <a:p>
            <a:pPr lvl="1"/>
            <a:r>
              <a:rPr lang="en-US" dirty="0" smtClean="0"/>
              <a:t>Jets Egg Drop Competition</a:t>
            </a:r>
          </a:p>
          <a:p>
            <a:pPr lvl="2"/>
            <a:r>
              <a:rPr lang="en-US" dirty="0" smtClean="0"/>
              <a:t>More info come</a:t>
            </a:r>
            <a:endParaRPr lang="en-US" dirty="0"/>
          </a:p>
          <a:p>
            <a:pPr lvl="1"/>
            <a:r>
              <a:rPr lang="en-US" dirty="0" smtClean="0"/>
              <a:t>Relay For Life</a:t>
            </a:r>
          </a:p>
          <a:p>
            <a:pPr lvl="2"/>
            <a:r>
              <a:rPr lang="en-US" dirty="0" smtClean="0"/>
              <a:t>Service opportunity: </a:t>
            </a:r>
          </a:p>
          <a:p>
            <a:pPr lvl="3"/>
            <a:r>
              <a:rPr lang="en-US" dirty="0" smtClean="0"/>
              <a:t>Fundraisers before event</a:t>
            </a:r>
          </a:p>
          <a:p>
            <a:pPr lvl="3"/>
            <a:r>
              <a:rPr lang="en-US" dirty="0" smtClean="0"/>
              <a:t>Relay event: Friday, April 4 - Saturday, April 5</a:t>
            </a:r>
          </a:p>
          <a:p>
            <a:pPr lvl="2"/>
            <a:endParaRPr lang="en-US" dirty="0" smtClean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7951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3"/>
          <p:cNvSpPr>
            <a:spLocks noGrp="1"/>
          </p:cNvSpPr>
          <p:nvPr>
            <p:ph type="title"/>
          </p:nvPr>
        </p:nvSpPr>
        <p:spPr>
          <a:xfrm>
            <a:off x="762000" y="838200"/>
            <a:ext cx="8229600" cy="1143000"/>
          </a:xfrm>
        </p:spPr>
        <p:txBody>
          <a:bodyPr/>
          <a:lstStyle/>
          <a:p>
            <a:pPr eaLnBrk="1" hangingPunct="1"/>
            <a:r>
              <a:rPr lang="en-US" sz="6000" u="sng" dirty="0" smtClean="0"/>
              <a:t>Next Meeting</a:t>
            </a:r>
          </a:p>
        </p:txBody>
      </p:sp>
      <p:sp>
        <p:nvSpPr>
          <p:cNvPr id="24579" name="Subtitle 4"/>
          <p:cNvSpPr>
            <a:spLocks noGrp="1"/>
          </p:cNvSpPr>
          <p:nvPr>
            <p:ph idx="1"/>
          </p:nvPr>
        </p:nvSpPr>
        <p:spPr>
          <a:xfrm>
            <a:off x="685800" y="2438400"/>
            <a:ext cx="8229600" cy="37338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dirty="0" smtClean="0"/>
              <a:t>February 10</a:t>
            </a:r>
            <a:r>
              <a:rPr lang="en-US" baseline="30000" dirty="0" smtClean="0"/>
              <a:t>th</a:t>
            </a:r>
            <a:r>
              <a:rPr lang="en-US" dirty="0" smtClean="0"/>
              <a:t>, </a:t>
            </a:r>
            <a:r>
              <a:rPr lang="en-US" dirty="0" smtClean="0"/>
              <a:t>2013</a:t>
            </a:r>
          </a:p>
          <a:p>
            <a:pPr algn="ctr">
              <a:buFontTx/>
              <a:buNone/>
            </a:pPr>
            <a:r>
              <a:rPr lang="en-US" dirty="0" smtClean="0"/>
              <a:t>Location: 525 Old </a:t>
            </a:r>
            <a:r>
              <a:rPr lang="en-US" dirty="0" err="1" smtClean="0"/>
              <a:t>Chem</a:t>
            </a:r>
            <a:r>
              <a:rPr lang="en-US" dirty="0" smtClean="0"/>
              <a:t> 5:30 PM</a:t>
            </a:r>
          </a:p>
          <a:p>
            <a:pPr algn="ctr">
              <a:buFontTx/>
              <a:buNone/>
            </a:pPr>
            <a:r>
              <a:rPr lang="en-US" dirty="0" smtClean="0"/>
              <a:t>Visit us at our office – 652 Baldwin</a:t>
            </a:r>
          </a:p>
          <a:p>
            <a:pPr algn="ctr">
              <a:buFontTx/>
              <a:buNone/>
            </a:pPr>
            <a:r>
              <a:rPr lang="en-US" dirty="0" smtClean="0"/>
              <a:t>www.tribunal.uc.edu</a:t>
            </a:r>
          </a:p>
          <a:p>
            <a:pPr algn="ctr">
              <a:buFontTx/>
              <a:buNone/>
            </a:pPr>
            <a:r>
              <a:rPr lang="en-US" dirty="0" smtClean="0"/>
              <a:t>(513) 556-5439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-6350"/>
            <a:ext cx="8839200" cy="758825"/>
          </a:xfrm>
        </p:spPr>
        <p:txBody>
          <a:bodyPr/>
          <a:lstStyle/>
          <a:p>
            <a:pPr eaLnBrk="1" hangingPunct="1"/>
            <a:r>
              <a:rPr lang="en-US" b="1" u="sng" smtClean="0"/>
              <a:t>Tribunal Executives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97612080"/>
              </p:ext>
            </p:extLst>
          </p:nvPr>
        </p:nvGraphicFramePr>
        <p:xfrm>
          <a:off x="372579" y="914400"/>
          <a:ext cx="8539646" cy="487146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422353"/>
                <a:gridCol w="126268"/>
                <a:gridCol w="3991025"/>
              </a:tblGrid>
              <a:tr h="762000">
                <a:tc>
                  <a:txBody>
                    <a:bodyPr/>
                    <a:lstStyle/>
                    <a:p>
                      <a:pPr algn="r"/>
                      <a:r>
                        <a:rPr lang="en-US" sz="2000" b="1" dirty="0" smtClean="0"/>
                        <a:t>Career Fair:</a:t>
                      </a:r>
                      <a:endParaRPr lang="en-US" sz="2000" b="1" dirty="0"/>
                    </a:p>
                  </a:txBody>
                  <a:tcPr marL="50434" marR="50434" marT="33452" marB="33452" anchor="ctr"/>
                </a:tc>
                <a:tc>
                  <a:txBody>
                    <a:bodyPr/>
                    <a:lstStyle/>
                    <a:p>
                      <a:pPr algn="r"/>
                      <a:endParaRPr lang="en-US" sz="2000" b="1" dirty="0"/>
                    </a:p>
                  </a:txBody>
                  <a:tcPr marL="50434" marR="50434" marT="33452" marB="33452" anchor="ctr"/>
                </a:tc>
                <a:tc>
                  <a:txBody>
                    <a:bodyPr/>
                    <a:lstStyle/>
                    <a:p>
                      <a:r>
                        <a:rPr lang="en-US" sz="2000" b="1" baseline="0" dirty="0" smtClean="0"/>
                        <a:t>Tim </a:t>
                      </a:r>
                      <a:r>
                        <a:rPr lang="en-US" sz="2000" b="1" baseline="0" dirty="0" err="1" smtClean="0"/>
                        <a:t>Schafermeyer</a:t>
                      </a:r>
                      <a:r>
                        <a:rPr lang="en-US" sz="2000" b="1" baseline="0" dirty="0" smtClean="0"/>
                        <a:t>, </a:t>
                      </a:r>
                    </a:p>
                    <a:p>
                      <a:r>
                        <a:rPr lang="en-US" sz="2000" b="1" baseline="0" dirty="0" smtClean="0"/>
                        <a:t>Andrew Griggs</a:t>
                      </a:r>
                      <a:endParaRPr lang="en-US" sz="2000" b="1" dirty="0"/>
                    </a:p>
                  </a:txBody>
                  <a:tcPr marL="50434" marR="50434" marT="33452" marB="33452" anchor="ctr"/>
                </a:tc>
              </a:tr>
              <a:tr h="373684">
                <a:tc>
                  <a:txBody>
                    <a:bodyPr/>
                    <a:lstStyle/>
                    <a:p>
                      <a:pPr algn="r"/>
                      <a:r>
                        <a:rPr lang="en-US" sz="2000" b="1" dirty="0" smtClean="0"/>
                        <a:t>Collegiate Affairs:</a:t>
                      </a:r>
                      <a:endParaRPr lang="en-US" sz="2000" b="1" dirty="0"/>
                    </a:p>
                  </a:txBody>
                  <a:tcPr marL="50434" marR="50434" marT="33452" marB="33452" anchor="ctr"/>
                </a:tc>
                <a:tc>
                  <a:txBody>
                    <a:bodyPr/>
                    <a:lstStyle/>
                    <a:p>
                      <a:pPr algn="r"/>
                      <a:endParaRPr lang="en-US" sz="2000" b="1" dirty="0"/>
                    </a:p>
                  </a:txBody>
                  <a:tcPr marL="50434" marR="50434" marT="33452" marB="33452" anchor="ctr"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Nathan Ball</a:t>
                      </a:r>
                      <a:endParaRPr lang="en-US" sz="2000" b="1" dirty="0"/>
                    </a:p>
                  </a:txBody>
                  <a:tcPr marL="50434" marR="50434" marT="33452" marB="33452" anchor="ctr"/>
                </a:tc>
              </a:tr>
              <a:tr h="685209">
                <a:tc>
                  <a:txBody>
                    <a:bodyPr/>
                    <a:lstStyle/>
                    <a:p>
                      <a:pPr algn="r"/>
                      <a:r>
                        <a:rPr lang="en-US" sz="2000" b="1" dirty="0" err="1" smtClean="0"/>
                        <a:t>EWeek</a:t>
                      </a:r>
                      <a:r>
                        <a:rPr lang="en-US" sz="2000" b="1" dirty="0" smtClean="0"/>
                        <a:t>:</a:t>
                      </a:r>
                      <a:endParaRPr lang="en-US" sz="2000" b="1" dirty="0"/>
                    </a:p>
                  </a:txBody>
                  <a:tcPr marL="50434" marR="50434" marT="33452" marB="33452" anchor="ctr"/>
                </a:tc>
                <a:tc>
                  <a:txBody>
                    <a:bodyPr/>
                    <a:lstStyle/>
                    <a:p>
                      <a:pPr algn="r"/>
                      <a:endParaRPr lang="en-US" sz="2000" b="1" dirty="0"/>
                    </a:p>
                  </a:txBody>
                  <a:tcPr marL="50434" marR="50434" marT="33452" marB="33452" anchor="ctr"/>
                </a:tc>
                <a:tc>
                  <a:txBody>
                    <a:bodyPr/>
                    <a:lstStyle/>
                    <a:p>
                      <a:r>
                        <a:rPr lang="en-US" sz="2000" b="1" baseline="0" dirty="0" err="1" smtClean="0"/>
                        <a:t>Maggy</a:t>
                      </a:r>
                      <a:r>
                        <a:rPr lang="en-US" sz="2000" b="1" baseline="0" dirty="0" smtClean="0"/>
                        <a:t> </a:t>
                      </a:r>
                      <a:r>
                        <a:rPr lang="en-US" sz="2000" b="1" baseline="0" dirty="0" err="1" smtClean="0"/>
                        <a:t>Zorc</a:t>
                      </a:r>
                      <a:r>
                        <a:rPr lang="en-US" sz="2000" b="1" baseline="0" dirty="0" smtClean="0"/>
                        <a:t>, Alison </a:t>
                      </a:r>
                      <a:r>
                        <a:rPr lang="en-US" sz="2000" b="1" baseline="0" dirty="0" err="1" smtClean="0"/>
                        <a:t>Hayfer</a:t>
                      </a:r>
                      <a:endParaRPr lang="en-US" sz="2000" b="1" dirty="0"/>
                    </a:p>
                  </a:txBody>
                  <a:tcPr marL="50434" marR="50434" marT="33452" marB="33452" anchor="ctr"/>
                </a:tc>
              </a:tr>
              <a:tr h="685209">
                <a:tc>
                  <a:txBody>
                    <a:bodyPr/>
                    <a:lstStyle/>
                    <a:p>
                      <a:pPr algn="r"/>
                      <a:r>
                        <a:rPr lang="en-US" sz="2000" b="1" dirty="0" smtClean="0"/>
                        <a:t>FELD:</a:t>
                      </a:r>
                      <a:endParaRPr lang="en-US" sz="2000" b="1" dirty="0"/>
                    </a:p>
                  </a:txBody>
                  <a:tcPr marL="50434" marR="50434" marT="33452" marB="33452" anchor="ctr"/>
                </a:tc>
                <a:tc>
                  <a:txBody>
                    <a:bodyPr/>
                    <a:lstStyle/>
                    <a:p>
                      <a:pPr algn="r"/>
                      <a:endParaRPr lang="en-US" sz="2000" b="1" dirty="0"/>
                    </a:p>
                  </a:txBody>
                  <a:tcPr marL="50434" marR="50434" marT="33452" marB="33452" anchor="ctr"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John </a:t>
                      </a:r>
                      <a:r>
                        <a:rPr lang="en-US" sz="2000" b="1" dirty="0" err="1" smtClean="0"/>
                        <a:t>Lewnard</a:t>
                      </a:r>
                      <a:endParaRPr lang="en-US" sz="2000" b="1" dirty="0"/>
                    </a:p>
                  </a:txBody>
                  <a:tcPr marL="50434" marR="50434" marT="33452" marB="33452" anchor="ctr"/>
                </a:tc>
              </a:tr>
              <a:tr h="373684">
                <a:tc>
                  <a:txBody>
                    <a:bodyPr/>
                    <a:lstStyle/>
                    <a:p>
                      <a:pPr algn="r"/>
                      <a:r>
                        <a:rPr lang="en-US" sz="2000" b="1" dirty="0" smtClean="0"/>
                        <a:t>Luau:</a:t>
                      </a:r>
                      <a:endParaRPr lang="en-US" sz="2000" b="1" dirty="0"/>
                    </a:p>
                  </a:txBody>
                  <a:tcPr marL="50434" marR="50434" marT="33452" marB="33452" anchor="ctr"/>
                </a:tc>
                <a:tc>
                  <a:txBody>
                    <a:bodyPr/>
                    <a:lstStyle/>
                    <a:p>
                      <a:pPr algn="r"/>
                      <a:endParaRPr lang="en-US" sz="2000" b="1" dirty="0"/>
                    </a:p>
                  </a:txBody>
                  <a:tcPr marL="50434" marR="50434" marT="33452" marB="33452" anchor="ctr"/>
                </a:tc>
                <a:tc>
                  <a:txBody>
                    <a:bodyPr/>
                    <a:lstStyle/>
                    <a:p>
                      <a:pPr marL="0" marR="0" indent="0" algn="l" defTabSz="91434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/>
                        <a:t>Chris </a:t>
                      </a:r>
                      <a:r>
                        <a:rPr lang="en-US" sz="1800" b="1" i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Katuscak</a:t>
                      </a:r>
                      <a:endParaRPr lang="en-US" sz="1800" b="1" i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0434" marR="50434" marT="33452" marB="33452" anchor="ctr"/>
                </a:tc>
              </a:tr>
              <a:tr h="373684">
                <a:tc>
                  <a:txBody>
                    <a:bodyPr/>
                    <a:lstStyle/>
                    <a:p>
                      <a:pPr algn="r"/>
                      <a:r>
                        <a:rPr lang="en-US" sz="2000" b="1" dirty="0" smtClean="0"/>
                        <a:t>Recognition:</a:t>
                      </a:r>
                      <a:endParaRPr lang="en-US" sz="2000" b="1" dirty="0"/>
                    </a:p>
                  </a:txBody>
                  <a:tcPr marL="50434" marR="50434" marT="33452" marB="33452" anchor="ctr"/>
                </a:tc>
                <a:tc>
                  <a:txBody>
                    <a:bodyPr/>
                    <a:lstStyle/>
                    <a:p>
                      <a:pPr algn="r"/>
                      <a:endParaRPr lang="en-US" sz="2000" b="1" dirty="0"/>
                    </a:p>
                  </a:txBody>
                  <a:tcPr marL="50434" marR="50434" marT="33452" marB="33452" anchor="ctr"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Ken </a:t>
                      </a:r>
                      <a:r>
                        <a:rPr lang="en-US" sz="2000" b="1" dirty="0" err="1" smtClean="0"/>
                        <a:t>Okoye</a:t>
                      </a:r>
                      <a:endParaRPr lang="en-US" sz="2000" b="1" dirty="0"/>
                    </a:p>
                  </a:txBody>
                  <a:tcPr marL="50434" marR="50434" marT="33452" marB="33452" anchor="ctr"/>
                </a:tc>
              </a:tr>
              <a:tr h="498922">
                <a:tc>
                  <a:txBody>
                    <a:bodyPr/>
                    <a:lstStyle/>
                    <a:p>
                      <a:pPr algn="r"/>
                      <a:r>
                        <a:rPr lang="en-US" sz="2000" b="1" dirty="0" smtClean="0"/>
                        <a:t>Public Affairs:</a:t>
                      </a:r>
                      <a:endParaRPr lang="en-US" sz="2000" b="1" dirty="0"/>
                    </a:p>
                  </a:txBody>
                  <a:tcPr marL="50434" marR="50434" marT="33452" marB="33452" anchor="ctr"/>
                </a:tc>
                <a:tc>
                  <a:txBody>
                    <a:bodyPr/>
                    <a:lstStyle/>
                    <a:p>
                      <a:pPr algn="r"/>
                      <a:endParaRPr lang="en-US" sz="2000" b="1" dirty="0"/>
                    </a:p>
                  </a:txBody>
                  <a:tcPr marL="50434" marR="50434" marT="33452" marB="33452" anchor="ctr"/>
                </a:tc>
                <a:tc>
                  <a:txBody>
                    <a:bodyPr/>
                    <a:lstStyle/>
                    <a:p>
                      <a:r>
                        <a:rPr lang="en-US" sz="2000" b="1" i="0" dirty="0" smtClean="0"/>
                        <a:t>Maddie</a:t>
                      </a:r>
                      <a:r>
                        <a:rPr lang="en-US" sz="2000" b="1" i="0" baseline="0" dirty="0" smtClean="0"/>
                        <a:t> Adams</a:t>
                      </a:r>
                      <a:endParaRPr lang="en-US" sz="2000" b="1" i="0" dirty="0" smtClean="0"/>
                    </a:p>
                  </a:txBody>
                  <a:tcPr marL="50434" marR="50434" marT="33452" marB="33452" anchor="ctr"/>
                </a:tc>
              </a:tr>
              <a:tr h="355818">
                <a:tc>
                  <a:txBody>
                    <a:bodyPr/>
                    <a:lstStyle/>
                    <a:p>
                      <a:pPr algn="r"/>
                      <a:r>
                        <a:rPr lang="en-US" sz="2000" b="1" dirty="0" smtClean="0"/>
                        <a:t>SOCC:</a:t>
                      </a:r>
                      <a:endParaRPr lang="en-US" sz="2000" b="1" dirty="0"/>
                    </a:p>
                  </a:txBody>
                  <a:tcPr marL="50434" marR="50434" marT="33452" marB="33452" anchor="ctr"/>
                </a:tc>
                <a:tc>
                  <a:txBody>
                    <a:bodyPr/>
                    <a:lstStyle/>
                    <a:p>
                      <a:pPr algn="r"/>
                      <a:endParaRPr lang="en-US" sz="2000" b="1" dirty="0"/>
                    </a:p>
                  </a:txBody>
                  <a:tcPr marL="50434" marR="50434" marT="33452" marB="33452" anchor="ctr"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Nathan Ball</a:t>
                      </a:r>
                      <a:endParaRPr lang="en-US" sz="2000" b="1" dirty="0"/>
                    </a:p>
                  </a:txBody>
                  <a:tcPr marL="50434" marR="50434" marT="33452" marB="33452" anchor="ctr"/>
                </a:tc>
              </a:tr>
              <a:tr h="373684">
                <a:tc>
                  <a:txBody>
                    <a:bodyPr/>
                    <a:lstStyle/>
                    <a:p>
                      <a:pPr algn="r"/>
                      <a:r>
                        <a:rPr lang="en-US" sz="2000" b="1" dirty="0" smtClean="0"/>
                        <a:t>Special Events:</a:t>
                      </a:r>
                      <a:endParaRPr lang="en-US" sz="2000" b="1" dirty="0"/>
                    </a:p>
                  </a:txBody>
                  <a:tcPr marL="50434" marR="50434" marT="33452" marB="33452" anchor="ctr"/>
                </a:tc>
                <a:tc>
                  <a:txBody>
                    <a:bodyPr/>
                    <a:lstStyle/>
                    <a:p>
                      <a:pPr algn="r"/>
                      <a:endParaRPr lang="en-US" sz="2000" b="1" dirty="0"/>
                    </a:p>
                  </a:txBody>
                  <a:tcPr marL="50434" marR="50434" marT="33452" marB="33452" anchor="ctr"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Scott </a:t>
                      </a:r>
                      <a:r>
                        <a:rPr lang="en-US" sz="2000" b="1" dirty="0" err="1" smtClean="0"/>
                        <a:t>Blincoe</a:t>
                      </a:r>
                      <a:endParaRPr lang="en-US" sz="2000" b="1" dirty="0" smtClean="0"/>
                    </a:p>
                  </a:txBody>
                  <a:tcPr marL="50434" marR="50434" marT="33452" marB="33452" anchor="ctr"/>
                </a:tc>
              </a:tr>
              <a:tr h="373684">
                <a:tc>
                  <a:txBody>
                    <a:bodyPr/>
                    <a:lstStyle/>
                    <a:p>
                      <a:pPr algn="r"/>
                      <a:r>
                        <a:rPr lang="en-US" sz="2000" b="1" dirty="0" smtClean="0"/>
                        <a:t>Technology: </a:t>
                      </a:r>
                      <a:endParaRPr lang="en-US" sz="2000" b="1" dirty="0"/>
                    </a:p>
                  </a:txBody>
                  <a:tcPr marL="50434" marR="50434" marT="33452" marB="33452" anchor="ctr"/>
                </a:tc>
                <a:tc>
                  <a:txBody>
                    <a:bodyPr/>
                    <a:lstStyle/>
                    <a:p>
                      <a:pPr algn="r"/>
                      <a:endParaRPr lang="en-US" sz="2000" b="1" dirty="0"/>
                    </a:p>
                  </a:txBody>
                  <a:tcPr marL="50434" marR="50434" marT="33452" marB="33452" anchor="ctr"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Tim </a:t>
                      </a:r>
                      <a:r>
                        <a:rPr lang="en-US" sz="2000" b="1" dirty="0" err="1" smtClean="0"/>
                        <a:t>Schafermeyer</a:t>
                      </a:r>
                      <a:endParaRPr lang="en-US" sz="2000" b="1" dirty="0" smtClean="0"/>
                    </a:p>
                  </a:txBody>
                  <a:tcPr marL="50434" marR="50434" marT="33452" marB="33452" anchor="ctr"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4"/>
          <p:cNvSpPr>
            <a:spLocks noGrp="1"/>
          </p:cNvSpPr>
          <p:nvPr/>
        </p:nvSpPr>
        <p:spPr bwMode="auto">
          <a:xfrm>
            <a:off x="1447800" y="381000"/>
            <a:ext cx="7315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 i="1">
                <a:solidFill>
                  <a:schemeClr val="bg1"/>
                </a:solidFill>
                <a:latin typeface="Calibri" pitchFamily="34" charset="0"/>
                <a:ea typeface="+mj-ea"/>
                <a:cs typeface="Calibri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 i="1">
                <a:solidFill>
                  <a:schemeClr val="bg1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 i="1">
                <a:solidFill>
                  <a:schemeClr val="bg1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 i="1">
                <a:solidFill>
                  <a:schemeClr val="bg1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 i="1">
                <a:solidFill>
                  <a:schemeClr val="bg1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Myriad Pro Black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Myriad Pro Black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Myriad Pro Black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Myriad Pro Black" pitchFamily="34" charset="0"/>
              </a:defRPr>
            </a:lvl9pPr>
          </a:lstStyle>
          <a:p>
            <a:pPr algn="ctr" eaLnBrk="1" hangingPunct="1">
              <a:defRPr/>
            </a:pPr>
            <a:r>
              <a:rPr lang="en-US" i="0" dirty="0" smtClean="0">
                <a:solidFill>
                  <a:schemeClr val="tx1"/>
                </a:solidFill>
                <a:latin typeface="+mj-lt"/>
              </a:rPr>
              <a:t>Meeting Agenda</a:t>
            </a:r>
          </a:p>
        </p:txBody>
      </p:sp>
      <p:sp>
        <p:nvSpPr>
          <p:cNvPr id="5" name="Content Placeholder 5"/>
          <p:cNvSpPr>
            <a:spLocks noGrp="1"/>
          </p:cNvSpPr>
          <p:nvPr/>
        </p:nvSpPr>
        <p:spPr bwMode="auto">
          <a:xfrm>
            <a:off x="1168400" y="1752601"/>
            <a:ext cx="7594600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SzPct val="25000"/>
              <a:buBlip>
                <a:blip r:embed="rId2"/>
              </a:buBlip>
              <a:defRPr sz="3200" baseline="0">
                <a:solidFill>
                  <a:schemeClr val="bg1"/>
                </a:solidFill>
                <a:latin typeface="Calibri" pitchFamily="34" charset="0"/>
                <a:ea typeface="+mn-ea"/>
                <a:cs typeface="Calibri" pitchFamily="34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SzPct val="25000"/>
              <a:buChar char="–"/>
              <a:defRPr sz="2800" baseline="0">
                <a:solidFill>
                  <a:schemeClr val="bg1"/>
                </a:solidFill>
                <a:latin typeface="Calibri" pitchFamily="34" charset="0"/>
                <a:cs typeface="Calibri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25000"/>
              <a:buChar char="•"/>
              <a:defRPr sz="2400" baseline="0">
                <a:solidFill>
                  <a:schemeClr val="bg1"/>
                </a:solidFill>
                <a:latin typeface="Calibri" pitchFamily="34" charset="0"/>
                <a:cs typeface="Calibri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25000"/>
              <a:buChar char="–"/>
              <a:defRPr sz="2000" baseline="0">
                <a:solidFill>
                  <a:schemeClr val="bg1"/>
                </a:solidFill>
                <a:latin typeface="Calibri" pitchFamily="34" charset="0"/>
                <a:cs typeface="Calibri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25000"/>
              <a:buChar char="»"/>
              <a:defRPr sz="2000" baseline="0">
                <a:solidFill>
                  <a:schemeClr val="bg1"/>
                </a:solidFill>
                <a:latin typeface="Calibri" pitchFamily="34" charset="0"/>
                <a:cs typeface="Calibri" pitchFamily="34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SzPct val="25000"/>
              <a:buChar char="»"/>
              <a:defRPr sz="2000">
                <a:solidFill>
                  <a:schemeClr val="bg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SzPct val="25000"/>
              <a:buChar char="»"/>
              <a:defRPr sz="2000">
                <a:solidFill>
                  <a:schemeClr val="bg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SzPct val="25000"/>
              <a:buChar char="»"/>
              <a:defRPr sz="2000">
                <a:solidFill>
                  <a:schemeClr val="bg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SzPct val="25000"/>
              <a:buChar char="»"/>
              <a:defRPr sz="2000">
                <a:solidFill>
                  <a:schemeClr val="bg1"/>
                </a:solidFill>
                <a:latin typeface="+mn-lt"/>
              </a:defRPr>
            </a:lvl9pPr>
          </a:lstStyle>
          <a:p>
            <a:pPr marL="0" indent="0" algn="just" eaLnBrk="1" hangingPunct="1">
              <a:buFontTx/>
              <a:buNone/>
              <a:defRPr/>
            </a:pPr>
            <a:endParaRPr lang="en-US" sz="2800" dirty="0" smtClean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Vice President Elections</a:t>
            </a:r>
          </a:p>
          <a:p>
            <a:r>
              <a:rPr lang="en-US" dirty="0" smtClean="0"/>
              <a:t>Engineering Ambassadors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VP nomination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Scott </a:t>
            </a:r>
            <a:r>
              <a:rPr lang="en-US" sz="2400" dirty="0" err="1" smtClean="0"/>
              <a:t>Blincoe</a:t>
            </a:r>
            <a:endParaRPr lang="en-US" sz="2400" dirty="0" smtClean="0"/>
          </a:p>
          <a:p>
            <a:r>
              <a:rPr lang="en-US" sz="2400" dirty="0" smtClean="0"/>
              <a:t>Alison </a:t>
            </a:r>
            <a:r>
              <a:rPr lang="en-US" sz="2400" dirty="0" err="1" smtClean="0"/>
              <a:t>Hayfer</a:t>
            </a:r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361365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1032565" y="1986126"/>
            <a:ext cx="5648623" cy="1204306"/>
          </a:xfrm>
        </p:spPr>
        <p:txBody>
          <a:bodyPr>
            <a:normAutofit/>
          </a:bodyPr>
          <a:lstStyle/>
          <a:p>
            <a:r>
              <a:rPr lang="en-US" sz="4400" dirty="0" smtClean="0">
                <a:solidFill>
                  <a:srgbClr val="FFFFFF"/>
                </a:solidFill>
                <a:latin typeface="Myriad Pro"/>
                <a:cs typeface="Myriad Pro"/>
              </a:rPr>
              <a:t>CEAS Ambassadors</a:t>
            </a:r>
            <a:endParaRPr lang="en-US" sz="4400" dirty="0">
              <a:solidFill>
                <a:srgbClr val="FFFFFF"/>
              </a:solidFill>
              <a:latin typeface="Myriad Pro"/>
              <a:cs typeface="Myriad Pro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124211" y="2235382"/>
            <a:ext cx="7229185" cy="329259"/>
          </a:xfrm>
        </p:spPr>
        <p:txBody>
          <a:bodyPr>
            <a:noAutofit/>
          </a:bodyPr>
          <a:lstStyle/>
          <a:p>
            <a:endParaRPr lang="en-US" sz="2000" dirty="0" smtClean="0">
              <a:latin typeface="Myriad Pro"/>
              <a:cs typeface="Myriad Pro"/>
            </a:endParaRPr>
          </a:p>
          <a:p>
            <a:r>
              <a:rPr lang="en-US" sz="2000" dirty="0" smtClean="0">
                <a:latin typeface="Myriad Pro"/>
                <a:cs typeface="Myriad Pro"/>
              </a:rPr>
              <a:t>Thaddaeus </a:t>
            </a:r>
            <a:r>
              <a:rPr lang="en-US" sz="2000" dirty="0" err="1" smtClean="0">
                <a:latin typeface="Myriad Pro"/>
                <a:cs typeface="Myriad Pro"/>
              </a:rPr>
              <a:t>voss</a:t>
            </a:r>
            <a:r>
              <a:rPr lang="en-US" sz="2000" dirty="0" smtClean="0">
                <a:latin typeface="Myriad Pro"/>
                <a:cs typeface="Myriad Pro"/>
              </a:rPr>
              <a:t> – </a:t>
            </a:r>
          </a:p>
          <a:p>
            <a:r>
              <a:rPr lang="en-US" sz="2000" dirty="0" smtClean="0">
                <a:latin typeface="Myriad Pro"/>
                <a:cs typeface="Myriad Pro"/>
              </a:rPr>
              <a:t>College Connections Chair</a:t>
            </a:r>
            <a:endParaRPr lang="en-US" sz="2000" dirty="0">
              <a:latin typeface="Myriad Pro"/>
              <a:cs typeface="Myriad Pro"/>
            </a:endParaRPr>
          </a:p>
        </p:txBody>
      </p:sp>
      <p:pic>
        <p:nvPicPr>
          <p:cNvPr id="5" name="Picture 4" descr="UC_logo-[400]w-ss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329" y="5509846"/>
            <a:ext cx="2730068" cy="154353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350266" y="6182186"/>
            <a:ext cx="3683782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1400" dirty="0" smtClean="0">
                <a:solidFill>
                  <a:srgbClr val="000000"/>
                </a:solidFill>
                <a:latin typeface="Myriad Pro"/>
                <a:cs typeface="Myriad Pro"/>
              </a:rPr>
              <a:t>		          COLLEGE OF</a:t>
            </a:r>
          </a:p>
          <a:p>
            <a:pPr algn="r" defTabSz="457200"/>
            <a:r>
              <a:rPr lang="en-US" b="1" dirty="0" smtClean="0">
                <a:solidFill>
                  <a:srgbClr val="000000"/>
                </a:solidFill>
                <a:latin typeface="Myriad Pro"/>
                <a:cs typeface="Myriad Pro"/>
              </a:rPr>
              <a:t>ENGINEERING </a:t>
            </a:r>
            <a:r>
              <a:rPr lang="en-US" dirty="0" smtClean="0">
                <a:solidFill>
                  <a:srgbClr val="000000"/>
                </a:solidFill>
                <a:latin typeface="Myriad Pro"/>
                <a:cs typeface="Myriad Pro"/>
              </a:rPr>
              <a:t>&amp;</a:t>
            </a:r>
            <a:r>
              <a:rPr lang="en-US" b="1" dirty="0" smtClean="0">
                <a:solidFill>
                  <a:srgbClr val="000000"/>
                </a:solidFill>
                <a:latin typeface="Myriad Pro"/>
                <a:cs typeface="Myriad Pro"/>
              </a:rPr>
              <a:t> APPLIED SCIENCE</a:t>
            </a:r>
            <a:endParaRPr lang="en-US" b="1" dirty="0">
              <a:solidFill>
                <a:srgbClr val="000000"/>
              </a:solidFill>
              <a:latin typeface="Myriad Pro"/>
              <a:cs typeface="Myriad Pro"/>
            </a:endParaRPr>
          </a:p>
        </p:txBody>
      </p:sp>
    </p:spTree>
    <p:extLst>
      <p:ext uri="{BB962C8B-B14F-4D97-AF65-F5344CB8AC3E}">
        <p14:creationId xmlns:p14="http://schemas.microsoft.com/office/powerpoint/2010/main" val="34737124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975956"/>
            <a:ext cx="7520940" cy="3579849"/>
          </a:xfrm>
          <a:ln>
            <a:solidFill>
              <a:schemeClr val="accent5"/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sz="1800" dirty="0" smtClean="0">
                <a:solidFill>
                  <a:srgbClr val="FFFFFF"/>
                </a:solidFill>
                <a:latin typeface="Myriad Pro"/>
                <a:cs typeface="Myriad Pro"/>
              </a:rPr>
              <a:t>The face of the College of Engineering and Applied Science</a:t>
            </a:r>
          </a:p>
          <a:p>
            <a:pPr algn="ctr"/>
            <a:r>
              <a:rPr lang="en-US" sz="1800" dirty="0" smtClean="0">
                <a:solidFill>
                  <a:srgbClr val="FFFFFF"/>
                </a:solidFill>
                <a:latin typeface="Myriad Pro"/>
                <a:cs typeface="Myriad Pro"/>
              </a:rPr>
              <a:t>for prospective students.</a:t>
            </a:r>
          </a:p>
          <a:p>
            <a:endParaRPr lang="en-US" sz="1800" dirty="0">
              <a:solidFill>
                <a:srgbClr val="FFFFFF"/>
              </a:solidFill>
              <a:latin typeface="Myriad Pro"/>
              <a:cs typeface="Myriad Pro"/>
            </a:endParaRPr>
          </a:p>
          <a:p>
            <a:r>
              <a:rPr lang="en-US" sz="1800" dirty="0" smtClean="0">
                <a:solidFill>
                  <a:srgbClr val="FFFFFF"/>
                </a:solidFill>
                <a:latin typeface="Myriad Pro"/>
                <a:cs typeface="Myriad Pro"/>
              </a:rPr>
              <a:t>A student-led collective of engineering students passionate</a:t>
            </a:r>
          </a:p>
          <a:p>
            <a:r>
              <a:rPr lang="en-US" sz="1800" dirty="0">
                <a:solidFill>
                  <a:srgbClr val="FFFFFF"/>
                </a:solidFill>
                <a:latin typeface="Myriad Pro"/>
                <a:cs typeface="Myriad Pro"/>
              </a:rPr>
              <a:t>	</a:t>
            </a:r>
            <a:r>
              <a:rPr lang="en-US" sz="1800" dirty="0" smtClean="0">
                <a:solidFill>
                  <a:srgbClr val="FFFFFF"/>
                </a:solidFill>
                <a:latin typeface="Myriad Pro"/>
                <a:cs typeface="Myriad Pro"/>
              </a:rPr>
              <a:t>	about CEAS and UC</a:t>
            </a:r>
          </a:p>
          <a:p>
            <a:endParaRPr lang="en-US" sz="1800" dirty="0">
              <a:solidFill>
                <a:srgbClr val="FFFFFF"/>
              </a:solidFill>
              <a:latin typeface="Myriad Pro"/>
              <a:cs typeface="Myriad Pro"/>
            </a:endParaRPr>
          </a:p>
          <a:p>
            <a:pPr algn="r"/>
            <a:r>
              <a:rPr lang="en-US" sz="1800" dirty="0" smtClean="0">
                <a:solidFill>
                  <a:srgbClr val="FFFFFF"/>
                </a:solidFill>
                <a:latin typeface="Myriad Pro"/>
                <a:cs typeface="Myriad Pro"/>
              </a:rPr>
              <a:t>A service-oriented student organization for CEAS recruitment, </a:t>
            </a:r>
          </a:p>
          <a:p>
            <a:r>
              <a:rPr lang="en-US" sz="1800" dirty="0" smtClean="0">
                <a:solidFill>
                  <a:srgbClr val="FFFFFF"/>
                </a:solidFill>
                <a:latin typeface="Myriad Pro"/>
                <a:cs typeface="Myriad Pro"/>
              </a:rPr>
              <a:t>							as well as alumni relations</a:t>
            </a:r>
          </a:p>
          <a:p>
            <a:endParaRPr lang="en-US" dirty="0">
              <a:solidFill>
                <a:srgbClr val="FFFFFF"/>
              </a:solidFill>
              <a:latin typeface="Myriad Pro"/>
              <a:cs typeface="Myriad Pro"/>
            </a:endParaRPr>
          </a:p>
          <a:p>
            <a:endParaRPr lang="en-US" dirty="0" smtClean="0">
              <a:solidFill>
                <a:srgbClr val="FFFFFF"/>
              </a:solidFill>
              <a:latin typeface="Myriad Pro"/>
              <a:cs typeface="Myriad Pro"/>
            </a:endParaRPr>
          </a:p>
        </p:txBody>
      </p:sp>
      <p:pic>
        <p:nvPicPr>
          <p:cNvPr id="4" name="Picture 3" descr="UC_logo-[400]w-ss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329" y="5509846"/>
            <a:ext cx="2730068" cy="154353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99225" y="391180"/>
            <a:ext cx="5138226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r>
              <a:rPr lang="en-US" sz="3200" dirty="0" smtClean="0">
                <a:solidFill>
                  <a:srgbClr val="000000"/>
                </a:solidFill>
                <a:latin typeface="Myriad Pro"/>
                <a:cs typeface="Myriad Pro"/>
              </a:rPr>
              <a:t>Who are CEAS Ambassadors?</a:t>
            </a:r>
            <a:endParaRPr lang="en-US" sz="3200" dirty="0">
              <a:solidFill>
                <a:srgbClr val="000000"/>
              </a:solidFill>
              <a:latin typeface="Myriad Pro"/>
              <a:cs typeface="Myriad Pro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50266" y="6182186"/>
            <a:ext cx="3683782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1400" dirty="0" smtClean="0">
                <a:solidFill>
                  <a:srgbClr val="000000"/>
                </a:solidFill>
                <a:latin typeface="Myriad Pro"/>
                <a:cs typeface="Myriad Pro"/>
              </a:rPr>
              <a:t>		          COLLEGE OF</a:t>
            </a:r>
          </a:p>
          <a:p>
            <a:pPr algn="r" defTabSz="457200"/>
            <a:r>
              <a:rPr lang="en-US" b="1" dirty="0" smtClean="0">
                <a:solidFill>
                  <a:srgbClr val="000000"/>
                </a:solidFill>
                <a:latin typeface="Myriad Pro"/>
                <a:cs typeface="Myriad Pro"/>
              </a:rPr>
              <a:t>ENGINEERING </a:t>
            </a:r>
            <a:r>
              <a:rPr lang="en-US" dirty="0" smtClean="0">
                <a:solidFill>
                  <a:srgbClr val="000000"/>
                </a:solidFill>
                <a:latin typeface="Myriad Pro"/>
                <a:cs typeface="Myriad Pro"/>
              </a:rPr>
              <a:t>&amp;</a:t>
            </a:r>
            <a:r>
              <a:rPr lang="en-US" b="1" dirty="0" smtClean="0">
                <a:solidFill>
                  <a:srgbClr val="000000"/>
                </a:solidFill>
                <a:latin typeface="Myriad Pro"/>
                <a:cs typeface="Myriad Pro"/>
              </a:rPr>
              <a:t> APPLIED SCIENCE</a:t>
            </a:r>
            <a:endParaRPr lang="en-US" b="1" dirty="0">
              <a:solidFill>
                <a:srgbClr val="000000"/>
              </a:solidFill>
              <a:latin typeface="Myriad Pro"/>
              <a:cs typeface="Myriad Pro"/>
            </a:endParaRPr>
          </a:p>
        </p:txBody>
      </p:sp>
    </p:spTree>
    <p:extLst>
      <p:ext uri="{BB962C8B-B14F-4D97-AF65-F5344CB8AC3E}">
        <p14:creationId xmlns:p14="http://schemas.microsoft.com/office/powerpoint/2010/main" val="14984349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955894"/>
            <a:ext cx="7520940" cy="3991132"/>
          </a:xfrm>
          <a:ln w="3175" cmpd="sng">
            <a:solidFill>
              <a:schemeClr val="accent5"/>
            </a:solidFill>
          </a:ln>
        </p:spPr>
        <p:txBody>
          <a:bodyPr>
            <a:normAutofit lnSpcReduction="10000"/>
          </a:bodyPr>
          <a:lstStyle/>
          <a:p>
            <a:r>
              <a:rPr lang="en-US" sz="1800" dirty="0" smtClean="0">
                <a:solidFill>
                  <a:srgbClr val="FFFFFF"/>
                </a:solidFill>
                <a:latin typeface="Myriad Pro"/>
                <a:cs typeface="Myriad Pro"/>
              </a:rPr>
              <a:t>We recruit students!</a:t>
            </a:r>
          </a:p>
          <a:p>
            <a:r>
              <a:rPr lang="en-US" dirty="0" smtClean="0">
                <a:solidFill>
                  <a:srgbClr val="FFFFFF"/>
                </a:solidFill>
                <a:latin typeface="Myriad Pro"/>
                <a:cs typeface="Myriad Pro"/>
              </a:rPr>
              <a:t>	We give tours!</a:t>
            </a:r>
          </a:p>
          <a:p>
            <a:r>
              <a:rPr lang="en-US" dirty="0">
                <a:solidFill>
                  <a:srgbClr val="FFFFFF"/>
                </a:solidFill>
                <a:latin typeface="Myriad Pro"/>
                <a:cs typeface="Myriad Pro"/>
              </a:rPr>
              <a:t>	</a:t>
            </a:r>
            <a:r>
              <a:rPr lang="en-US" dirty="0" smtClean="0">
                <a:solidFill>
                  <a:srgbClr val="FFFFFF"/>
                </a:solidFill>
                <a:latin typeface="Myriad Pro"/>
                <a:cs typeface="Myriad Pro"/>
              </a:rPr>
              <a:t>We let students shadow our classes!</a:t>
            </a:r>
          </a:p>
          <a:p>
            <a:r>
              <a:rPr lang="en-US" dirty="0">
                <a:solidFill>
                  <a:srgbClr val="FFFFFF"/>
                </a:solidFill>
                <a:latin typeface="Myriad Pro"/>
                <a:cs typeface="Myriad Pro"/>
              </a:rPr>
              <a:t>	</a:t>
            </a:r>
            <a:r>
              <a:rPr lang="en-US" dirty="0" smtClean="0">
                <a:solidFill>
                  <a:srgbClr val="FFFFFF"/>
                </a:solidFill>
                <a:latin typeface="Myriad Pro"/>
                <a:cs typeface="Myriad Pro"/>
              </a:rPr>
              <a:t>We host families at FREE lunches at </a:t>
            </a:r>
            <a:r>
              <a:rPr lang="en-US" dirty="0" err="1" smtClean="0">
                <a:solidFill>
                  <a:srgbClr val="FFFFFF"/>
                </a:solidFill>
                <a:latin typeface="Myriad Pro"/>
                <a:cs typeface="Myriad Pro"/>
              </a:rPr>
              <a:t>CenterCourt</a:t>
            </a:r>
            <a:r>
              <a:rPr lang="en-US" dirty="0" smtClean="0">
                <a:solidFill>
                  <a:srgbClr val="FFFFFF"/>
                </a:solidFill>
                <a:latin typeface="Myriad Pro"/>
                <a:cs typeface="Myriad Pro"/>
              </a:rPr>
              <a:t>, </a:t>
            </a:r>
            <a:r>
              <a:rPr lang="en-US" dirty="0" err="1" smtClean="0">
                <a:solidFill>
                  <a:srgbClr val="FFFFFF"/>
                </a:solidFill>
                <a:latin typeface="Myriad Pro"/>
                <a:cs typeface="Myriad Pro"/>
              </a:rPr>
              <a:t>MarketPointe</a:t>
            </a:r>
            <a:r>
              <a:rPr lang="en-US" dirty="0" smtClean="0">
                <a:solidFill>
                  <a:srgbClr val="FFFFFF"/>
                </a:solidFill>
                <a:latin typeface="Myriad Pro"/>
                <a:cs typeface="Myriad Pro"/>
              </a:rPr>
              <a:t>, or </a:t>
            </a:r>
            <a:r>
              <a:rPr lang="en-US" dirty="0" err="1" smtClean="0">
                <a:solidFill>
                  <a:srgbClr val="FFFFFF"/>
                </a:solidFill>
                <a:latin typeface="Myriad Pro"/>
                <a:cs typeface="Myriad Pro"/>
              </a:rPr>
              <a:t>StadiumView</a:t>
            </a:r>
            <a:endParaRPr lang="en-US" dirty="0" smtClean="0">
              <a:solidFill>
                <a:srgbClr val="FFFFFF"/>
              </a:solidFill>
              <a:latin typeface="Myriad Pro"/>
              <a:cs typeface="Myriad Pro"/>
            </a:endParaRPr>
          </a:p>
          <a:p>
            <a:r>
              <a:rPr lang="en-US" dirty="0">
                <a:solidFill>
                  <a:srgbClr val="FFFFFF"/>
                </a:solidFill>
                <a:latin typeface="Myriad Pro"/>
                <a:cs typeface="Myriad Pro"/>
              </a:rPr>
              <a:t>	</a:t>
            </a:r>
            <a:r>
              <a:rPr lang="en-US" dirty="0" smtClean="0">
                <a:solidFill>
                  <a:srgbClr val="FFFFFF"/>
                </a:solidFill>
                <a:latin typeface="Myriad Pro"/>
                <a:cs typeface="Myriad Pro"/>
              </a:rPr>
              <a:t>We host open houses for tons of families at once</a:t>
            </a:r>
          </a:p>
          <a:p>
            <a:r>
              <a:rPr lang="en-US" dirty="0">
                <a:solidFill>
                  <a:srgbClr val="FFFFFF"/>
                </a:solidFill>
                <a:latin typeface="Myriad Pro"/>
                <a:cs typeface="Myriad Pro"/>
              </a:rPr>
              <a:t>	</a:t>
            </a:r>
            <a:r>
              <a:rPr lang="en-US" dirty="0" smtClean="0">
                <a:solidFill>
                  <a:srgbClr val="FFFFFF"/>
                </a:solidFill>
                <a:latin typeface="Myriad Pro"/>
                <a:cs typeface="Myriad Pro"/>
              </a:rPr>
              <a:t>We give student panels</a:t>
            </a:r>
          </a:p>
          <a:p>
            <a:r>
              <a:rPr lang="en-US" dirty="0">
                <a:solidFill>
                  <a:srgbClr val="FFFFFF"/>
                </a:solidFill>
                <a:latin typeface="Myriad Pro"/>
                <a:cs typeface="Myriad Pro"/>
              </a:rPr>
              <a:t>	</a:t>
            </a:r>
            <a:r>
              <a:rPr lang="en-US" dirty="0" smtClean="0">
                <a:solidFill>
                  <a:srgbClr val="FFFFFF"/>
                </a:solidFill>
                <a:latin typeface="Myriad Pro"/>
                <a:cs typeface="Myriad Pro"/>
              </a:rPr>
              <a:t>We sit in on department talks</a:t>
            </a:r>
          </a:p>
          <a:p>
            <a:r>
              <a:rPr lang="en-US" dirty="0">
                <a:solidFill>
                  <a:srgbClr val="FFFFFF"/>
                </a:solidFill>
                <a:latin typeface="Myriad Pro"/>
                <a:cs typeface="Myriad Pro"/>
              </a:rPr>
              <a:t>	</a:t>
            </a:r>
            <a:r>
              <a:rPr lang="en-US" dirty="0" smtClean="0">
                <a:solidFill>
                  <a:srgbClr val="FFFFFF"/>
                </a:solidFill>
                <a:latin typeface="Myriad Pro"/>
                <a:cs typeface="Myriad Pro"/>
              </a:rPr>
              <a:t>We work together with CEAS administration</a:t>
            </a:r>
          </a:p>
          <a:p>
            <a:endParaRPr lang="en-US" dirty="0" smtClean="0">
              <a:solidFill>
                <a:srgbClr val="FFFFFF"/>
              </a:solidFill>
              <a:latin typeface="Myriad Pro"/>
              <a:cs typeface="Myriad Pro"/>
            </a:endParaRPr>
          </a:p>
          <a:p>
            <a:r>
              <a:rPr lang="en-US" dirty="0" smtClean="0">
                <a:solidFill>
                  <a:srgbClr val="FFFFFF"/>
                </a:solidFill>
                <a:latin typeface="Myriad Pro"/>
                <a:cs typeface="Myriad Pro"/>
              </a:rPr>
              <a:t>We rep CEAS!</a:t>
            </a:r>
          </a:p>
          <a:p>
            <a:r>
              <a:rPr lang="en-US" dirty="0" smtClean="0">
                <a:solidFill>
                  <a:srgbClr val="FFFFFF"/>
                </a:solidFill>
                <a:latin typeface="Myriad Pro"/>
                <a:cs typeface="Myriad Pro"/>
              </a:rPr>
              <a:t>	We host free hot chocolate days and social events! Because you’re cool!</a:t>
            </a:r>
          </a:p>
        </p:txBody>
      </p:sp>
      <p:pic>
        <p:nvPicPr>
          <p:cNvPr id="4" name="Picture 3" descr="UC_logo-[400]w-ss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329" y="5509846"/>
            <a:ext cx="2730068" cy="154353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822960" y="391180"/>
            <a:ext cx="5711921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r>
              <a:rPr lang="en-US" sz="3200" dirty="0" smtClean="0">
                <a:solidFill>
                  <a:srgbClr val="000000"/>
                </a:solidFill>
                <a:latin typeface="Myriad Pro"/>
                <a:cs typeface="Myriad Pro"/>
              </a:rPr>
              <a:t>What do CEAS Ambassadors do?</a:t>
            </a:r>
            <a:endParaRPr lang="en-US" sz="3200" dirty="0">
              <a:solidFill>
                <a:srgbClr val="000000"/>
              </a:solidFill>
              <a:latin typeface="Myriad Pro"/>
              <a:cs typeface="Myriad Pro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50266" y="6182186"/>
            <a:ext cx="3683782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1400" dirty="0" smtClean="0">
                <a:solidFill>
                  <a:srgbClr val="000000"/>
                </a:solidFill>
                <a:latin typeface="Myriad Pro"/>
                <a:cs typeface="Myriad Pro"/>
              </a:rPr>
              <a:t>		          COLLEGE OF</a:t>
            </a:r>
          </a:p>
          <a:p>
            <a:pPr algn="r" defTabSz="457200"/>
            <a:r>
              <a:rPr lang="en-US" b="1" dirty="0" smtClean="0">
                <a:solidFill>
                  <a:srgbClr val="000000"/>
                </a:solidFill>
                <a:latin typeface="Myriad Pro"/>
                <a:cs typeface="Myriad Pro"/>
              </a:rPr>
              <a:t>ENGINEERING </a:t>
            </a:r>
            <a:r>
              <a:rPr lang="en-US" dirty="0" smtClean="0">
                <a:solidFill>
                  <a:srgbClr val="000000"/>
                </a:solidFill>
                <a:latin typeface="Myriad Pro"/>
                <a:cs typeface="Myriad Pro"/>
              </a:rPr>
              <a:t>&amp;</a:t>
            </a:r>
            <a:r>
              <a:rPr lang="en-US" b="1" dirty="0" smtClean="0">
                <a:solidFill>
                  <a:srgbClr val="000000"/>
                </a:solidFill>
                <a:latin typeface="Myriad Pro"/>
                <a:cs typeface="Myriad Pro"/>
              </a:rPr>
              <a:t> APPLIED SCIENCE</a:t>
            </a:r>
            <a:endParaRPr lang="en-US" b="1" dirty="0">
              <a:solidFill>
                <a:srgbClr val="000000"/>
              </a:solidFill>
              <a:latin typeface="Myriad Pro"/>
              <a:cs typeface="Myriad Pro"/>
            </a:endParaRPr>
          </a:p>
        </p:txBody>
      </p:sp>
    </p:spTree>
    <p:extLst>
      <p:ext uri="{BB962C8B-B14F-4D97-AF65-F5344CB8AC3E}">
        <p14:creationId xmlns:p14="http://schemas.microsoft.com/office/powerpoint/2010/main" val="40644589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100628"/>
            <a:ext cx="7520940" cy="3830408"/>
          </a:xfrm>
          <a:noFill/>
          <a:ln>
            <a:solidFill>
              <a:schemeClr val="accent5"/>
            </a:solidFill>
          </a:ln>
        </p:spPr>
        <p:txBody>
          <a:bodyPr>
            <a:normAutofit/>
          </a:bodyPr>
          <a:lstStyle/>
          <a:p>
            <a:r>
              <a:rPr lang="en-US" sz="1800" dirty="0" smtClean="0">
                <a:solidFill>
                  <a:srgbClr val="FFFFFF"/>
                </a:solidFill>
                <a:latin typeface="Myriad Pro"/>
                <a:cs typeface="Myriad Pro"/>
              </a:rPr>
              <a:t>Being able to share your awesome experiences at CEAS and UC with prospective students</a:t>
            </a:r>
          </a:p>
          <a:p>
            <a:pPr algn="r"/>
            <a:r>
              <a:rPr lang="en-US" sz="1800" dirty="0" smtClean="0">
                <a:solidFill>
                  <a:srgbClr val="FFFFFF"/>
                </a:solidFill>
                <a:latin typeface="Myriad Pro"/>
                <a:cs typeface="Myriad Pro"/>
              </a:rPr>
              <a:t>Showing faculty that you’re committed to the </a:t>
            </a:r>
          </a:p>
          <a:p>
            <a:pPr algn="r"/>
            <a:r>
              <a:rPr lang="en-US" sz="1800" dirty="0" smtClean="0">
                <a:solidFill>
                  <a:srgbClr val="FFFFFF"/>
                </a:solidFill>
                <a:latin typeface="Myriad Pro"/>
                <a:cs typeface="Myriad Pro"/>
              </a:rPr>
              <a:t>University by giving back</a:t>
            </a:r>
          </a:p>
          <a:p>
            <a:r>
              <a:rPr lang="en-US" sz="1800" dirty="0" smtClean="0">
                <a:solidFill>
                  <a:srgbClr val="FFFFFF"/>
                </a:solidFill>
                <a:latin typeface="Myriad Pro"/>
                <a:cs typeface="Myriad Pro"/>
              </a:rPr>
              <a:t>Good food at our bi-weekly meetings </a:t>
            </a:r>
          </a:p>
          <a:p>
            <a:r>
              <a:rPr lang="en-US" sz="1800" dirty="0" smtClean="0">
                <a:solidFill>
                  <a:srgbClr val="FFFFFF"/>
                </a:solidFill>
                <a:latin typeface="Myriad Pro"/>
                <a:cs typeface="Myriad Pro"/>
              </a:rPr>
              <a:t>and a fancy banquet dinner</a:t>
            </a:r>
          </a:p>
          <a:p>
            <a:pPr algn="r"/>
            <a:r>
              <a:rPr lang="en-US" sz="1800" dirty="0" smtClean="0">
                <a:solidFill>
                  <a:srgbClr val="FFFFFF"/>
                </a:solidFill>
                <a:latin typeface="Myriad Pro"/>
                <a:cs typeface="Myriad Pro"/>
              </a:rPr>
              <a:t>Developing your interpersonal communication skills </a:t>
            </a:r>
          </a:p>
          <a:p>
            <a:pPr algn="r"/>
            <a:r>
              <a:rPr lang="en-US" sz="1800" dirty="0" smtClean="0">
                <a:solidFill>
                  <a:srgbClr val="FFFFFF"/>
                </a:solidFill>
                <a:latin typeface="Myriad Pro"/>
                <a:cs typeface="Myriad Pro"/>
              </a:rPr>
              <a:t>by giving tours, panels, presentations, etc.</a:t>
            </a:r>
          </a:p>
          <a:p>
            <a:endParaRPr lang="en-US" sz="1800" dirty="0" smtClean="0">
              <a:solidFill>
                <a:srgbClr val="FFFFFF"/>
              </a:solidFill>
              <a:latin typeface="Myriad Pro"/>
              <a:cs typeface="Myriad Pro"/>
            </a:endParaRPr>
          </a:p>
          <a:p>
            <a:r>
              <a:rPr lang="en-US" sz="1800" dirty="0" smtClean="0">
                <a:solidFill>
                  <a:srgbClr val="FFFFFF"/>
                </a:solidFill>
                <a:latin typeface="Myriad Pro"/>
                <a:cs typeface="Myriad Pro"/>
              </a:rPr>
              <a:t>Free lunch for hosting families at the dining halls</a:t>
            </a:r>
            <a:endParaRPr lang="en-US" sz="1800" dirty="0">
              <a:solidFill>
                <a:srgbClr val="FFFFFF"/>
              </a:solidFill>
              <a:latin typeface="Myriad Pro"/>
              <a:cs typeface="Myriad Pro"/>
            </a:endParaRPr>
          </a:p>
          <a:p>
            <a:endParaRPr lang="en-US" sz="1800" dirty="0" smtClean="0">
              <a:solidFill>
                <a:srgbClr val="FFFFFF"/>
              </a:solidFill>
              <a:latin typeface="Myriad Pro"/>
              <a:cs typeface="Myriad Pro"/>
            </a:endParaRPr>
          </a:p>
        </p:txBody>
      </p:sp>
      <p:pic>
        <p:nvPicPr>
          <p:cNvPr id="4" name="Picture 3" descr="UC_logo-[400]w-ss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329" y="5509846"/>
            <a:ext cx="2730068" cy="154353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822960" y="23410"/>
            <a:ext cx="5947473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r>
              <a:rPr lang="en-US" sz="3200" dirty="0" smtClean="0">
                <a:solidFill>
                  <a:srgbClr val="000000"/>
                </a:solidFill>
                <a:latin typeface="Myriad Pro"/>
                <a:cs typeface="Myriad Pro"/>
              </a:rPr>
              <a:t>What are the best parts of being a </a:t>
            </a:r>
          </a:p>
          <a:p>
            <a:pPr defTabSz="457200"/>
            <a:r>
              <a:rPr lang="en-US" sz="3200" dirty="0">
                <a:solidFill>
                  <a:srgbClr val="000000"/>
                </a:solidFill>
                <a:latin typeface="Myriad Pro"/>
                <a:cs typeface="Myriad Pro"/>
              </a:rPr>
              <a:t>	</a:t>
            </a:r>
            <a:r>
              <a:rPr lang="en-US" sz="3200" dirty="0" smtClean="0">
                <a:solidFill>
                  <a:srgbClr val="000000"/>
                </a:solidFill>
                <a:latin typeface="Myriad Pro"/>
                <a:cs typeface="Myriad Pro"/>
              </a:rPr>
              <a:t>CEAS Ambassador?</a:t>
            </a:r>
            <a:endParaRPr lang="en-US" sz="3200" dirty="0">
              <a:solidFill>
                <a:srgbClr val="000000"/>
              </a:solidFill>
              <a:latin typeface="Myriad Pro"/>
              <a:cs typeface="Myriad Pro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50266" y="6182186"/>
            <a:ext cx="3683782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1400" dirty="0" smtClean="0">
                <a:solidFill>
                  <a:srgbClr val="000000"/>
                </a:solidFill>
                <a:latin typeface="Myriad Pro"/>
                <a:cs typeface="Myriad Pro"/>
              </a:rPr>
              <a:t>		          COLLEGE OF</a:t>
            </a:r>
          </a:p>
          <a:p>
            <a:pPr algn="r" defTabSz="457200"/>
            <a:r>
              <a:rPr lang="en-US" b="1" dirty="0" smtClean="0">
                <a:solidFill>
                  <a:srgbClr val="000000"/>
                </a:solidFill>
                <a:latin typeface="Myriad Pro"/>
                <a:cs typeface="Myriad Pro"/>
              </a:rPr>
              <a:t>ENGINEERING </a:t>
            </a:r>
            <a:r>
              <a:rPr lang="en-US" dirty="0" smtClean="0">
                <a:solidFill>
                  <a:srgbClr val="000000"/>
                </a:solidFill>
                <a:latin typeface="Myriad Pro"/>
                <a:cs typeface="Myriad Pro"/>
              </a:rPr>
              <a:t>&amp;</a:t>
            </a:r>
            <a:r>
              <a:rPr lang="en-US" b="1" dirty="0" smtClean="0">
                <a:solidFill>
                  <a:srgbClr val="000000"/>
                </a:solidFill>
                <a:latin typeface="Myriad Pro"/>
                <a:cs typeface="Myriad Pro"/>
              </a:rPr>
              <a:t> APPLIED SCIENCE</a:t>
            </a:r>
            <a:endParaRPr lang="en-US" b="1" dirty="0">
              <a:solidFill>
                <a:srgbClr val="000000"/>
              </a:solidFill>
              <a:latin typeface="Myriad Pro"/>
              <a:cs typeface="Myriad Pro"/>
            </a:endParaRPr>
          </a:p>
        </p:txBody>
      </p:sp>
    </p:spTree>
    <p:extLst>
      <p:ext uri="{BB962C8B-B14F-4D97-AF65-F5344CB8AC3E}">
        <p14:creationId xmlns:p14="http://schemas.microsoft.com/office/powerpoint/2010/main" val="892856408"/>
      </p:ext>
    </p:extLst>
  </p:cSld>
  <p:clrMapOvr>
    <a:masterClrMapping/>
  </p:clrMapOvr>
</p:sld>
</file>

<file path=ppt/theme/_rels/them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yriad Pro">
      <a:majorFont>
        <a:latin typeface="Myriad Pro"/>
        <a:ea typeface=""/>
        <a:cs typeface=""/>
      </a:majorFont>
      <a:minorFont>
        <a:latin typeface="Myriad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Level">
  <a:themeElements>
    <a:clrScheme name="1_Level 8">
      <a:dk1>
        <a:srgbClr val="000000"/>
      </a:dk1>
      <a:lt1>
        <a:srgbClr val="FFFFFF"/>
      </a:lt1>
      <a:dk2>
        <a:srgbClr val="999900"/>
      </a:dk2>
      <a:lt2>
        <a:srgbClr val="666600"/>
      </a:lt2>
      <a:accent1>
        <a:srgbClr val="99CC00"/>
      </a:accent1>
      <a:accent2>
        <a:srgbClr val="CCCC66"/>
      </a:accent2>
      <a:accent3>
        <a:srgbClr val="FFFFFF"/>
      </a:accent3>
      <a:accent4>
        <a:srgbClr val="000000"/>
      </a:accent4>
      <a:accent5>
        <a:srgbClr val="CAE2AA"/>
      </a:accent5>
      <a:accent6>
        <a:srgbClr val="B9B95C"/>
      </a:accent6>
      <a:hlink>
        <a:srgbClr val="FFCC00"/>
      </a:hlink>
      <a:folHlink>
        <a:srgbClr val="CC9900"/>
      </a:folHlink>
    </a:clrScheme>
    <a:fontScheme name="1_Level">
      <a:majorFont>
        <a:latin typeface="Garamond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1_Level 1">
        <a:dk1>
          <a:srgbClr val="006699"/>
        </a:dk1>
        <a:lt1>
          <a:srgbClr val="FFFFFF"/>
        </a:lt1>
        <a:dk2>
          <a:srgbClr val="000000"/>
        </a:dk2>
        <a:lt2>
          <a:srgbClr val="99FF99"/>
        </a:lt2>
        <a:accent1>
          <a:srgbClr val="00CC99"/>
        </a:accent1>
        <a:accent2>
          <a:srgbClr val="009999"/>
        </a:accent2>
        <a:accent3>
          <a:srgbClr val="AAAAAA"/>
        </a:accent3>
        <a:accent4>
          <a:srgbClr val="DADADA"/>
        </a:accent4>
        <a:accent5>
          <a:srgbClr val="AAE2CA"/>
        </a:accent5>
        <a:accent6>
          <a:srgbClr val="008A8A"/>
        </a:accent6>
        <a:hlink>
          <a:srgbClr val="0066FF"/>
        </a:hlink>
        <a:folHlink>
          <a:srgbClr val="989CB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Level 2">
        <a:dk1>
          <a:srgbClr val="808000"/>
        </a:dk1>
        <a:lt1>
          <a:srgbClr val="FFFFFF"/>
        </a:lt1>
        <a:dk2>
          <a:srgbClr val="5C271E"/>
        </a:dk2>
        <a:lt2>
          <a:srgbClr val="FFDD89"/>
        </a:lt2>
        <a:accent1>
          <a:srgbClr val="CC6600"/>
        </a:accent1>
        <a:accent2>
          <a:srgbClr val="CC9900"/>
        </a:accent2>
        <a:accent3>
          <a:srgbClr val="B5ACAB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Level 3">
        <a:dk1>
          <a:srgbClr val="763B00"/>
        </a:dk1>
        <a:lt1>
          <a:srgbClr val="FFFFFF"/>
        </a:lt1>
        <a:dk2>
          <a:srgbClr val="330000"/>
        </a:dk2>
        <a:lt2>
          <a:srgbClr val="CC9900"/>
        </a:lt2>
        <a:accent1>
          <a:srgbClr val="FFCC00"/>
        </a:accent1>
        <a:accent2>
          <a:srgbClr val="CC3300"/>
        </a:accent2>
        <a:accent3>
          <a:srgbClr val="AD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666699"/>
        </a:hlink>
        <a:folHlink>
          <a:srgbClr val="99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Level 4">
        <a:dk1>
          <a:srgbClr val="6D3696"/>
        </a:dk1>
        <a:lt1>
          <a:srgbClr val="FFFFFF"/>
        </a:lt1>
        <a:dk2>
          <a:srgbClr val="51255D"/>
        </a:dk2>
        <a:lt2>
          <a:srgbClr val="FFFFCC"/>
        </a:lt2>
        <a:accent1>
          <a:srgbClr val="666699"/>
        </a:accent1>
        <a:accent2>
          <a:srgbClr val="800080"/>
        </a:accent2>
        <a:accent3>
          <a:srgbClr val="B3ACB6"/>
        </a:accent3>
        <a:accent4>
          <a:srgbClr val="DADADA"/>
        </a:accent4>
        <a:accent5>
          <a:srgbClr val="B8B8CA"/>
        </a:accent5>
        <a:accent6>
          <a:srgbClr val="730073"/>
        </a:accent6>
        <a:hlink>
          <a:srgbClr val="CCCC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Level 5">
        <a:dk1>
          <a:srgbClr val="CC6600"/>
        </a:dk1>
        <a:lt1>
          <a:srgbClr val="FFFFFF"/>
        </a:lt1>
        <a:dk2>
          <a:srgbClr val="4A553B"/>
        </a:dk2>
        <a:lt2>
          <a:srgbClr val="FFBF1F"/>
        </a:lt2>
        <a:accent1>
          <a:srgbClr val="FFCC00"/>
        </a:accent1>
        <a:accent2>
          <a:srgbClr val="CC9900"/>
        </a:accent2>
        <a:accent3>
          <a:srgbClr val="B1B4AF"/>
        </a:accent3>
        <a:accent4>
          <a:srgbClr val="DADADA"/>
        </a:accent4>
        <a:accent5>
          <a:srgbClr val="FFE2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Level 6">
        <a:dk1>
          <a:srgbClr val="000000"/>
        </a:dk1>
        <a:lt1>
          <a:srgbClr val="FFFFFF"/>
        </a:lt1>
        <a:dk2>
          <a:srgbClr val="666699"/>
        </a:dk2>
        <a:lt2>
          <a:srgbClr val="FFCC00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666699"/>
        </a:hlink>
        <a:folHlink>
          <a:srgbClr val="9999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Level 7">
        <a:dk1>
          <a:srgbClr val="000000"/>
        </a:dk1>
        <a:lt1>
          <a:srgbClr val="FFFFFF"/>
        </a:lt1>
        <a:dk2>
          <a:srgbClr val="CC3300"/>
        </a:dk2>
        <a:lt2>
          <a:srgbClr val="66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CC9900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Level 8">
        <a:dk1>
          <a:srgbClr val="000000"/>
        </a:dk1>
        <a:lt1>
          <a:srgbClr val="FFFFFF"/>
        </a:lt1>
        <a:dk2>
          <a:srgbClr val="999900"/>
        </a:dk2>
        <a:lt2>
          <a:srgbClr val="666600"/>
        </a:lt2>
        <a:accent1>
          <a:srgbClr val="99CC00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B9B95C"/>
        </a:accent6>
        <a:hlink>
          <a:srgbClr val="FFCC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Angles">
  <a:themeElements>
    <a:clrScheme name="Custom 11">
      <a:dk1>
        <a:srgbClr val="000000"/>
      </a:dk1>
      <a:lt1>
        <a:srgbClr val="D80029"/>
      </a:lt1>
      <a:dk2>
        <a:srgbClr val="434342"/>
      </a:dk2>
      <a:lt2>
        <a:srgbClr val="CDD7D9"/>
      </a:lt2>
      <a:accent1>
        <a:srgbClr val="000000"/>
      </a:accent1>
      <a:accent2>
        <a:srgbClr val="000000"/>
      </a:accent2>
      <a:accent3>
        <a:srgbClr val="FFFFFF"/>
      </a:accent3>
      <a:accent4>
        <a:srgbClr val="D80029"/>
      </a:accent4>
      <a:accent5>
        <a:srgbClr val="000000"/>
      </a:accent5>
      <a:accent6>
        <a:srgbClr val="000000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华文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2552</TotalTime>
  <Words>901</Words>
  <Application>Microsoft Office PowerPoint</Application>
  <PresentationFormat>On-screen Show (4:3)</PresentationFormat>
  <Paragraphs>227</Paragraphs>
  <Slides>25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25</vt:i4>
      </vt:variant>
    </vt:vector>
  </HeadingPairs>
  <TitlesOfParts>
    <vt:vector size="28" baseType="lpstr">
      <vt:lpstr>Default Design</vt:lpstr>
      <vt:lpstr>1_Level</vt:lpstr>
      <vt:lpstr>Angles</vt:lpstr>
      <vt:lpstr>Engineering and Applied  Science Tribunal</vt:lpstr>
      <vt:lpstr>Tribunal Officers</vt:lpstr>
      <vt:lpstr>Tribunal Executives</vt:lpstr>
      <vt:lpstr>PowerPoint Presentation</vt:lpstr>
      <vt:lpstr>VP nomination</vt:lpstr>
      <vt:lpstr>CEAS Ambassadors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Officer Reports</vt:lpstr>
      <vt:lpstr>Secretary</vt:lpstr>
      <vt:lpstr>Senator’s Report</vt:lpstr>
      <vt:lpstr>Committee Reports</vt:lpstr>
      <vt:lpstr>PowerPoint Presentation</vt:lpstr>
      <vt:lpstr>Under the Sea! February 16-22, 2014</vt:lpstr>
      <vt:lpstr>Resume Review Day  Friday, February 14th 9a-3p 8th floor Rhodes Hall</vt:lpstr>
      <vt:lpstr>FELD</vt:lpstr>
      <vt:lpstr>Recognition</vt:lpstr>
      <vt:lpstr>SOCC</vt:lpstr>
      <vt:lpstr>Special Events</vt:lpstr>
      <vt:lpstr>Special Events</vt:lpstr>
      <vt:lpstr>Next Meeting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Secretary Report</dc:title>
  <dc:creator>Andrew Griggs</dc:creator>
  <cp:lastModifiedBy>Mason Stout</cp:lastModifiedBy>
  <cp:revision>137</cp:revision>
  <dcterms:created xsi:type="dcterms:W3CDTF">2012-06-23T16:33:59Z</dcterms:created>
  <dcterms:modified xsi:type="dcterms:W3CDTF">2014-01-27T22:11:09Z</dcterms:modified>
</cp:coreProperties>
</file>