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8" r:id="rId3"/>
  </p:sldMasterIdLst>
  <p:notesMasterIdLst>
    <p:notesMasterId r:id="rId29"/>
  </p:notesMasterIdLst>
  <p:sldIdLst>
    <p:sldId id="265" r:id="rId4"/>
    <p:sldId id="267" r:id="rId5"/>
    <p:sldId id="268" r:id="rId6"/>
    <p:sldId id="266" r:id="rId7"/>
    <p:sldId id="367" r:id="rId8"/>
    <p:sldId id="377" r:id="rId9"/>
    <p:sldId id="378" r:id="rId10"/>
    <p:sldId id="379" r:id="rId11"/>
    <p:sldId id="380" r:id="rId12"/>
    <p:sldId id="381" r:id="rId13"/>
    <p:sldId id="382" r:id="rId14"/>
    <p:sldId id="383" r:id="rId15"/>
    <p:sldId id="270" r:id="rId16"/>
    <p:sldId id="388" r:id="rId17"/>
    <p:sldId id="368" r:id="rId18"/>
    <p:sldId id="271" r:id="rId19"/>
    <p:sldId id="369" r:id="rId20"/>
    <p:sldId id="370" r:id="rId21"/>
    <p:sldId id="375" r:id="rId22"/>
    <p:sldId id="384" r:id="rId23"/>
    <p:sldId id="376" r:id="rId24"/>
    <p:sldId id="385" r:id="rId25"/>
    <p:sldId id="386" r:id="rId26"/>
    <p:sldId id="387" r:id="rId27"/>
    <p:sldId id="27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2" autoAdjust="0"/>
    <p:restoredTop sz="89244" autoAdjust="0"/>
  </p:normalViewPr>
  <p:slideViewPr>
    <p:cSldViewPr>
      <p:cViewPr>
        <p:scale>
          <a:sx n="90" d="100"/>
          <a:sy n="90" d="100"/>
        </p:scale>
        <p:origin x="-9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Relationship Id="rId8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1/27/2014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59374-E3E6-4EE9-A9DD-5D9D37E3F78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8953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0C02CD-339B-419C-B8E8-B254159D5166}" type="slidenum">
              <a:rPr lang="en-US" smtClean="0">
                <a:cs typeface="Arial" charset="0"/>
              </a:rPr>
              <a:pPr/>
              <a:t>25</a:t>
            </a:fld>
            <a:endParaRPr lang="en-US" smtClean="0">
              <a:cs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24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6C568-25B7-4D67-8C5B-447F1A8773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889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66D59-A378-44B6-A64C-21D85C1C32D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391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623CF-252F-4809-B171-47114F3BD5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974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46C00-5BE3-4B58-ADC6-75C2D71CD8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560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CDF4B-7AB1-48C5-9FA2-A52575A5C12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358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F17B0-994D-4F3C-84B4-D0103D22AB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3849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79F1D-4813-4073-933E-6A15A6AF64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9688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BB5E-6F4A-4EFA-AA5F-F4B284F79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58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83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61B5D-530D-4C4A-A41F-15E8D96B9D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42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59BD3-ECB1-4B36-B8A4-E85FACF227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66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D15AF-D5EF-4AD0-AF43-0364FDD418E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61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4BC6-4AD5-4F6E-A391-733420BE8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486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D3AA5-61D4-483D-AD7D-E7623293CDB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083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54C8B-E3CC-4136-822C-B2C601EB97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0615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540C7-1925-426B-BBC5-670F3DA435F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9810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srgbClr val="D80029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srgbClr val="D8002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DB31A-EC0E-C54B-8473-3AE3E4F760BD}" type="datetimeFigureOut">
              <a:rPr lang="en-US" smtClean="0"/>
              <a:pPr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3749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DB31A-EC0E-C54B-8473-3AE3E4F760BD}" type="datetimeFigureOut">
              <a:rPr lang="en-US" smtClean="0"/>
              <a:pPr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FD6D-1894-6B45-9A5E-57CE99C459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4259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srgbClr val="D80029"/>
              </a:solidFill>
            </a:endParaRPr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srgbClr val="D8002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DB31A-EC0E-C54B-8473-3AE3E4F760BD}" type="datetimeFigureOut">
              <a:rPr lang="en-US" smtClean="0"/>
              <a:pPr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FD6D-1894-6B45-9A5E-57CE99C459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26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057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DB31A-EC0E-C54B-8473-3AE3E4F760BD}" type="datetimeFigureOut">
              <a:rPr lang="en-US" smtClean="0"/>
              <a:pPr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FD6D-1894-6B45-9A5E-57CE99C459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7109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DB31A-EC0E-C54B-8473-3AE3E4F760BD}" type="datetimeFigureOut">
              <a:rPr lang="en-US" smtClean="0"/>
              <a:pPr/>
              <a:t>1/27/2014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FD6D-1894-6B45-9A5E-57CE99C459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0949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DB31A-EC0E-C54B-8473-3AE3E4F760BD}" type="datetimeFigureOut">
              <a:rPr lang="en-US" smtClean="0"/>
              <a:pPr/>
              <a:t>1/27/2014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FD6D-1894-6B45-9A5E-57CE99C459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977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DB31A-EC0E-C54B-8473-3AE3E4F760BD}" type="datetimeFigureOut">
              <a:rPr lang="en-US" smtClean="0"/>
              <a:pPr/>
              <a:t>1/27/2014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FD6D-1894-6B45-9A5E-57CE99C459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3432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srgbClr val="D80029"/>
              </a:solidFill>
            </a:endParaRPr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D8002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DB31A-EC0E-C54B-8473-3AE3E4F760BD}" type="datetimeFigureOut">
              <a:rPr lang="en-US" smtClean="0"/>
              <a:pPr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43434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FE3FD6D-1894-6B45-9A5E-57CE99C45972}" type="slidenum">
              <a:rPr lang="en-US" smtClean="0">
                <a:solidFill>
                  <a:srgbClr val="434342"/>
                </a:solidFill>
              </a:rPr>
              <a:pPr/>
              <a:t>‹#›</a:t>
            </a:fld>
            <a:endParaRPr lang="en-US">
              <a:solidFill>
                <a:srgbClr val="4343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8824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srgbClr val="D80029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srgbClr val="D8002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DB31A-EC0E-C54B-8473-3AE3E4F760BD}" type="datetimeFigureOut">
              <a:rPr lang="en-US" smtClean="0"/>
              <a:pPr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FD6D-1894-6B45-9A5E-57CE99C459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26433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DB31A-EC0E-C54B-8473-3AE3E4F760BD}" type="datetimeFigureOut">
              <a:rPr lang="en-US" smtClean="0"/>
              <a:pPr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FD6D-1894-6B45-9A5E-57CE99C459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7308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DB31A-EC0E-C54B-8473-3AE3E4F760BD}" type="datetimeFigureOut">
              <a:rPr lang="en-US" smtClean="0"/>
              <a:pPr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FD6D-1894-6B45-9A5E-57CE99C459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236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itchFamily="-105" charset="0"/>
                <a:ea typeface="ＭＳ Ｐゴシック" pitchFamily="-105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E541E4-8F88-466F-93D2-2CC5AD3C682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1361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defRPr sz="28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Wingdings" pitchFamily="2" charset="2"/>
        <a:defRPr sz="2400">
          <a:solidFill>
            <a:schemeClr val="tx1"/>
          </a:solidFill>
          <a:latin typeface="+mn-lt"/>
          <a:ea typeface="ＭＳ Ｐゴシック" pitchFamily="-10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defRPr sz="2000">
          <a:solidFill>
            <a:schemeClr val="tx1"/>
          </a:solidFill>
          <a:latin typeface="+mn-lt"/>
          <a:ea typeface="ＭＳ Ｐゴシック" pitchFamily="-10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srgbClr val="D80029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srgbClr val="D80029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 defTabSz="457200"/>
            <a:fld id="{A0EDB31A-EC0E-C54B-8473-3AE3E4F760BD}" type="datetimeFigureOut">
              <a:rPr lang="en-US" smtClean="0"/>
              <a:pPr defTabSz="45720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 defTabSz="45720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 defTabSz="457200"/>
            <a:fld id="{3FE3FD6D-1894-6B45-9A5E-57CE99C45972}" type="slidenum">
              <a:rPr lang="en-US" smtClean="0"/>
              <a:pPr defTabSz="4572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25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tribunal.uc.edu/careerfair/students/resume_revie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sowersdd@mail.uc.edu" TargetMode="Externa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ballnn@mail.uc.edu" TargetMode="External"/><Relationship Id="rId2" Type="http://schemas.openxmlformats.org/officeDocument/2006/relationships/hyperlink" Target="mailto:adams2mi@mail.uc.edu" TargetMode="Externa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20700" y="1524000"/>
            <a:ext cx="8623300" cy="990600"/>
          </a:xfrm>
        </p:spPr>
        <p:txBody>
          <a:bodyPr/>
          <a:lstStyle/>
          <a:p>
            <a:r>
              <a:rPr lang="en-US" b="1" dirty="0" smtClean="0"/>
              <a:t>Engineering and Applied </a:t>
            </a:r>
            <a:br>
              <a:rPr lang="en-US" b="1" dirty="0" smtClean="0"/>
            </a:br>
            <a:r>
              <a:rPr lang="en-US" b="1" dirty="0" smtClean="0"/>
              <a:t>Science Tribunal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Jan 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27</a:t>
            </a:r>
            <a:r>
              <a:rPr lang="en-US" sz="4400" baseline="30000" dirty="0" smtClean="0">
                <a:solidFill>
                  <a:schemeClr val="tx2"/>
                </a:solidFill>
                <a:latin typeface="Myriad Pro" pitchFamily="34" charset="0"/>
              </a:rPr>
              <a:t>th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  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, 2014</a:t>
            </a:r>
            <a:endParaRPr lang="en-US" sz="44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533400" y="29718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>
                <a:solidFill>
                  <a:schemeClr val="tx2"/>
                </a:solidFill>
                <a:latin typeface="Myriad Pro" pitchFamily="34" charset="0"/>
              </a:rPr>
              <a:t>General Meeting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830408"/>
          </a:xfrm>
          <a:noFill/>
          <a:ln>
            <a:solidFill>
              <a:schemeClr val="accent5"/>
            </a:solidFill>
          </a:ln>
        </p:spPr>
        <p:txBody>
          <a:bodyPr>
            <a:normAutofit/>
          </a:bodyPr>
          <a:lstStyle/>
          <a:p>
            <a:endParaRPr lang="en-US" sz="1800" dirty="0" smtClean="0">
              <a:solidFill>
                <a:schemeClr val="accent2"/>
              </a:solidFill>
              <a:latin typeface="Myriad Pro"/>
              <a:cs typeface="Myriad Pro"/>
            </a:endParaRPr>
          </a:p>
          <a:p>
            <a:endParaRPr lang="en-US" sz="1800" dirty="0">
              <a:solidFill>
                <a:schemeClr val="accent2"/>
              </a:solidFill>
              <a:latin typeface="Myriad Pro"/>
              <a:cs typeface="Myriad Pro"/>
            </a:endParaRPr>
          </a:p>
          <a:p>
            <a:endParaRPr lang="en-US" sz="1800" dirty="0" smtClean="0">
              <a:solidFill>
                <a:schemeClr val="accent2"/>
              </a:solidFill>
              <a:latin typeface="Myriad Pro"/>
              <a:cs typeface="Myriad Pro"/>
            </a:endParaRPr>
          </a:p>
          <a:p>
            <a:endParaRPr lang="en-US" sz="1800" dirty="0">
              <a:solidFill>
                <a:schemeClr val="accent2"/>
              </a:solidFill>
              <a:latin typeface="Myriad Pro"/>
              <a:cs typeface="Myriad Pro"/>
            </a:endParaRPr>
          </a:p>
          <a:p>
            <a:pPr algn="ctr"/>
            <a:r>
              <a:rPr lang="en-US" sz="1800" dirty="0" smtClean="0">
                <a:solidFill>
                  <a:srgbClr val="FFFFFF"/>
                </a:solidFill>
                <a:latin typeface="Myriad Pro"/>
                <a:cs typeface="Myriad Pro"/>
              </a:rPr>
              <a:t>Passion for and a good attitude towards CEAS and UC and life</a:t>
            </a:r>
            <a:endParaRPr lang="en-US" sz="1800" dirty="0">
              <a:solidFill>
                <a:srgbClr val="FFFFFF"/>
              </a:solidFill>
              <a:latin typeface="Myriad Pro"/>
              <a:cs typeface="Myriad Pro"/>
            </a:endParaRPr>
          </a:p>
          <a:p>
            <a:endParaRPr lang="en-US" sz="1800" dirty="0" smtClean="0">
              <a:solidFill>
                <a:schemeClr val="accent2"/>
              </a:solidFill>
              <a:latin typeface="Myriad Pro"/>
              <a:cs typeface="Myriad Pro"/>
            </a:endParaRPr>
          </a:p>
        </p:txBody>
      </p:sp>
      <p:pic>
        <p:nvPicPr>
          <p:cNvPr id="4" name="Picture 3" descr="UC_logo-[400]w-s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29" y="5509846"/>
            <a:ext cx="2730068" cy="15435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22960" y="415415"/>
            <a:ext cx="832104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3200" dirty="0" smtClean="0">
                <a:solidFill>
                  <a:srgbClr val="000000"/>
                </a:solidFill>
                <a:latin typeface="Myriad Pro"/>
                <a:cs typeface="Myriad Pro"/>
              </a:rPr>
              <a:t>What does it take to be a CEAS Ambassador?</a:t>
            </a:r>
            <a:endParaRPr lang="en-US" sz="3200" dirty="0">
              <a:solidFill>
                <a:srgbClr val="000000"/>
              </a:solidFill>
              <a:latin typeface="Myriad Pro"/>
              <a:cs typeface="Myriad Pro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0266" y="6182186"/>
            <a:ext cx="368378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dirty="0" smtClean="0">
                <a:solidFill>
                  <a:srgbClr val="000000"/>
                </a:solidFill>
                <a:latin typeface="Myriad Pro"/>
                <a:cs typeface="Myriad Pro"/>
              </a:rPr>
              <a:t>		          COLLEGE OF</a:t>
            </a:r>
          </a:p>
          <a:p>
            <a:pPr algn="r" defTabSz="457200"/>
            <a:r>
              <a:rPr lang="en-US" b="1" dirty="0" smtClean="0">
                <a:solidFill>
                  <a:srgbClr val="000000"/>
                </a:solidFill>
                <a:latin typeface="Myriad Pro"/>
                <a:cs typeface="Myriad Pro"/>
              </a:rPr>
              <a:t>ENGINEERING </a:t>
            </a:r>
            <a:r>
              <a:rPr lang="en-US" dirty="0" smtClean="0">
                <a:solidFill>
                  <a:srgbClr val="000000"/>
                </a:solidFill>
                <a:latin typeface="Myriad Pro"/>
                <a:cs typeface="Myriad Pro"/>
              </a:rPr>
              <a:t>&amp;</a:t>
            </a:r>
            <a:r>
              <a:rPr lang="en-US" b="1" dirty="0" smtClean="0">
                <a:solidFill>
                  <a:srgbClr val="000000"/>
                </a:solidFill>
                <a:latin typeface="Myriad Pro"/>
                <a:cs typeface="Myriad Pro"/>
              </a:rPr>
              <a:t> APPLIED SCIENCE</a:t>
            </a:r>
            <a:endParaRPr lang="en-US" b="1" dirty="0">
              <a:solidFill>
                <a:srgbClr val="000000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036339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830408"/>
          </a:xfrm>
          <a:noFill/>
          <a:ln>
            <a:solidFill>
              <a:schemeClr val="accent5"/>
            </a:solidFill>
          </a:ln>
        </p:spPr>
        <p:txBody>
          <a:bodyPr>
            <a:normAutofit/>
          </a:bodyPr>
          <a:lstStyle/>
          <a:p>
            <a:endParaRPr lang="en-US" sz="1800" dirty="0">
              <a:solidFill>
                <a:srgbClr val="FFFFFF"/>
              </a:solidFill>
              <a:latin typeface="Myriad Pro"/>
              <a:cs typeface="Myriad Pro"/>
            </a:endParaRPr>
          </a:p>
          <a:p>
            <a:endParaRPr lang="en-US" sz="1800" dirty="0">
              <a:solidFill>
                <a:srgbClr val="FFFFFF"/>
              </a:solidFill>
              <a:latin typeface="Myriad Pro"/>
              <a:cs typeface="Myriad Pro"/>
            </a:endParaRPr>
          </a:p>
          <a:p>
            <a:endParaRPr lang="en-US" sz="1800" dirty="0">
              <a:solidFill>
                <a:srgbClr val="FFFFFF"/>
              </a:solidFill>
              <a:latin typeface="Myriad Pro"/>
              <a:cs typeface="Myriad Pro"/>
            </a:endParaRPr>
          </a:p>
          <a:p>
            <a:endParaRPr lang="en-US" sz="1800" dirty="0">
              <a:solidFill>
                <a:srgbClr val="FFFFFF"/>
              </a:solidFill>
              <a:latin typeface="Myriad Pro"/>
              <a:cs typeface="Myriad Pro"/>
            </a:endParaRPr>
          </a:p>
          <a:p>
            <a:pPr algn="ctr"/>
            <a:r>
              <a:rPr lang="en-US" sz="1800" dirty="0">
                <a:solidFill>
                  <a:srgbClr val="FFFFFF"/>
                </a:solidFill>
                <a:latin typeface="Myriad Pro"/>
                <a:cs typeface="Myriad Pro"/>
              </a:rPr>
              <a:t>Send your </a:t>
            </a:r>
            <a:r>
              <a:rPr lang="en-US" sz="1800" dirty="0" err="1">
                <a:solidFill>
                  <a:srgbClr val="FFFFFF"/>
                </a:solidFill>
                <a:latin typeface="Myriad Pro"/>
                <a:cs typeface="Myriad Pro"/>
              </a:rPr>
              <a:t>resumé</a:t>
            </a:r>
            <a:r>
              <a:rPr lang="en-US" sz="1800" dirty="0">
                <a:solidFill>
                  <a:srgbClr val="FFFFFF"/>
                </a:solidFill>
                <a:latin typeface="Myriad Pro"/>
                <a:cs typeface="Myriad Pro"/>
              </a:rPr>
              <a:t> to : </a:t>
            </a:r>
          </a:p>
          <a:p>
            <a:pPr algn="ctr"/>
            <a:r>
              <a:rPr lang="en-US" sz="1800" dirty="0">
                <a:solidFill>
                  <a:srgbClr val="FFFFFF"/>
                </a:solidFill>
                <a:latin typeface="Myriad Pro"/>
                <a:cs typeface="Myriad Pro"/>
              </a:rPr>
              <a:t>Thaddaeus Voss : </a:t>
            </a:r>
            <a:r>
              <a:rPr lang="en-US" sz="1800" dirty="0" err="1">
                <a:solidFill>
                  <a:srgbClr val="FFFFFF"/>
                </a:solidFill>
                <a:latin typeface="Myriad Pro"/>
                <a:cs typeface="Myriad Pro"/>
              </a:rPr>
              <a:t>VossTJ@mail.uc.edu</a:t>
            </a:r>
            <a:endParaRPr lang="en-US" sz="1800" dirty="0">
              <a:solidFill>
                <a:srgbClr val="FFFFFF"/>
              </a:solidFill>
              <a:latin typeface="Myriad Pro"/>
              <a:cs typeface="Myriad Pro"/>
            </a:endParaRPr>
          </a:p>
          <a:p>
            <a:endParaRPr lang="en-US" sz="1800" dirty="0">
              <a:solidFill>
                <a:srgbClr val="FFFFFF"/>
              </a:solidFill>
              <a:latin typeface="Myriad Pro"/>
              <a:cs typeface="Myriad Pro"/>
            </a:endParaRPr>
          </a:p>
        </p:txBody>
      </p:sp>
      <p:pic>
        <p:nvPicPr>
          <p:cNvPr id="4" name="Picture 3" descr="UC_logo-[400]w-s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29" y="5509846"/>
            <a:ext cx="2730068" cy="15435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22960" y="415415"/>
            <a:ext cx="832104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3200" dirty="0">
                <a:solidFill>
                  <a:srgbClr val="000000"/>
                </a:solidFill>
                <a:latin typeface="Myriad Pro"/>
                <a:cs typeface="Myriad Pro"/>
              </a:rPr>
              <a:t>How YOU can become a CEAS Ambassador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50266" y="6182186"/>
            <a:ext cx="368378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dirty="0" smtClean="0">
                <a:solidFill>
                  <a:srgbClr val="000000"/>
                </a:solidFill>
                <a:latin typeface="Myriad Pro"/>
                <a:cs typeface="Myriad Pro"/>
              </a:rPr>
              <a:t>		          COLLEGE OF</a:t>
            </a:r>
          </a:p>
          <a:p>
            <a:pPr algn="r" defTabSz="457200"/>
            <a:r>
              <a:rPr lang="en-US" b="1" dirty="0" smtClean="0">
                <a:solidFill>
                  <a:srgbClr val="000000"/>
                </a:solidFill>
                <a:latin typeface="Myriad Pro"/>
                <a:cs typeface="Myriad Pro"/>
              </a:rPr>
              <a:t>ENGINEERING </a:t>
            </a:r>
            <a:r>
              <a:rPr lang="en-US" dirty="0" smtClean="0">
                <a:solidFill>
                  <a:srgbClr val="000000"/>
                </a:solidFill>
                <a:latin typeface="Myriad Pro"/>
                <a:cs typeface="Myriad Pro"/>
              </a:rPr>
              <a:t>&amp;</a:t>
            </a:r>
            <a:r>
              <a:rPr lang="en-US" b="1" dirty="0" smtClean="0">
                <a:solidFill>
                  <a:srgbClr val="000000"/>
                </a:solidFill>
                <a:latin typeface="Myriad Pro"/>
                <a:cs typeface="Myriad Pro"/>
              </a:rPr>
              <a:t> APPLIED SCIENCE</a:t>
            </a:r>
            <a:endParaRPr lang="en-US" b="1" dirty="0">
              <a:solidFill>
                <a:srgbClr val="000000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621465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664487"/>
            <a:ext cx="7520940" cy="3830408"/>
          </a:xfrm>
          <a:noFill/>
          <a:ln>
            <a:solidFill>
              <a:schemeClr val="accent5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US" sz="9600" dirty="0" smtClean="0">
                <a:solidFill>
                  <a:schemeClr val="accent3"/>
                </a:solidFill>
                <a:latin typeface="Myriad Pro"/>
                <a:cs typeface="Myriad Pro"/>
              </a:rPr>
              <a:t>THANKS!</a:t>
            </a:r>
            <a:endParaRPr lang="en-US" sz="9600" dirty="0">
              <a:solidFill>
                <a:schemeClr val="accent3"/>
              </a:solidFill>
              <a:latin typeface="Myriad Pro"/>
              <a:cs typeface="Myriad Pro"/>
            </a:endParaRPr>
          </a:p>
        </p:txBody>
      </p:sp>
      <p:pic>
        <p:nvPicPr>
          <p:cNvPr id="4" name="Picture 3" descr="UC_logo-[400]w-s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29" y="5509846"/>
            <a:ext cx="2730068" cy="15435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50266" y="6182186"/>
            <a:ext cx="368378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dirty="0" smtClean="0">
                <a:solidFill>
                  <a:srgbClr val="000000"/>
                </a:solidFill>
                <a:latin typeface="Myriad Pro"/>
                <a:cs typeface="Myriad Pro"/>
              </a:rPr>
              <a:t>		          COLLEGE OF</a:t>
            </a:r>
          </a:p>
          <a:p>
            <a:pPr algn="r" defTabSz="457200"/>
            <a:r>
              <a:rPr lang="en-US" b="1" dirty="0" smtClean="0">
                <a:solidFill>
                  <a:srgbClr val="000000"/>
                </a:solidFill>
                <a:latin typeface="Myriad Pro"/>
                <a:cs typeface="Myriad Pro"/>
              </a:rPr>
              <a:t>ENGINEERING </a:t>
            </a:r>
            <a:r>
              <a:rPr lang="en-US" dirty="0" smtClean="0">
                <a:solidFill>
                  <a:srgbClr val="000000"/>
                </a:solidFill>
                <a:latin typeface="Myriad Pro"/>
                <a:cs typeface="Myriad Pro"/>
              </a:rPr>
              <a:t>&amp;</a:t>
            </a:r>
            <a:r>
              <a:rPr lang="en-US" b="1" dirty="0" smtClean="0">
                <a:solidFill>
                  <a:srgbClr val="000000"/>
                </a:solidFill>
                <a:latin typeface="Myriad Pro"/>
                <a:cs typeface="Myriad Pro"/>
              </a:rPr>
              <a:t> APPLIED SCIENCE</a:t>
            </a:r>
            <a:endParaRPr lang="en-US" b="1" dirty="0">
              <a:solidFill>
                <a:srgbClr val="000000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318211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Secretary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sign in at the back of the room</a:t>
            </a:r>
          </a:p>
          <a:p>
            <a:r>
              <a:rPr lang="en-US" dirty="0" smtClean="0"/>
              <a:t>Must attend and sign in at minimum of 4 meetings each semester to having voting rights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086600" y="143470"/>
            <a:ext cx="198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Carlo </a:t>
            </a:r>
            <a:r>
              <a:rPr lang="en-US" dirty="0" err="1" smtClean="0"/>
              <a:t>Perottino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583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762000"/>
            <a:ext cx="9144000" cy="1143000"/>
          </a:xfrm>
        </p:spPr>
        <p:txBody>
          <a:bodyPr/>
          <a:lstStyle/>
          <a:p>
            <a:r>
              <a:rPr lang="en-US" b="1" u="sng" dirty="0" smtClean="0"/>
              <a:t>Senator’s Report</a:t>
            </a:r>
            <a:endParaRPr lang="en-US" b="1" u="sng" dirty="0"/>
          </a:p>
        </p:txBody>
      </p:sp>
      <p:sp>
        <p:nvSpPr>
          <p:cNvPr id="6" name="Rectangle 5"/>
          <p:cNvSpPr/>
          <p:nvPr/>
        </p:nvSpPr>
        <p:spPr>
          <a:xfrm>
            <a:off x="7086600" y="143470"/>
            <a:ext cx="1981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Senators: </a:t>
            </a:r>
          </a:p>
          <a:p>
            <a:r>
              <a:rPr lang="en-US" dirty="0" smtClean="0"/>
              <a:t>Andrew Griggs</a:t>
            </a:r>
          </a:p>
          <a:p>
            <a:r>
              <a:rPr lang="en-US" dirty="0" smtClean="0"/>
              <a:t>Hannah Kenny</a:t>
            </a:r>
          </a:p>
          <a:p>
            <a:endParaRPr lang="en-US" dirty="0"/>
          </a:p>
        </p:txBody>
      </p:sp>
      <p:sp>
        <p:nvSpPr>
          <p:cNvPr id="7" name="Content Placeholder 5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7924800" cy="4495800"/>
          </a:xfrm>
        </p:spPr>
        <p:txBody>
          <a:bodyPr/>
          <a:lstStyle/>
          <a:p>
            <a:pPr marL="457200" lvl="1" indent="0">
              <a:buNone/>
            </a:pPr>
            <a:endParaRPr lang="en-US" baseline="30000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/>
        </p:nvSpPr>
        <p:spPr>
          <a:xfrm>
            <a:off x="838200" y="1905000"/>
            <a:ext cx="78486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Election Packets are available for pickup in the Tribunal Office (652 Baldwin) or the Student Government Office. Packets are due February 10th.</a:t>
            </a:r>
          </a:p>
          <a:p>
            <a:r>
              <a:rPr lang="en-US" dirty="0"/>
              <a:t>Committee Meeting Times:</a:t>
            </a:r>
          </a:p>
          <a:p>
            <a:pPr lvl="1"/>
            <a:r>
              <a:rPr lang="en-US" dirty="0"/>
              <a:t>Academic Affairs: Wednesdays after Senate</a:t>
            </a:r>
          </a:p>
          <a:p>
            <a:pPr lvl="1"/>
            <a:r>
              <a:rPr lang="en-US" dirty="0"/>
              <a:t>Public Affairs: Wednesdays after Senate</a:t>
            </a:r>
          </a:p>
          <a:p>
            <a:pPr lvl="1"/>
            <a:r>
              <a:rPr lang="en-US" dirty="0"/>
              <a:t>Campus Life: Sundays, 5pm in 435 ERC</a:t>
            </a:r>
          </a:p>
          <a:p>
            <a:pPr lvl="1"/>
            <a:r>
              <a:rPr lang="en-US" dirty="0"/>
              <a:t>Strategic Plan: Thursdays, 5pm 417 TUC</a:t>
            </a:r>
          </a:p>
          <a:p>
            <a:pPr marL="457200" lvl="1" indent="0">
              <a:buNone/>
            </a:pPr>
            <a:endParaRPr lang="en-US" sz="1600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55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096000"/>
            <a:ext cx="6781800" cy="914400"/>
          </a:xfrm>
        </p:spPr>
        <p:txBody>
          <a:bodyPr/>
          <a:lstStyle/>
          <a:p>
            <a:pPr algn="ctr">
              <a:buNone/>
            </a:pPr>
            <a:r>
              <a:rPr lang="en-US" sz="1800" dirty="0" smtClean="0"/>
              <a:t>Interest/Questions?  </a:t>
            </a:r>
          </a:p>
          <a:p>
            <a:pPr algn="ctr">
              <a:buNone/>
            </a:pPr>
            <a:r>
              <a:rPr lang="en-US" sz="1800" dirty="0" smtClean="0"/>
              <a:t>Email us at uc.eweek@gmail.com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7543800" y="-76200"/>
            <a:ext cx="2057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charset="0"/>
              </a:rPr>
              <a:t>Chairs:</a:t>
            </a:r>
            <a:r>
              <a:rPr lang="en-US" sz="1600" u="sng" dirty="0" smtClean="0">
                <a:solidFill>
                  <a:schemeClr val="tx2"/>
                </a:solidFill>
                <a:latin typeface="Myriad Pro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Maggy Zorc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Alison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Hayfer</a:t>
            </a:r>
            <a:endParaRPr lang="en-US" sz="1600" dirty="0">
              <a:solidFill>
                <a:schemeClr val="tx2"/>
              </a:solidFill>
              <a:latin typeface="Myriad Pro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362200"/>
            <a:ext cx="8305800" cy="38862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- Engineering Week is a nationally recognized week dedicated to the positive contribution of engineers</a:t>
            </a:r>
          </a:p>
          <a:p>
            <a:pPr>
              <a:buNone/>
            </a:pPr>
            <a:r>
              <a:rPr lang="en-US" sz="2400" dirty="0" smtClean="0"/>
              <a:t>- Celebrated every year at UC! Events include:</a:t>
            </a:r>
          </a:p>
          <a:p>
            <a:pPr lvl="2">
              <a:buFontTx/>
              <a:buChar char="→"/>
            </a:pPr>
            <a:r>
              <a:rPr lang="en-US" sz="2400" dirty="0" smtClean="0"/>
              <a:t> </a:t>
            </a:r>
            <a:r>
              <a:rPr lang="en-US" sz="2400" dirty="0" err="1" smtClean="0"/>
              <a:t>EWeek</a:t>
            </a:r>
            <a:r>
              <a:rPr lang="en-US" sz="2400" dirty="0" smtClean="0"/>
              <a:t> Team Events</a:t>
            </a:r>
          </a:p>
          <a:p>
            <a:pPr lvl="2">
              <a:buFontTx/>
              <a:buChar char="→"/>
            </a:pPr>
            <a:r>
              <a:rPr lang="en-US" sz="2400" dirty="0" smtClean="0"/>
              <a:t> Engineering Blood Drive</a:t>
            </a:r>
          </a:p>
          <a:p>
            <a:pPr lvl="2">
              <a:buFontTx/>
              <a:buChar char="→"/>
            </a:pPr>
            <a:r>
              <a:rPr lang="en-US" sz="2400" dirty="0" smtClean="0"/>
              <a:t> Date Auction</a:t>
            </a:r>
          </a:p>
          <a:p>
            <a:pPr lvl="2">
              <a:buFontTx/>
              <a:buChar char="→"/>
            </a:pPr>
            <a:r>
              <a:rPr lang="en-US" sz="2400" dirty="0" smtClean="0"/>
              <a:t> Banquet and Award Ceremony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1600200" y="1066800"/>
            <a:ext cx="4114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Myriad Pro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Myriad Pro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Myriad Pro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Myriad Pro" pitchFamily="34" charset="0"/>
              </a:defRPr>
            </a:lvl5pPr>
            <a:lvl6pPr marL="457173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345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51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691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/>
            <a:r>
              <a:rPr lang="en-US" sz="3600" i="1" kern="0" smtClean="0"/>
              <a:t>Under the Sea!</a:t>
            </a:r>
            <a:r>
              <a:rPr lang="en-US" sz="3600" kern="0" smtClean="0"/>
              <a:t/>
            </a:r>
            <a:br>
              <a:rPr lang="en-US" sz="3600" kern="0" smtClean="0"/>
            </a:br>
            <a:r>
              <a:rPr lang="en-US" sz="2800" kern="0" smtClean="0"/>
              <a:t>February 16-22, 2014</a:t>
            </a:r>
            <a:endParaRPr lang="en-US" sz="2800" kern="0" dirty="0"/>
          </a:p>
        </p:txBody>
      </p:sp>
      <p:sp>
        <p:nvSpPr>
          <p:cNvPr id="10" name="Rectangle 9"/>
          <p:cNvSpPr/>
          <p:nvPr/>
        </p:nvSpPr>
        <p:spPr>
          <a:xfrm>
            <a:off x="2819400" y="228600"/>
            <a:ext cx="294580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EWeek</a:t>
            </a:r>
            <a:endParaRPr lang="en-US" sz="6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685800"/>
            <a:ext cx="1892334" cy="161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84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066800"/>
            <a:ext cx="4114800" cy="1143000"/>
          </a:xfrm>
        </p:spPr>
        <p:txBody>
          <a:bodyPr/>
          <a:lstStyle/>
          <a:p>
            <a:pPr algn="r"/>
            <a:r>
              <a:rPr lang="en-US" sz="3600" i="1" dirty="0" smtClean="0"/>
              <a:t>Under the Sea!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800" dirty="0" smtClean="0"/>
              <a:t>February 16-22, 2014</a:t>
            </a:r>
            <a:endParaRPr lang="en-US" sz="2800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096000"/>
            <a:ext cx="6781800" cy="914400"/>
          </a:xfrm>
        </p:spPr>
        <p:txBody>
          <a:bodyPr/>
          <a:lstStyle/>
          <a:p>
            <a:pPr algn="ctr">
              <a:buNone/>
            </a:pPr>
            <a:r>
              <a:rPr lang="en-US" sz="1800" dirty="0" smtClean="0"/>
              <a:t>Interest/Questions?  </a:t>
            </a:r>
          </a:p>
          <a:p>
            <a:pPr algn="ctr">
              <a:buNone/>
            </a:pPr>
            <a:r>
              <a:rPr lang="en-US" sz="1800" dirty="0" smtClean="0"/>
              <a:t>Email us at uc.eweek@gmail.com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7543800" y="-76200"/>
            <a:ext cx="2057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charset="0"/>
              </a:rPr>
              <a:t>Chairs:</a:t>
            </a:r>
            <a:r>
              <a:rPr lang="en-US" sz="1600" u="sng" dirty="0" smtClean="0">
                <a:solidFill>
                  <a:schemeClr val="tx2"/>
                </a:solidFill>
                <a:latin typeface="Myriad Pro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Maggy Zorc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Alison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Hayfer</a:t>
            </a:r>
            <a:endParaRPr lang="en-US" sz="1600" dirty="0">
              <a:solidFill>
                <a:schemeClr val="tx2"/>
              </a:solidFill>
              <a:latin typeface="Myriad Pro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847344" y="2362200"/>
            <a:ext cx="8305800" cy="388620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sz="2400" dirty="0" smtClean="0"/>
              <a:t>Sign up forms are now active on the Tribunal Website</a:t>
            </a:r>
          </a:p>
          <a:p>
            <a:pPr lvl="1">
              <a:buFontTx/>
              <a:buChar char="-"/>
            </a:pPr>
            <a:r>
              <a:rPr lang="en-US" sz="2000" dirty="0" smtClean="0"/>
              <a:t>Date Auction Entry forms due at 5pm on Jan 29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</a:t>
            </a:r>
          </a:p>
          <a:p>
            <a:pPr lvl="1">
              <a:buFontTx/>
              <a:buChar char="-"/>
            </a:pPr>
            <a:r>
              <a:rPr lang="en-US" sz="2000" dirty="0" smtClean="0"/>
              <a:t>Date Auction Proceeds form due at 5pm on Jan 29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</a:t>
            </a:r>
          </a:p>
          <a:p>
            <a:pPr lvl="1">
              <a:buFontTx/>
              <a:buChar char="-"/>
            </a:pPr>
            <a:r>
              <a:rPr lang="en-US" sz="2000" dirty="0" smtClean="0"/>
              <a:t>Team and Event Sign-ups due 5pm on Feb 5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</a:t>
            </a:r>
          </a:p>
          <a:p>
            <a:pPr>
              <a:buFontTx/>
              <a:buChar char="-"/>
            </a:pPr>
            <a:r>
              <a:rPr lang="en-US" sz="2400" dirty="0" err="1" smtClean="0"/>
              <a:t>EWeek</a:t>
            </a:r>
            <a:r>
              <a:rPr lang="en-US" sz="2400" dirty="0" smtClean="0"/>
              <a:t> Banquet will be on February 22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at the Newport Aquarium</a:t>
            </a:r>
          </a:p>
          <a:p>
            <a:pPr lvl="1">
              <a:buFontTx/>
              <a:buChar char="-"/>
            </a:pPr>
            <a:r>
              <a:rPr lang="en-US" sz="2000" dirty="0" smtClean="0"/>
              <a:t>Ticket sales will be Feb 10-14</a:t>
            </a:r>
          </a:p>
          <a:p>
            <a:pPr lvl="1">
              <a:buFontTx/>
              <a:buChar char="-"/>
            </a:pPr>
            <a:r>
              <a:rPr lang="en-US" sz="2000" dirty="0" smtClean="0"/>
              <a:t>Transportation provided to and from Newport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rgbClr val="000000"/>
                </a:solidFill>
              </a:rPr>
              <a:t>Talk to us after the meeting for info on how you can help!</a:t>
            </a:r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2819400" y="228600"/>
            <a:ext cx="294580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EWeek</a:t>
            </a:r>
            <a:endParaRPr lang="en-US" sz="6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685800"/>
            <a:ext cx="1892334" cy="161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85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667000"/>
            <a:ext cx="7696244" cy="3322599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400" dirty="0" smtClean="0">
                <a:latin typeface="+mj-lt"/>
              </a:rPr>
              <a:t>Sit down with a professional of your choice</a:t>
            </a:r>
          </a:p>
          <a:p>
            <a:pPr lvl="1">
              <a:spcBef>
                <a:spcPts val="1200"/>
              </a:spcBef>
            </a:pPr>
            <a:r>
              <a:rPr lang="en-US" sz="2000" u="sng" dirty="0" smtClean="0">
                <a:latin typeface="+mj-lt"/>
              </a:rPr>
              <a:t>Example backgrounds</a:t>
            </a:r>
            <a:r>
              <a:rPr lang="en-US" sz="2000" dirty="0" smtClean="0">
                <a:latin typeface="+mj-lt"/>
              </a:rPr>
              <a:t>: GE, P&amp;G, Duke Energy, 5/3 Bank, L-3 </a:t>
            </a:r>
            <a:r>
              <a:rPr lang="en-US" sz="2000" dirty="0" err="1" smtClean="0">
                <a:latin typeface="+mj-lt"/>
              </a:rPr>
              <a:t>Fuzing</a:t>
            </a:r>
            <a:r>
              <a:rPr lang="en-US" sz="2000" dirty="0" smtClean="0">
                <a:latin typeface="+mj-lt"/>
              </a:rPr>
              <a:t> &amp; Ordnance, Turner Construction, ADVICS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+mj-lt"/>
              </a:rPr>
              <a:t>20 minute resume critique and discussion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+mj-lt"/>
                <a:hlinkClick r:id="rId2"/>
              </a:rPr>
              <a:t>Student sign-up</a:t>
            </a:r>
            <a:r>
              <a:rPr lang="en-US" sz="2400" dirty="0" smtClean="0">
                <a:latin typeface="+mj-lt"/>
              </a:rPr>
              <a:t> opens next Monday, Feb. 3rd</a:t>
            </a:r>
          </a:p>
          <a:p>
            <a:pPr marL="0" indent="0">
              <a:buNone/>
            </a:pPr>
            <a:endParaRPr lang="en-US" sz="1800" b="1" dirty="0" smtClean="0">
              <a:latin typeface="+mj-lt"/>
            </a:endParaRPr>
          </a:p>
          <a:p>
            <a:pPr marL="0" indent="0" algn="ctr">
              <a:buNone/>
            </a:pPr>
            <a:r>
              <a:rPr lang="en-US" sz="2400" b="1" dirty="0" smtClean="0">
                <a:latin typeface="+mj-lt"/>
              </a:rPr>
              <a:t>Great opportunity to network </a:t>
            </a:r>
          </a:p>
          <a:p>
            <a:pPr marL="0" indent="0" algn="ctr">
              <a:buNone/>
            </a:pPr>
            <a:r>
              <a:rPr lang="en-US" sz="2400" b="1" dirty="0" smtClean="0">
                <a:latin typeface="+mj-lt"/>
              </a:rPr>
              <a:t>and prepare for the career fair!</a:t>
            </a:r>
            <a:endParaRPr lang="en-US" sz="2000" b="1" dirty="0" smtClean="0">
              <a:latin typeface="+mj-lt"/>
            </a:endParaRPr>
          </a:p>
          <a:p>
            <a:pPr lvl="1"/>
            <a:endParaRPr lang="en-US" sz="2000" dirty="0">
              <a:latin typeface="+mj-lt"/>
            </a:endParaRPr>
          </a:p>
          <a:p>
            <a:pPr marL="0" indent="0">
              <a:buNone/>
            </a:pPr>
            <a:endParaRPr lang="en-US" sz="2400" dirty="0" smtClean="0">
              <a:latin typeface="+mj-lt"/>
            </a:endParaRPr>
          </a:p>
          <a:p>
            <a:endParaRPr lang="en-US" sz="2400" dirty="0">
              <a:latin typeface="+mj-lt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44" cy="2286000"/>
          </a:xfrm>
        </p:spPr>
        <p:txBody>
          <a:bodyPr/>
          <a:lstStyle/>
          <a:p>
            <a:r>
              <a:rPr lang="en-US" b="1" dirty="0" smtClean="0"/>
              <a:t>Resume Review Day</a:t>
            </a:r>
            <a:br>
              <a:rPr lang="en-US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Friday, February 14th</a:t>
            </a:r>
            <a:br>
              <a:rPr lang="en-US" sz="2000" b="1" dirty="0" smtClean="0"/>
            </a:br>
            <a:r>
              <a:rPr lang="en-US" sz="2000" b="1" dirty="0" smtClean="0"/>
              <a:t>9a-3p</a:t>
            </a:r>
            <a:br>
              <a:rPr lang="en-US" sz="2000" b="1" dirty="0" smtClean="0"/>
            </a:br>
            <a:r>
              <a:rPr lang="en-US" sz="2000" b="1" dirty="0" smtClean="0"/>
              <a:t>8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 floor Rhodes Hall</a:t>
            </a:r>
            <a:endParaRPr lang="en-US" sz="2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219200" y="6443246"/>
            <a:ext cx="556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j-lt"/>
              </a:rPr>
              <a:t>Questions?  Contact us at careerfair@uc.edu</a:t>
            </a:r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9868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7345791"/>
              </p:ext>
            </p:extLst>
          </p:nvPr>
        </p:nvGraphicFramePr>
        <p:xfrm>
          <a:off x="0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Mason Stout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Open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Nathan Ball</a:t>
                      </a: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/>
                        <a:t>John </a:t>
                      </a:r>
                      <a:r>
                        <a:rPr lang="en-US" sz="2200" b="1" baseline="0" dirty="0" err="1" smtClean="0"/>
                        <a:t>Lewnard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Carlo </a:t>
                      </a:r>
                      <a:r>
                        <a:rPr lang="en-US" sz="2200" b="1" dirty="0" err="1" smtClean="0"/>
                        <a:t>Perottino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Andrew Griggs</a:t>
                      </a:r>
                    </a:p>
                    <a:p>
                      <a:r>
                        <a:rPr lang="en-US" sz="2200" b="1" baseline="0" dirty="0" smtClean="0"/>
                        <a:t>Hannah Kenny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FELD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r>
              <a:rPr lang="en-US" b="1" dirty="0" smtClean="0"/>
              <a:t>Next meeting: </a:t>
            </a:r>
          </a:p>
          <a:p>
            <a:pPr lvl="1"/>
            <a:r>
              <a:rPr lang="en-US" dirty="0" smtClean="0"/>
              <a:t>Thursday, January 30th</a:t>
            </a:r>
          </a:p>
          <a:p>
            <a:pPr lvl="1"/>
            <a:r>
              <a:rPr lang="en-US" dirty="0" smtClean="0"/>
              <a:t>7:30pm – 8:30pm in </a:t>
            </a:r>
            <a:r>
              <a:rPr lang="en-US" b="1" dirty="0" smtClean="0"/>
              <a:t>643 Baldwin</a:t>
            </a:r>
          </a:p>
          <a:p>
            <a:pPr lvl="1"/>
            <a:r>
              <a:rPr lang="en-US" dirty="0" smtClean="0"/>
              <a:t>Free Pizza!</a:t>
            </a:r>
          </a:p>
          <a:p>
            <a:pPr lvl="1"/>
            <a:r>
              <a:rPr lang="en-US" dirty="0" smtClean="0"/>
              <a:t>Main topic will be E-Week.  There will likely be a feed of the UC vs. Louisville game on the projector as well for those who want </a:t>
            </a:r>
            <a:r>
              <a:rPr lang="en-US" smtClean="0"/>
              <a:t>to watch.</a:t>
            </a:r>
            <a:endParaRPr lang="en-US" dirty="0" smtClean="0"/>
          </a:p>
          <a:p>
            <a:pPr marL="514350" indent="-457200"/>
            <a:r>
              <a:rPr lang="en-US" sz="2400" dirty="0" smtClean="0"/>
              <a:t>Habitat for Humanity Service Event – February 15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and March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from 8am-4pm</a:t>
            </a:r>
          </a:p>
          <a:p>
            <a:pPr marL="514350" indent="-457200"/>
            <a:r>
              <a:rPr lang="en-US" sz="2400" dirty="0" smtClean="0"/>
              <a:t>Email </a:t>
            </a:r>
            <a:r>
              <a:rPr lang="en-US" sz="2400" dirty="0" smtClean="0">
                <a:hlinkClick r:id="rId2"/>
              </a:rPr>
              <a:t>sowersdd@mail.uc.edu</a:t>
            </a:r>
            <a:r>
              <a:rPr lang="en-US" sz="2400" dirty="0" smtClean="0"/>
              <a:t> with questions or to be added to the FELD Mailing List.</a:t>
            </a:r>
          </a:p>
          <a:p>
            <a:pPr lvl="1"/>
            <a:endParaRPr lang="en-US" dirty="0"/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President:</a:t>
            </a:r>
            <a:r>
              <a:rPr lang="en-US" sz="1600" u="sng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Dane Sowers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2521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altLang="en-US" b="1" u="sng" smtClean="0"/>
              <a:t>Recognition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752600"/>
            <a:ext cx="7696200" cy="4267200"/>
          </a:xfrm>
        </p:spPr>
        <p:txBody>
          <a:bodyPr/>
          <a:lstStyle/>
          <a:p>
            <a:r>
              <a:rPr lang="en-US" altLang="en-US" sz="2400" smtClean="0"/>
              <a:t>Professor and TA of the Semester nominations</a:t>
            </a:r>
          </a:p>
          <a:p>
            <a:pPr lvl="1"/>
            <a:r>
              <a:rPr lang="en-US" altLang="en-US" sz="2000" smtClean="0"/>
              <a:t>Due April 9</a:t>
            </a:r>
            <a:r>
              <a:rPr lang="en-US" altLang="en-US" sz="2000" baseline="30000" smtClean="0"/>
              <a:t>th</a:t>
            </a:r>
            <a:endParaRPr lang="en-US" altLang="en-US" sz="2000" smtClean="0"/>
          </a:p>
          <a:p>
            <a:pPr lvl="2"/>
            <a:r>
              <a:rPr lang="en-US" altLang="en-US" sz="1800" smtClean="0"/>
              <a:t>tribunal.uc.edu/recognition</a:t>
            </a:r>
          </a:p>
          <a:p>
            <a:r>
              <a:rPr lang="en-US" altLang="en-US" sz="2400" smtClean="0"/>
              <a:t>Outstanding Senior Awards – Applications available NOW!</a:t>
            </a:r>
          </a:p>
          <a:p>
            <a:r>
              <a:rPr lang="en-US" altLang="en-US" sz="2400" smtClean="0"/>
              <a:t>Featured Student Groups</a:t>
            </a:r>
          </a:p>
          <a:p>
            <a:r>
              <a:rPr lang="en-US" altLang="en-US" sz="2400" smtClean="0"/>
              <a:t>Look for Recognition Committee announcements on the Ebullet!</a:t>
            </a:r>
          </a:p>
          <a:p>
            <a:r>
              <a:rPr lang="en-US" altLang="en-US" sz="2400" smtClean="0"/>
              <a:t>Need people to serve on recognition committee. </a:t>
            </a:r>
          </a:p>
          <a:p>
            <a:pPr lvl="1"/>
            <a:r>
              <a:rPr lang="en-US" altLang="en-US" sz="2000" smtClean="0"/>
              <a:t>Read POTS and TAOTS nominations help select winner. Read scholarship applications. Help choose Outstanding Seniors. Help with keeping records and publicizing our winners.</a:t>
            </a:r>
          </a:p>
          <a:p>
            <a:pPr lvl="1"/>
            <a:r>
              <a:rPr lang="en-US" altLang="en-US" sz="2000" smtClean="0"/>
              <a:t>MINIMUM commitment. Easy committee requirement!</a:t>
            </a:r>
          </a:p>
          <a:p>
            <a:pPr lvl="1">
              <a:buFontTx/>
              <a:buNone/>
            </a:pPr>
            <a:endParaRPr lang="en-US" altLang="en-US" sz="2000" smtClean="0"/>
          </a:p>
          <a:p>
            <a:pPr lvl="1">
              <a:buFontTx/>
              <a:buNone/>
            </a:pPr>
            <a:endParaRPr lang="en-US" altLang="en-US" sz="2000" smtClean="0"/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543800" y="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600" b="1" u="sng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altLang="en-US" sz="1600" u="sng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r>
              <a:rPr lang="en-US" altLang="en-US" sz="1600">
                <a:solidFill>
                  <a:schemeClr val="tx2"/>
                </a:solidFill>
                <a:latin typeface="Myriad Pro" pitchFamily="34" charset="0"/>
              </a:rPr>
              <a:t>Ken Okoye</a:t>
            </a:r>
          </a:p>
        </p:txBody>
      </p:sp>
    </p:spTree>
    <p:extLst>
      <p:ext uri="{BB962C8B-B14F-4D97-AF65-F5344CB8AC3E}">
        <p14:creationId xmlns:p14="http://schemas.microsoft.com/office/powerpoint/2010/main" val="283248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SOCC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r>
              <a:rPr lang="en-US" dirty="0" smtClean="0"/>
              <a:t>Photo Contest</a:t>
            </a:r>
          </a:p>
          <a:p>
            <a:pPr lvl="1"/>
            <a:r>
              <a:rPr lang="en-US" dirty="0" smtClean="0"/>
              <a:t>Email photo and description to </a:t>
            </a:r>
            <a:r>
              <a:rPr lang="en-US" dirty="0" smtClean="0">
                <a:hlinkClick r:id="rId2"/>
              </a:rPr>
              <a:t>adams2mi@mail.uc.edu</a:t>
            </a:r>
            <a:endParaRPr lang="en-US" dirty="0" smtClean="0"/>
          </a:p>
          <a:p>
            <a:pPr lvl="1"/>
            <a:r>
              <a:rPr lang="en-US" dirty="0" smtClean="0"/>
              <a:t>Photo and description need to be in by Feb. 10th </a:t>
            </a:r>
            <a:endParaRPr lang="en-US" dirty="0"/>
          </a:p>
          <a:p>
            <a:r>
              <a:rPr lang="en-US" dirty="0" smtClean="0"/>
              <a:t>Flyers</a:t>
            </a:r>
            <a:endParaRPr lang="en-US" dirty="0"/>
          </a:p>
          <a:p>
            <a:pPr lvl="1"/>
            <a:r>
              <a:rPr lang="en-US" dirty="0"/>
              <a:t>Help take down flyers after meeting</a:t>
            </a:r>
          </a:p>
          <a:p>
            <a:pPr lvl="1"/>
            <a:r>
              <a:rPr lang="en-US" dirty="0"/>
              <a:t>Counts as ½ of committee requirement</a:t>
            </a:r>
          </a:p>
          <a:p>
            <a:pPr lvl="1"/>
            <a:r>
              <a:rPr lang="en-US" dirty="0"/>
              <a:t>If you want to put up flyers that do not meet the posting board requirements</a:t>
            </a:r>
          </a:p>
          <a:p>
            <a:pPr lvl="2"/>
            <a:r>
              <a:rPr lang="en-US" dirty="0"/>
              <a:t>Put the flyers in the Tribunal Office to be stamped</a:t>
            </a:r>
          </a:p>
          <a:p>
            <a:pPr lvl="2"/>
            <a:r>
              <a:rPr lang="en-US" dirty="0"/>
              <a:t>Email me at </a:t>
            </a:r>
            <a:r>
              <a:rPr lang="en-US" dirty="0">
                <a:hlinkClick r:id="rId3"/>
              </a:rPr>
              <a:t>ballnn@</a:t>
            </a:r>
            <a:r>
              <a:rPr lang="en-US" dirty="0" smtClean="0">
                <a:hlinkClick r:id="rId3"/>
              </a:rPr>
              <a:t>mail.uc.edu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Committee Chair:</a:t>
            </a:r>
            <a:r>
              <a:rPr lang="en-US" sz="1600" u="sng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Nathan Ball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5272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Spring Intramurals!</a:t>
            </a:r>
          </a:p>
          <a:p>
            <a:r>
              <a:rPr lang="en-US" sz="2400" dirty="0" smtClean="0"/>
              <a:t>Based on feedback, will form two teams: </a:t>
            </a:r>
          </a:p>
          <a:p>
            <a:pPr lvl="1"/>
            <a:r>
              <a:rPr lang="en-US" sz="2000" dirty="0" smtClean="0"/>
              <a:t>Coed 7 v 7 Soccer in </a:t>
            </a:r>
            <a:r>
              <a:rPr lang="en-US" sz="2000" dirty="0" err="1" smtClean="0"/>
              <a:t>Gettler</a:t>
            </a:r>
            <a:r>
              <a:rPr lang="en-US" sz="2000" dirty="0" smtClean="0"/>
              <a:t> Stadium</a:t>
            </a:r>
          </a:p>
          <a:p>
            <a:pPr lvl="1"/>
            <a:r>
              <a:rPr lang="en-US" sz="2000" dirty="0" smtClean="0"/>
              <a:t>Coed 10 player Kickball on </a:t>
            </a:r>
            <a:r>
              <a:rPr lang="en-US" sz="2000" dirty="0" err="1" smtClean="0"/>
              <a:t>Sheakley</a:t>
            </a:r>
            <a:r>
              <a:rPr lang="en-US" sz="2000" dirty="0" smtClean="0"/>
              <a:t> Field</a:t>
            </a:r>
            <a:endParaRPr lang="en-US" sz="1600" dirty="0" smtClean="0"/>
          </a:p>
          <a:p>
            <a:r>
              <a:rPr lang="en-US" sz="2400" dirty="0" smtClean="0"/>
              <a:t>Expect an email in coming days for sign-ups</a:t>
            </a:r>
          </a:p>
          <a:p>
            <a:pPr lvl="1"/>
            <a:r>
              <a:rPr lang="en-US" sz="2000" dirty="0" smtClean="0"/>
              <a:t>Only sign-up if you can make the commitment</a:t>
            </a:r>
          </a:p>
          <a:p>
            <a:r>
              <a:rPr lang="en-US" sz="2400" dirty="0" smtClean="0"/>
              <a:t>Will create additional teams if needed</a:t>
            </a:r>
          </a:p>
          <a:p>
            <a:r>
              <a:rPr lang="en-US" sz="2400" dirty="0" smtClean="0"/>
              <a:t>Schedules have not been posted, but will send out information once </a:t>
            </a:r>
            <a:r>
              <a:rPr lang="en-US" sz="2400" smtClean="0"/>
              <a:t>it’s received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099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Upcoming Events:</a:t>
            </a:r>
          </a:p>
          <a:p>
            <a:pPr lvl="1"/>
            <a:r>
              <a:rPr lang="en-US" dirty="0"/>
              <a:t>Matthew 25 </a:t>
            </a:r>
            <a:r>
              <a:rPr lang="en-US" dirty="0" smtClean="0"/>
              <a:t>Ministries</a:t>
            </a:r>
            <a:endParaRPr lang="en-US" dirty="0"/>
          </a:p>
          <a:p>
            <a:pPr lvl="2"/>
            <a:r>
              <a:rPr lang="en-US" dirty="0"/>
              <a:t>Service opportunity: Saturday, March 22, 11 AM – 1 PM</a:t>
            </a:r>
          </a:p>
          <a:p>
            <a:pPr lvl="1"/>
            <a:r>
              <a:rPr lang="en-US" dirty="0" smtClean="0"/>
              <a:t>Jets Egg Drop Competition</a:t>
            </a:r>
          </a:p>
          <a:p>
            <a:pPr lvl="2"/>
            <a:r>
              <a:rPr lang="en-US" dirty="0" smtClean="0"/>
              <a:t>More info come</a:t>
            </a:r>
            <a:endParaRPr lang="en-US" dirty="0"/>
          </a:p>
          <a:p>
            <a:pPr lvl="1"/>
            <a:r>
              <a:rPr lang="en-US" dirty="0" smtClean="0"/>
              <a:t>Relay For Life</a:t>
            </a:r>
          </a:p>
          <a:p>
            <a:pPr lvl="2"/>
            <a:r>
              <a:rPr lang="en-US" dirty="0" smtClean="0"/>
              <a:t>Service opportunity: </a:t>
            </a:r>
          </a:p>
          <a:p>
            <a:pPr lvl="3"/>
            <a:r>
              <a:rPr lang="en-US" dirty="0" smtClean="0"/>
              <a:t>Fundraisers before event</a:t>
            </a:r>
          </a:p>
          <a:p>
            <a:pPr lvl="3"/>
            <a:r>
              <a:rPr lang="en-US" dirty="0" smtClean="0"/>
              <a:t>Relay event: Friday, April 4 - Saturday, April 5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95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title"/>
          </p:nvPr>
        </p:nvSpPr>
        <p:spPr>
          <a:xfrm>
            <a:off x="762000" y="8382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u="sng" dirty="0" smtClean="0"/>
              <a:t>Next Meeting</a:t>
            </a:r>
          </a:p>
        </p:txBody>
      </p:sp>
      <p:sp>
        <p:nvSpPr>
          <p:cNvPr id="24579" name="Subtitle 4"/>
          <p:cNvSpPr>
            <a:spLocks noGrp="1"/>
          </p:cNvSpPr>
          <p:nvPr>
            <p:ph idx="1"/>
          </p:nvPr>
        </p:nvSpPr>
        <p:spPr>
          <a:xfrm>
            <a:off x="685800" y="2438400"/>
            <a:ext cx="8229600" cy="3733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 smtClean="0"/>
              <a:t>February 10</a:t>
            </a:r>
            <a:r>
              <a:rPr lang="en-US" baseline="30000" dirty="0" smtClean="0"/>
              <a:t>th</a:t>
            </a:r>
            <a:r>
              <a:rPr lang="en-US" dirty="0" smtClean="0"/>
              <a:t>, </a:t>
            </a:r>
            <a:r>
              <a:rPr lang="en-US" dirty="0" smtClean="0"/>
              <a:t>2013</a:t>
            </a:r>
          </a:p>
          <a:p>
            <a:pPr algn="ctr">
              <a:buFontTx/>
              <a:buNone/>
            </a:pPr>
            <a:r>
              <a:rPr lang="en-US" dirty="0" smtClean="0"/>
              <a:t>Location: 525 Old </a:t>
            </a:r>
            <a:r>
              <a:rPr lang="en-US" dirty="0" err="1" smtClean="0"/>
              <a:t>Chem</a:t>
            </a:r>
            <a:r>
              <a:rPr lang="en-US" dirty="0" smtClean="0"/>
              <a:t> 5:30 PM</a:t>
            </a:r>
          </a:p>
          <a:p>
            <a:pPr algn="ctr">
              <a:buFontTx/>
              <a:buNone/>
            </a:pPr>
            <a:r>
              <a:rPr lang="en-US" dirty="0" smtClean="0"/>
              <a:t>Visit us at our office – 652 Baldwin</a:t>
            </a:r>
          </a:p>
          <a:p>
            <a:pPr algn="ctr">
              <a:buFontTx/>
              <a:buNone/>
            </a:pPr>
            <a:r>
              <a:rPr lang="en-US" dirty="0" smtClean="0"/>
              <a:t>www.tribunal.uc.edu</a:t>
            </a:r>
          </a:p>
          <a:p>
            <a:pPr algn="ctr">
              <a:buFontTx/>
              <a:buNone/>
            </a:pPr>
            <a:r>
              <a:rPr lang="en-US" dirty="0" smtClean="0"/>
              <a:t>(513) 556-5439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"/>
            <a:ext cx="8839200" cy="758825"/>
          </a:xfrm>
        </p:spPr>
        <p:txBody>
          <a:bodyPr/>
          <a:lstStyle/>
          <a:p>
            <a:pPr eaLnBrk="1" hangingPunct="1"/>
            <a:r>
              <a:rPr lang="en-US" b="1" u="sng" smtClean="0"/>
              <a:t>Tribunal Executives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7612080"/>
              </p:ext>
            </p:extLst>
          </p:nvPr>
        </p:nvGraphicFramePr>
        <p:xfrm>
          <a:off x="372579" y="914400"/>
          <a:ext cx="8539646" cy="4871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353"/>
                <a:gridCol w="126268"/>
                <a:gridCol w="3991025"/>
              </a:tblGrid>
              <a:tr h="76200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Career Fair: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Tim </a:t>
                      </a:r>
                      <a:r>
                        <a:rPr lang="en-US" sz="2000" b="1" baseline="0" dirty="0" err="1" smtClean="0"/>
                        <a:t>Schafermeyer</a:t>
                      </a:r>
                      <a:r>
                        <a:rPr lang="en-US" sz="2000" b="1" baseline="0" dirty="0" smtClean="0"/>
                        <a:t>, </a:t>
                      </a:r>
                    </a:p>
                    <a:p>
                      <a:r>
                        <a:rPr lang="en-US" sz="2000" b="1" baseline="0" dirty="0" smtClean="0"/>
                        <a:t>Andrew Griggs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Collegiate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Nathan Ball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/>
                        <a:t>EWeek</a:t>
                      </a:r>
                      <a:r>
                        <a:rPr lang="en-US" sz="2000" b="1" dirty="0" smtClean="0"/>
                        <a:t>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err="1" smtClean="0"/>
                        <a:t>Maggy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Zorc</a:t>
                      </a:r>
                      <a:r>
                        <a:rPr lang="en-US" sz="2000" b="1" baseline="0" dirty="0" smtClean="0"/>
                        <a:t>, Alison </a:t>
                      </a:r>
                      <a:r>
                        <a:rPr lang="en-US" sz="2000" b="1" baseline="0" dirty="0" err="1" smtClean="0"/>
                        <a:t>Hayfer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FELD: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John </a:t>
                      </a:r>
                      <a:r>
                        <a:rPr lang="en-US" sz="2000" b="1" dirty="0" err="1" smtClean="0"/>
                        <a:t>Lewnard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Luau: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marL="0" marR="0" indent="0" algn="l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Chris </a:t>
                      </a:r>
                      <a:r>
                        <a:rPr lang="en-US" sz="18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Katuscak</a:t>
                      </a:r>
                      <a:endParaRPr lang="en-US" sz="1800" b="1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Recognition: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Ken </a:t>
                      </a:r>
                      <a:r>
                        <a:rPr lang="en-US" sz="2000" b="1" dirty="0" err="1" smtClean="0"/>
                        <a:t>Okoye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8922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Public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 smtClean="0"/>
                        <a:t>Maddie</a:t>
                      </a:r>
                      <a:r>
                        <a:rPr lang="en-US" sz="2000" b="1" i="0" baseline="0" dirty="0" smtClean="0"/>
                        <a:t> Adams</a:t>
                      </a:r>
                      <a:endParaRPr lang="en-US" sz="2000" b="1" i="0" dirty="0" smtClean="0"/>
                    </a:p>
                  </a:txBody>
                  <a:tcPr marL="50434" marR="50434" marT="33452" marB="33452" anchor="ctr"/>
                </a:tc>
              </a:tr>
              <a:tr h="355818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SOCC: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Nathan Ball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Special Events: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Scott </a:t>
                      </a:r>
                      <a:r>
                        <a:rPr lang="en-US" sz="2000" b="1" dirty="0" err="1" smtClean="0"/>
                        <a:t>Blincoe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Technology: 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Tim </a:t>
                      </a:r>
                      <a:r>
                        <a:rPr lang="en-US" sz="2000" b="1" dirty="0" err="1" smtClean="0"/>
                        <a:t>Schafermeyer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/>
        </p:nvSpPr>
        <p:spPr bwMode="auto"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i="0" dirty="0" smtClean="0">
                <a:solidFill>
                  <a:schemeClr val="tx1"/>
                </a:solidFill>
                <a:latin typeface="+mj-lt"/>
              </a:rPr>
              <a:t>Meeting Agenda</a:t>
            </a:r>
          </a:p>
        </p:txBody>
      </p:sp>
      <p:sp>
        <p:nvSpPr>
          <p:cNvPr id="5" name="Content Placeholder 5"/>
          <p:cNvSpPr>
            <a:spLocks noGrp="1"/>
          </p:cNvSpPr>
          <p:nvPr/>
        </p:nvSpPr>
        <p:spPr bwMode="auto">
          <a:xfrm>
            <a:off x="1168400" y="1752601"/>
            <a:ext cx="7594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Blip>
                <a:blip r:embed="rId2"/>
              </a:buBlip>
              <a:defRPr sz="3200" baseline="0">
                <a:solidFill>
                  <a:schemeClr val="bg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8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•"/>
              <a:defRPr sz="24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 algn="just" eaLnBrk="1" hangingPunct="1">
              <a:buFontTx/>
              <a:buNone/>
              <a:defRPr/>
            </a:pPr>
            <a:endParaRPr lang="en-US" sz="28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Vice President Elections</a:t>
            </a:r>
          </a:p>
          <a:p>
            <a:r>
              <a:rPr lang="en-US" dirty="0" smtClean="0"/>
              <a:t>Engineering Ambassadors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VP nomination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Scott </a:t>
            </a:r>
            <a:r>
              <a:rPr lang="en-US" sz="2400" dirty="0" err="1" smtClean="0"/>
              <a:t>Blincoe</a:t>
            </a:r>
            <a:endParaRPr lang="en-US" sz="2400" dirty="0" smtClean="0"/>
          </a:p>
          <a:p>
            <a:r>
              <a:rPr lang="en-US" sz="2400" dirty="0" smtClean="0"/>
              <a:t>Alison </a:t>
            </a:r>
            <a:r>
              <a:rPr lang="en-US" sz="2400" dirty="0" err="1" smtClean="0"/>
              <a:t>Hayfer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136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1032565" y="1986126"/>
            <a:ext cx="5648623" cy="1204306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FFFF"/>
                </a:solidFill>
                <a:latin typeface="Myriad Pro"/>
                <a:cs typeface="Myriad Pro"/>
              </a:rPr>
              <a:t>CEAS Ambassadors</a:t>
            </a:r>
            <a:endParaRPr lang="en-US" sz="4400" dirty="0">
              <a:solidFill>
                <a:srgbClr val="FFFFFF"/>
              </a:solidFill>
              <a:latin typeface="Myriad Pro"/>
              <a:cs typeface="Myriad Pro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124211" y="2235382"/>
            <a:ext cx="7229185" cy="329259"/>
          </a:xfrm>
        </p:spPr>
        <p:txBody>
          <a:bodyPr>
            <a:noAutofit/>
          </a:bodyPr>
          <a:lstStyle/>
          <a:p>
            <a:endParaRPr lang="en-US" sz="2000" dirty="0" smtClean="0">
              <a:latin typeface="Myriad Pro"/>
              <a:cs typeface="Myriad Pro"/>
            </a:endParaRPr>
          </a:p>
          <a:p>
            <a:r>
              <a:rPr lang="en-US" sz="2000" dirty="0" smtClean="0">
                <a:latin typeface="Myriad Pro"/>
                <a:cs typeface="Myriad Pro"/>
              </a:rPr>
              <a:t>Thaddaeus </a:t>
            </a:r>
            <a:r>
              <a:rPr lang="en-US" sz="2000" dirty="0" err="1" smtClean="0">
                <a:latin typeface="Myriad Pro"/>
                <a:cs typeface="Myriad Pro"/>
              </a:rPr>
              <a:t>voss</a:t>
            </a:r>
            <a:r>
              <a:rPr lang="en-US" sz="2000" dirty="0" smtClean="0">
                <a:latin typeface="Myriad Pro"/>
                <a:cs typeface="Myriad Pro"/>
              </a:rPr>
              <a:t> – </a:t>
            </a:r>
          </a:p>
          <a:p>
            <a:r>
              <a:rPr lang="en-US" sz="2000" dirty="0" smtClean="0">
                <a:latin typeface="Myriad Pro"/>
                <a:cs typeface="Myriad Pro"/>
              </a:rPr>
              <a:t>College Connections Chair</a:t>
            </a:r>
            <a:endParaRPr lang="en-US" sz="2000" dirty="0">
              <a:latin typeface="Myriad Pro"/>
              <a:cs typeface="Myriad Pro"/>
            </a:endParaRPr>
          </a:p>
        </p:txBody>
      </p:sp>
      <p:pic>
        <p:nvPicPr>
          <p:cNvPr id="5" name="Picture 4" descr="UC_logo-[400]w-s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29" y="5509846"/>
            <a:ext cx="2730068" cy="154353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50266" y="6182186"/>
            <a:ext cx="368378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dirty="0" smtClean="0">
                <a:solidFill>
                  <a:srgbClr val="000000"/>
                </a:solidFill>
                <a:latin typeface="Myriad Pro"/>
                <a:cs typeface="Myriad Pro"/>
              </a:rPr>
              <a:t>		          COLLEGE OF</a:t>
            </a:r>
          </a:p>
          <a:p>
            <a:pPr algn="r" defTabSz="457200"/>
            <a:r>
              <a:rPr lang="en-US" b="1" dirty="0" smtClean="0">
                <a:solidFill>
                  <a:srgbClr val="000000"/>
                </a:solidFill>
                <a:latin typeface="Myriad Pro"/>
                <a:cs typeface="Myriad Pro"/>
              </a:rPr>
              <a:t>ENGINEERING </a:t>
            </a:r>
            <a:r>
              <a:rPr lang="en-US" dirty="0" smtClean="0">
                <a:solidFill>
                  <a:srgbClr val="000000"/>
                </a:solidFill>
                <a:latin typeface="Myriad Pro"/>
                <a:cs typeface="Myriad Pro"/>
              </a:rPr>
              <a:t>&amp;</a:t>
            </a:r>
            <a:r>
              <a:rPr lang="en-US" b="1" dirty="0" smtClean="0">
                <a:solidFill>
                  <a:srgbClr val="000000"/>
                </a:solidFill>
                <a:latin typeface="Myriad Pro"/>
                <a:cs typeface="Myriad Pro"/>
              </a:rPr>
              <a:t> APPLIED SCIENCE</a:t>
            </a:r>
            <a:endParaRPr lang="en-US" b="1" dirty="0">
              <a:solidFill>
                <a:srgbClr val="000000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473712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975956"/>
            <a:ext cx="7520940" cy="3579849"/>
          </a:xfrm>
          <a:ln>
            <a:solidFill>
              <a:schemeClr val="accent5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1800" dirty="0" smtClean="0">
                <a:solidFill>
                  <a:srgbClr val="FFFFFF"/>
                </a:solidFill>
                <a:latin typeface="Myriad Pro"/>
                <a:cs typeface="Myriad Pro"/>
              </a:rPr>
              <a:t>The face of the College of Engineering and Applied Science</a:t>
            </a:r>
          </a:p>
          <a:p>
            <a:pPr algn="ctr"/>
            <a:r>
              <a:rPr lang="en-US" sz="1800" dirty="0" smtClean="0">
                <a:solidFill>
                  <a:srgbClr val="FFFFFF"/>
                </a:solidFill>
                <a:latin typeface="Myriad Pro"/>
                <a:cs typeface="Myriad Pro"/>
              </a:rPr>
              <a:t>for prospective students.</a:t>
            </a:r>
          </a:p>
          <a:p>
            <a:endParaRPr lang="en-US" sz="1800" dirty="0">
              <a:solidFill>
                <a:srgbClr val="FFFFFF"/>
              </a:solidFill>
              <a:latin typeface="Myriad Pro"/>
              <a:cs typeface="Myriad Pro"/>
            </a:endParaRPr>
          </a:p>
          <a:p>
            <a:r>
              <a:rPr lang="en-US" sz="1800" dirty="0" smtClean="0">
                <a:solidFill>
                  <a:srgbClr val="FFFFFF"/>
                </a:solidFill>
                <a:latin typeface="Myriad Pro"/>
                <a:cs typeface="Myriad Pro"/>
              </a:rPr>
              <a:t>A student-led collective of engineering students passionate</a:t>
            </a:r>
          </a:p>
          <a:p>
            <a:r>
              <a:rPr lang="en-US" sz="1800" dirty="0">
                <a:solidFill>
                  <a:srgbClr val="FFFFFF"/>
                </a:solidFill>
                <a:latin typeface="Myriad Pro"/>
                <a:cs typeface="Myriad Pro"/>
              </a:rPr>
              <a:t>	</a:t>
            </a:r>
            <a:r>
              <a:rPr lang="en-US" sz="1800" dirty="0" smtClean="0">
                <a:solidFill>
                  <a:srgbClr val="FFFFFF"/>
                </a:solidFill>
                <a:latin typeface="Myriad Pro"/>
                <a:cs typeface="Myriad Pro"/>
              </a:rPr>
              <a:t>	about CEAS and UC</a:t>
            </a:r>
          </a:p>
          <a:p>
            <a:endParaRPr lang="en-US" sz="1800" dirty="0">
              <a:solidFill>
                <a:srgbClr val="FFFFFF"/>
              </a:solidFill>
              <a:latin typeface="Myriad Pro"/>
              <a:cs typeface="Myriad Pro"/>
            </a:endParaRPr>
          </a:p>
          <a:p>
            <a:pPr algn="r"/>
            <a:r>
              <a:rPr lang="en-US" sz="1800" dirty="0" smtClean="0">
                <a:solidFill>
                  <a:srgbClr val="FFFFFF"/>
                </a:solidFill>
                <a:latin typeface="Myriad Pro"/>
                <a:cs typeface="Myriad Pro"/>
              </a:rPr>
              <a:t>A service-oriented student organization for CEAS recruitment, </a:t>
            </a:r>
          </a:p>
          <a:p>
            <a:r>
              <a:rPr lang="en-US" sz="1800" dirty="0" smtClean="0">
                <a:solidFill>
                  <a:srgbClr val="FFFFFF"/>
                </a:solidFill>
                <a:latin typeface="Myriad Pro"/>
                <a:cs typeface="Myriad Pro"/>
              </a:rPr>
              <a:t>							as well as alumni relations</a:t>
            </a:r>
          </a:p>
          <a:p>
            <a:endParaRPr lang="en-US" dirty="0">
              <a:solidFill>
                <a:srgbClr val="FFFFFF"/>
              </a:solidFill>
              <a:latin typeface="Myriad Pro"/>
              <a:cs typeface="Myriad Pro"/>
            </a:endParaRPr>
          </a:p>
          <a:p>
            <a:endParaRPr lang="en-US" dirty="0" smtClean="0">
              <a:solidFill>
                <a:srgbClr val="FFFFFF"/>
              </a:solidFill>
              <a:latin typeface="Myriad Pro"/>
              <a:cs typeface="Myriad Pro"/>
            </a:endParaRPr>
          </a:p>
        </p:txBody>
      </p:sp>
      <p:pic>
        <p:nvPicPr>
          <p:cNvPr id="4" name="Picture 3" descr="UC_logo-[400]w-s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29" y="5509846"/>
            <a:ext cx="2730068" cy="15435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99225" y="391180"/>
            <a:ext cx="513822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3200" dirty="0" smtClean="0">
                <a:solidFill>
                  <a:srgbClr val="000000"/>
                </a:solidFill>
                <a:latin typeface="Myriad Pro"/>
                <a:cs typeface="Myriad Pro"/>
              </a:rPr>
              <a:t>Who are CEAS Ambassadors?</a:t>
            </a:r>
            <a:endParaRPr lang="en-US" sz="3200" dirty="0">
              <a:solidFill>
                <a:srgbClr val="000000"/>
              </a:solidFill>
              <a:latin typeface="Myriad Pro"/>
              <a:cs typeface="Myriad Pro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0266" y="6182186"/>
            <a:ext cx="368378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dirty="0" smtClean="0">
                <a:solidFill>
                  <a:srgbClr val="000000"/>
                </a:solidFill>
                <a:latin typeface="Myriad Pro"/>
                <a:cs typeface="Myriad Pro"/>
              </a:rPr>
              <a:t>		          COLLEGE OF</a:t>
            </a:r>
          </a:p>
          <a:p>
            <a:pPr algn="r" defTabSz="457200"/>
            <a:r>
              <a:rPr lang="en-US" b="1" dirty="0" smtClean="0">
                <a:solidFill>
                  <a:srgbClr val="000000"/>
                </a:solidFill>
                <a:latin typeface="Myriad Pro"/>
                <a:cs typeface="Myriad Pro"/>
              </a:rPr>
              <a:t>ENGINEERING </a:t>
            </a:r>
            <a:r>
              <a:rPr lang="en-US" dirty="0" smtClean="0">
                <a:solidFill>
                  <a:srgbClr val="000000"/>
                </a:solidFill>
                <a:latin typeface="Myriad Pro"/>
                <a:cs typeface="Myriad Pro"/>
              </a:rPr>
              <a:t>&amp;</a:t>
            </a:r>
            <a:r>
              <a:rPr lang="en-US" b="1" dirty="0" smtClean="0">
                <a:solidFill>
                  <a:srgbClr val="000000"/>
                </a:solidFill>
                <a:latin typeface="Myriad Pro"/>
                <a:cs typeface="Myriad Pro"/>
              </a:rPr>
              <a:t> APPLIED SCIENCE</a:t>
            </a:r>
            <a:endParaRPr lang="en-US" b="1" dirty="0">
              <a:solidFill>
                <a:srgbClr val="000000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498434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955894"/>
            <a:ext cx="7520940" cy="3991132"/>
          </a:xfrm>
          <a:ln w="3175" cmpd="sng">
            <a:solidFill>
              <a:schemeClr val="accent5"/>
            </a:solidFill>
          </a:ln>
        </p:spPr>
        <p:txBody>
          <a:bodyPr>
            <a:normAutofit lnSpcReduction="10000"/>
          </a:bodyPr>
          <a:lstStyle/>
          <a:p>
            <a:r>
              <a:rPr lang="en-US" sz="1800" dirty="0" smtClean="0">
                <a:solidFill>
                  <a:srgbClr val="FFFFFF"/>
                </a:solidFill>
                <a:latin typeface="Myriad Pro"/>
                <a:cs typeface="Myriad Pro"/>
              </a:rPr>
              <a:t>We recruit students!</a:t>
            </a:r>
          </a:p>
          <a:p>
            <a:r>
              <a:rPr lang="en-US" dirty="0" smtClean="0">
                <a:solidFill>
                  <a:srgbClr val="FFFFFF"/>
                </a:solidFill>
                <a:latin typeface="Myriad Pro"/>
                <a:cs typeface="Myriad Pro"/>
              </a:rPr>
              <a:t>	We give tours!</a:t>
            </a:r>
          </a:p>
          <a:p>
            <a:r>
              <a:rPr lang="en-US" dirty="0">
                <a:solidFill>
                  <a:srgbClr val="FFFFFF"/>
                </a:solidFill>
                <a:latin typeface="Myriad Pro"/>
                <a:cs typeface="Myriad Pro"/>
              </a:rPr>
              <a:t>	</a:t>
            </a:r>
            <a:r>
              <a:rPr lang="en-US" dirty="0" smtClean="0">
                <a:solidFill>
                  <a:srgbClr val="FFFFFF"/>
                </a:solidFill>
                <a:latin typeface="Myriad Pro"/>
                <a:cs typeface="Myriad Pro"/>
              </a:rPr>
              <a:t>We let students shadow our classes!</a:t>
            </a:r>
          </a:p>
          <a:p>
            <a:r>
              <a:rPr lang="en-US" dirty="0">
                <a:solidFill>
                  <a:srgbClr val="FFFFFF"/>
                </a:solidFill>
                <a:latin typeface="Myriad Pro"/>
                <a:cs typeface="Myriad Pro"/>
              </a:rPr>
              <a:t>	</a:t>
            </a:r>
            <a:r>
              <a:rPr lang="en-US" dirty="0" smtClean="0">
                <a:solidFill>
                  <a:srgbClr val="FFFFFF"/>
                </a:solidFill>
                <a:latin typeface="Myriad Pro"/>
                <a:cs typeface="Myriad Pro"/>
              </a:rPr>
              <a:t>We host families at FREE lunches at </a:t>
            </a:r>
            <a:r>
              <a:rPr lang="en-US" dirty="0" err="1" smtClean="0">
                <a:solidFill>
                  <a:srgbClr val="FFFFFF"/>
                </a:solidFill>
                <a:latin typeface="Myriad Pro"/>
                <a:cs typeface="Myriad Pro"/>
              </a:rPr>
              <a:t>CenterCourt</a:t>
            </a:r>
            <a:r>
              <a:rPr lang="en-US" dirty="0" smtClean="0">
                <a:solidFill>
                  <a:srgbClr val="FFFFFF"/>
                </a:solidFill>
                <a:latin typeface="Myriad Pro"/>
                <a:cs typeface="Myriad Pro"/>
              </a:rPr>
              <a:t>, </a:t>
            </a:r>
            <a:r>
              <a:rPr lang="en-US" dirty="0" err="1" smtClean="0">
                <a:solidFill>
                  <a:srgbClr val="FFFFFF"/>
                </a:solidFill>
                <a:latin typeface="Myriad Pro"/>
                <a:cs typeface="Myriad Pro"/>
              </a:rPr>
              <a:t>MarketPointe</a:t>
            </a:r>
            <a:r>
              <a:rPr lang="en-US" dirty="0" smtClean="0">
                <a:solidFill>
                  <a:srgbClr val="FFFFFF"/>
                </a:solidFill>
                <a:latin typeface="Myriad Pro"/>
                <a:cs typeface="Myriad Pro"/>
              </a:rPr>
              <a:t>, or </a:t>
            </a:r>
            <a:r>
              <a:rPr lang="en-US" dirty="0" err="1" smtClean="0">
                <a:solidFill>
                  <a:srgbClr val="FFFFFF"/>
                </a:solidFill>
                <a:latin typeface="Myriad Pro"/>
                <a:cs typeface="Myriad Pro"/>
              </a:rPr>
              <a:t>StadiumView</a:t>
            </a:r>
            <a:endParaRPr lang="en-US" dirty="0" smtClean="0">
              <a:solidFill>
                <a:srgbClr val="FFFFFF"/>
              </a:solidFill>
              <a:latin typeface="Myriad Pro"/>
              <a:cs typeface="Myriad Pro"/>
            </a:endParaRPr>
          </a:p>
          <a:p>
            <a:r>
              <a:rPr lang="en-US" dirty="0">
                <a:solidFill>
                  <a:srgbClr val="FFFFFF"/>
                </a:solidFill>
                <a:latin typeface="Myriad Pro"/>
                <a:cs typeface="Myriad Pro"/>
              </a:rPr>
              <a:t>	</a:t>
            </a:r>
            <a:r>
              <a:rPr lang="en-US" dirty="0" smtClean="0">
                <a:solidFill>
                  <a:srgbClr val="FFFFFF"/>
                </a:solidFill>
                <a:latin typeface="Myriad Pro"/>
                <a:cs typeface="Myriad Pro"/>
              </a:rPr>
              <a:t>We host open houses for tons of families at once</a:t>
            </a:r>
          </a:p>
          <a:p>
            <a:r>
              <a:rPr lang="en-US" dirty="0">
                <a:solidFill>
                  <a:srgbClr val="FFFFFF"/>
                </a:solidFill>
                <a:latin typeface="Myriad Pro"/>
                <a:cs typeface="Myriad Pro"/>
              </a:rPr>
              <a:t>	</a:t>
            </a:r>
            <a:r>
              <a:rPr lang="en-US" dirty="0" smtClean="0">
                <a:solidFill>
                  <a:srgbClr val="FFFFFF"/>
                </a:solidFill>
                <a:latin typeface="Myriad Pro"/>
                <a:cs typeface="Myriad Pro"/>
              </a:rPr>
              <a:t>We give student panels</a:t>
            </a:r>
          </a:p>
          <a:p>
            <a:r>
              <a:rPr lang="en-US" dirty="0">
                <a:solidFill>
                  <a:srgbClr val="FFFFFF"/>
                </a:solidFill>
                <a:latin typeface="Myriad Pro"/>
                <a:cs typeface="Myriad Pro"/>
              </a:rPr>
              <a:t>	</a:t>
            </a:r>
            <a:r>
              <a:rPr lang="en-US" dirty="0" smtClean="0">
                <a:solidFill>
                  <a:srgbClr val="FFFFFF"/>
                </a:solidFill>
                <a:latin typeface="Myriad Pro"/>
                <a:cs typeface="Myriad Pro"/>
              </a:rPr>
              <a:t>We sit in on department talks</a:t>
            </a:r>
          </a:p>
          <a:p>
            <a:r>
              <a:rPr lang="en-US" dirty="0">
                <a:solidFill>
                  <a:srgbClr val="FFFFFF"/>
                </a:solidFill>
                <a:latin typeface="Myriad Pro"/>
                <a:cs typeface="Myriad Pro"/>
              </a:rPr>
              <a:t>	</a:t>
            </a:r>
            <a:r>
              <a:rPr lang="en-US" dirty="0" smtClean="0">
                <a:solidFill>
                  <a:srgbClr val="FFFFFF"/>
                </a:solidFill>
                <a:latin typeface="Myriad Pro"/>
                <a:cs typeface="Myriad Pro"/>
              </a:rPr>
              <a:t>We work together with CEAS administration</a:t>
            </a:r>
          </a:p>
          <a:p>
            <a:endParaRPr lang="en-US" dirty="0" smtClean="0">
              <a:solidFill>
                <a:srgbClr val="FFFFFF"/>
              </a:solidFill>
              <a:latin typeface="Myriad Pro"/>
              <a:cs typeface="Myriad Pro"/>
            </a:endParaRPr>
          </a:p>
          <a:p>
            <a:r>
              <a:rPr lang="en-US" dirty="0" smtClean="0">
                <a:solidFill>
                  <a:srgbClr val="FFFFFF"/>
                </a:solidFill>
                <a:latin typeface="Myriad Pro"/>
                <a:cs typeface="Myriad Pro"/>
              </a:rPr>
              <a:t>We rep CEAS!</a:t>
            </a:r>
          </a:p>
          <a:p>
            <a:r>
              <a:rPr lang="en-US" dirty="0" smtClean="0">
                <a:solidFill>
                  <a:srgbClr val="FFFFFF"/>
                </a:solidFill>
                <a:latin typeface="Myriad Pro"/>
                <a:cs typeface="Myriad Pro"/>
              </a:rPr>
              <a:t>	We host free hot chocolate days and social events! Because you’re cool!</a:t>
            </a:r>
          </a:p>
        </p:txBody>
      </p:sp>
      <p:pic>
        <p:nvPicPr>
          <p:cNvPr id="4" name="Picture 3" descr="UC_logo-[400]w-s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29" y="5509846"/>
            <a:ext cx="2730068" cy="15435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22960" y="391180"/>
            <a:ext cx="571192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3200" dirty="0" smtClean="0">
                <a:solidFill>
                  <a:srgbClr val="000000"/>
                </a:solidFill>
                <a:latin typeface="Myriad Pro"/>
                <a:cs typeface="Myriad Pro"/>
              </a:rPr>
              <a:t>What do CEAS Ambassadors do?</a:t>
            </a:r>
            <a:endParaRPr lang="en-US" sz="3200" dirty="0">
              <a:solidFill>
                <a:srgbClr val="000000"/>
              </a:solidFill>
              <a:latin typeface="Myriad Pro"/>
              <a:cs typeface="Myriad Pro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0266" y="6182186"/>
            <a:ext cx="368378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dirty="0" smtClean="0">
                <a:solidFill>
                  <a:srgbClr val="000000"/>
                </a:solidFill>
                <a:latin typeface="Myriad Pro"/>
                <a:cs typeface="Myriad Pro"/>
              </a:rPr>
              <a:t>		          COLLEGE OF</a:t>
            </a:r>
          </a:p>
          <a:p>
            <a:pPr algn="r" defTabSz="457200"/>
            <a:r>
              <a:rPr lang="en-US" b="1" dirty="0" smtClean="0">
                <a:solidFill>
                  <a:srgbClr val="000000"/>
                </a:solidFill>
                <a:latin typeface="Myriad Pro"/>
                <a:cs typeface="Myriad Pro"/>
              </a:rPr>
              <a:t>ENGINEERING </a:t>
            </a:r>
            <a:r>
              <a:rPr lang="en-US" dirty="0" smtClean="0">
                <a:solidFill>
                  <a:srgbClr val="000000"/>
                </a:solidFill>
                <a:latin typeface="Myriad Pro"/>
                <a:cs typeface="Myriad Pro"/>
              </a:rPr>
              <a:t>&amp;</a:t>
            </a:r>
            <a:r>
              <a:rPr lang="en-US" b="1" dirty="0" smtClean="0">
                <a:solidFill>
                  <a:srgbClr val="000000"/>
                </a:solidFill>
                <a:latin typeface="Myriad Pro"/>
                <a:cs typeface="Myriad Pro"/>
              </a:rPr>
              <a:t> APPLIED SCIENCE</a:t>
            </a:r>
            <a:endParaRPr lang="en-US" b="1" dirty="0">
              <a:solidFill>
                <a:srgbClr val="000000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4064458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830408"/>
          </a:xfrm>
          <a:noFill/>
          <a:ln>
            <a:solidFill>
              <a:schemeClr val="accent5"/>
            </a:solidFill>
          </a:ln>
        </p:spPr>
        <p:txBody>
          <a:bodyPr>
            <a:normAutofit/>
          </a:bodyPr>
          <a:lstStyle/>
          <a:p>
            <a:r>
              <a:rPr lang="en-US" sz="1800" dirty="0" smtClean="0">
                <a:solidFill>
                  <a:srgbClr val="FFFFFF"/>
                </a:solidFill>
                <a:latin typeface="Myriad Pro"/>
                <a:cs typeface="Myriad Pro"/>
              </a:rPr>
              <a:t>Being able to share your awesome experiences at CEAS and UC with prospective students</a:t>
            </a:r>
          </a:p>
          <a:p>
            <a:pPr algn="r"/>
            <a:r>
              <a:rPr lang="en-US" sz="1800" dirty="0" smtClean="0">
                <a:solidFill>
                  <a:srgbClr val="FFFFFF"/>
                </a:solidFill>
                <a:latin typeface="Myriad Pro"/>
                <a:cs typeface="Myriad Pro"/>
              </a:rPr>
              <a:t>Showing faculty that you’re committed to the </a:t>
            </a:r>
          </a:p>
          <a:p>
            <a:pPr algn="r"/>
            <a:r>
              <a:rPr lang="en-US" sz="1800" dirty="0" smtClean="0">
                <a:solidFill>
                  <a:srgbClr val="FFFFFF"/>
                </a:solidFill>
                <a:latin typeface="Myriad Pro"/>
                <a:cs typeface="Myriad Pro"/>
              </a:rPr>
              <a:t>University by giving back</a:t>
            </a:r>
          </a:p>
          <a:p>
            <a:r>
              <a:rPr lang="en-US" sz="1800" dirty="0" smtClean="0">
                <a:solidFill>
                  <a:srgbClr val="FFFFFF"/>
                </a:solidFill>
                <a:latin typeface="Myriad Pro"/>
                <a:cs typeface="Myriad Pro"/>
              </a:rPr>
              <a:t>Good food at our bi-weekly meetings </a:t>
            </a:r>
          </a:p>
          <a:p>
            <a:r>
              <a:rPr lang="en-US" sz="1800" dirty="0" smtClean="0">
                <a:solidFill>
                  <a:srgbClr val="FFFFFF"/>
                </a:solidFill>
                <a:latin typeface="Myriad Pro"/>
                <a:cs typeface="Myriad Pro"/>
              </a:rPr>
              <a:t>and a fancy banquet dinner</a:t>
            </a:r>
          </a:p>
          <a:p>
            <a:pPr algn="r"/>
            <a:r>
              <a:rPr lang="en-US" sz="1800" dirty="0" smtClean="0">
                <a:solidFill>
                  <a:srgbClr val="FFFFFF"/>
                </a:solidFill>
                <a:latin typeface="Myriad Pro"/>
                <a:cs typeface="Myriad Pro"/>
              </a:rPr>
              <a:t>Developing your interpersonal communication skills </a:t>
            </a:r>
          </a:p>
          <a:p>
            <a:pPr algn="r"/>
            <a:r>
              <a:rPr lang="en-US" sz="1800" dirty="0" smtClean="0">
                <a:solidFill>
                  <a:srgbClr val="FFFFFF"/>
                </a:solidFill>
                <a:latin typeface="Myriad Pro"/>
                <a:cs typeface="Myriad Pro"/>
              </a:rPr>
              <a:t>by giving tours, panels, presentations, etc.</a:t>
            </a:r>
          </a:p>
          <a:p>
            <a:endParaRPr lang="en-US" sz="1800" dirty="0" smtClean="0">
              <a:solidFill>
                <a:srgbClr val="FFFFFF"/>
              </a:solidFill>
              <a:latin typeface="Myriad Pro"/>
              <a:cs typeface="Myriad Pro"/>
            </a:endParaRPr>
          </a:p>
          <a:p>
            <a:r>
              <a:rPr lang="en-US" sz="1800" dirty="0" smtClean="0">
                <a:solidFill>
                  <a:srgbClr val="FFFFFF"/>
                </a:solidFill>
                <a:latin typeface="Myriad Pro"/>
                <a:cs typeface="Myriad Pro"/>
              </a:rPr>
              <a:t>Free lunch for hosting families at the dining halls</a:t>
            </a:r>
            <a:endParaRPr lang="en-US" sz="1800" dirty="0">
              <a:solidFill>
                <a:srgbClr val="FFFFFF"/>
              </a:solidFill>
              <a:latin typeface="Myriad Pro"/>
              <a:cs typeface="Myriad Pro"/>
            </a:endParaRPr>
          </a:p>
          <a:p>
            <a:endParaRPr lang="en-US" sz="1800" dirty="0" smtClean="0">
              <a:solidFill>
                <a:srgbClr val="FFFFFF"/>
              </a:solidFill>
              <a:latin typeface="Myriad Pro"/>
              <a:cs typeface="Myriad Pro"/>
            </a:endParaRPr>
          </a:p>
        </p:txBody>
      </p:sp>
      <p:pic>
        <p:nvPicPr>
          <p:cNvPr id="4" name="Picture 3" descr="UC_logo-[400]w-s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29" y="5509846"/>
            <a:ext cx="2730068" cy="15435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22960" y="23410"/>
            <a:ext cx="594747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3200" dirty="0" smtClean="0">
                <a:solidFill>
                  <a:srgbClr val="000000"/>
                </a:solidFill>
                <a:latin typeface="Myriad Pro"/>
                <a:cs typeface="Myriad Pro"/>
              </a:rPr>
              <a:t>What are the best parts of being a </a:t>
            </a:r>
          </a:p>
          <a:p>
            <a:pPr defTabSz="457200"/>
            <a:r>
              <a:rPr lang="en-US" sz="3200" dirty="0">
                <a:solidFill>
                  <a:srgbClr val="000000"/>
                </a:solidFill>
                <a:latin typeface="Myriad Pro"/>
                <a:cs typeface="Myriad Pro"/>
              </a:rPr>
              <a:t>	</a:t>
            </a:r>
            <a:r>
              <a:rPr lang="en-US" sz="3200" dirty="0" smtClean="0">
                <a:solidFill>
                  <a:srgbClr val="000000"/>
                </a:solidFill>
                <a:latin typeface="Myriad Pro"/>
                <a:cs typeface="Myriad Pro"/>
              </a:rPr>
              <a:t>CEAS Ambassador?</a:t>
            </a:r>
            <a:endParaRPr lang="en-US" sz="3200" dirty="0">
              <a:solidFill>
                <a:srgbClr val="000000"/>
              </a:solidFill>
              <a:latin typeface="Myriad Pro"/>
              <a:cs typeface="Myriad Pro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0266" y="6182186"/>
            <a:ext cx="368378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dirty="0" smtClean="0">
                <a:solidFill>
                  <a:srgbClr val="000000"/>
                </a:solidFill>
                <a:latin typeface="Myriad Pro"/>
                <a:cs typeface="Myriad Pro"/>
              </a:rPr>
              <a:t>		          COLLEGE OF</a:t>
            </a:r>
          </a:p>
          <a:p>
            <a:pPr algn="r" defTabSz="457200"/>
            <a:r>
              <a:rPr lang="en-US" b="1" dirty="0" smtClean="0">
                <a:solidFill>
                  <a:srgbClr val="000000"/>
                </a:solidFill>
                <a:latin typeface="Myriad Pro"/>
                <a:cs typeface="Myriad Pro"/>
              </a:rPr>
              <a:t>ENGINEERING </a:t>
            </a:r>
            <a:r>
              <a:rPr lang="en-US" dirty="0" smtClean="0">
                <a:solidFill>
                  <a:srgbClr val="000000"/>
                </a:solidFill>
                <a:latin typeface="Myriad Pro"/>
                <a:cs typeface="Myriad Pro"/>
              </a:rPr>
              <a:t>&amp;</a:t>
            </a:r>
            <a:r>
              <a:rPr lang="en-US" b="1" dirty="0" smtClean="0">
                <a:solidFill>
                  <a:srgbClr val="000000"/>
                </a:solidFill>
                <a:latin typeface="Myriad Pro"/>
                <a:cs typeface="Myriad Pro"/>
              </a:rPr>
              <a:t> APPLIED SCIENCE</a:t>
            </a:r>
            <a:endParaRPr lang="en-US" b="1" dirty="0">
              <a:solidFill>
                <a:srgbClr val="000000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892856408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evel">
  <a:themeElements>
    <a:clrScheme name="1_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1_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Angles">
  <a:themeElements>
    <a:clrScheme name="Custom 11">
      <a:dk1>
        <a:srgbClr val="000000"/>
      </a:dk1>
      <a:lt1>
        <a:srgbClr val="D80029"/>
      </a:lt1>
      <a:dk2>
        <a:srgbClr val="434342"/>
      </a:dk2>
      <a:lt2>
        <a:srgbClr val="CDD7D9"/>
      </a:lt2>
      <a:accent1>
        <a:srgbClr val="000000"/>
      </a:accent1>
      <a:accent2>
        <a:srgbClr val="000000"/>
      </a:accent2>
      <a:accent3>
        <a:srgbClr val="FFFFFF"/>
      </a:accent3>
      <a:accent4>
        <a:srgbClr val="D80029"/>
      </a:accent4>
      <a:accent5>
        <a:srgbClr val="000000"/>
      </a:accent5>
      <a:accent6>
        <a:srgbClr val="000000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2552</TotalTime>
  <Words>901</Words>
  <Application>Microsoft Office PowerPoint</Application>
  <PresentationFormat>On-screen Show (4:3)</PresentationFormat>
  <Paragraphs>227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Default Design</vt:lpstr>
      <vt:lpstr>1_Level</vt:lpstr>
      <vt:lpstr>Angles</vt:lpstr>
      <vt:lpstr>Engineering and Applied  Science Tribunal</vt:lpstr>
      <vt:lpstr>Tribunal Officers</vt:lpstr>
      <vt:lpstr>Tribunal Executives</vt:lpstr>
      <vt:lpstr>PowerPoint Presentation</vt:lpstr>
      <vt:lpstr>VP nomination</vt:lpstr>
      <vt:lpstr>CEAS Ambassadors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Officer Reports</vt:lpstr>
      <vt:lpstr>Secretary</vt:lpstr>
      <vt:lpstr>Senator’s Report</vt:lpstr>
      <vt:lpstr>Committee Reports</vt:lpstr>
      <vt:lpstr>PowerPoint Presentation</vt:lpstr>
      <vt:lpstr>Under the Sea! February 16-22, 2014</vt:lpstr>
      <vt:lpstr>Resume Review Day  Friday, February 14th 9a-3p 8th floor Rhodes Hall</vt:lpstr>
      <vt:lpstr>FELD</vt:lpstr>
      <vt:lpstr>Recognition</vt:lpstr>
      <vt:lpstr>SOCC</vt:lpstr>
      <vt:lpstr>Special Events</vt:lpstr>
      <vt:lpstr>Special Events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Andrew Griggs</dc:creator>
  <cp:lastModifiedBy>Mason Stout</cp:lastModifiedBy>
  <cp:revision>137</cp:revision>
  <dcterms:created xsi:type="dcterms:W3CDTF">2012-06-23T16:33:59Z</dcterms:created>
  <dcterms:modified xsi:type="dcterms:W3CDTF">2014-01-27T22:11:09Z</dcterms:modified>
</cp:coreProperties>
</file>