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</p:sldMasterIdLst>
  <p:notesMasterIdLst>
    <p:notesMasterId r:id="rId33"/>
  </p:notesMasterIdLst>
  <p:sldIdLst>
    <p:sldId id="265" r:id="rId6"/>
    <p:sldId id="267" r:id="rId7"/>
    <p:sldId id="268" r:id="rId8"/>
    <p:sldId id="266" r:id="rId9"/>
    <p:sldId id="402" r:id="rId10"/>
    <p:sldId id="414" r:id="rId11"/>
    <p:sldId id="397" r:id="rId12"/>
    <p:sldId id="398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270" r:id="rId22"/>
    <p:sldId id="388" r:id="rId23"/>
    <p:sldId id="271" r:id="rId24"/>
    <p:sldId id="403" r:id="rId25"/>
    <p:sldId id="404" r:id="rId26"/>
    <p:sldId id="413" r:id="rId27"/>
    <p:sldId id="274" r:id="rId28"/>
    <p:sldId id="415" r:id="rId29"/>
    <p:sldId id="416" r:id="rId30"/>
    <p:sldId id="417" r:id="rId31"/>
    <p:sldId id="41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89244" autoAdjust="0"/>
  </p:normalViewPr>
  <p:slideViewPr>
    <p:cSldViewPr>
      <p:cViewPr>
        <p:scale>
          <a:sx n="60" d="100"/>
          <a:sy n="60" d="100"/>
        </p:scale>
        <p:origin x="-142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722A-C710-4B0F-8115-DFEE80D0B9B5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9374-E3E6-4EE9-A9DD-5D9D37E3F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0146-9241-44D0-BBF0-10D495DB7BF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7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C02CD-339B-419C-B8E8-B254159D5166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b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620000" cy="9906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EC3B-6544-4BA0-85FC-19BB35D79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48F-CFA6-4069-A53F-150BFE0A4D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C57-76CA-4EE3-8178-B2EBC0DFB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568-25B7-4D67-8C5B-447F1A877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6D59-A378-44B6-A64C-21D85C1C3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23CF-252F-4809-B171-47114F3BD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7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6C00-5BE3-4B58-ADC6-75C2D71C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6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DF4B-7AB1-48C5-9FA2-A52575A5C1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5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17B0-994D-4F3C-84B4-D0103D22A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9F1D-4813-4073-933E-6A15A6AF6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6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BB5E-6F4A-4EFA-AA5F-F4B284F79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35201"/>
            <a:ext cx="7696244" cy="355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3064-0445-42AB-990D-19F23DF12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8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1B5D-530D-4C4A-A41F-15E8D96B9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9BD3-ECB1-4B36-B8A4-E85FACF22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15AF-D5EF-4AD0-AF43-0364FDD41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4BC6-4AD5-4F6E-A391-733420BE8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8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3AA5-61D4-483D-AD7D-E7623293CD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8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4C8B-E3CC-4136-822C-B2C601EB97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40C7-1925-426B-BBC5-670F3DA43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1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41837B7-21D3-4D74-B91E-E039B2AADA0D}" type="datetimeFigureOut">
              <a:rPr lang="en-US" smtClean="0">
                <a:solidFill>
                  <a:srgbClr val="C9C2D1"/>
                </a:solidFill>
              </a:rPr>
              <a:pPr/>
              <a:t>3/31/2014</a:t>
            </a:fld>
            <a:endParaRPr lang="en-US">
              <a:solidFill>
                <a:srgbClr val="C9C2D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557947-5E24-47B9-8675-3A72223D6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9C2D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2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7B7-21D3-4D74-B91E-E039B2AADA0D}" type="datetimeFigureOut">
              <a:rPr lang="en-US" smtClean="0">
                <a:solidFill>
                  <a:srgbClr val="69676D"/>
                </a:solidFill>
              </a:rPr>
              <a:pPr/>
              <a:t>3/31/2014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7947-5E24-47B9-8675-3A72223D6B74}" type="slidenum">
              <a:rPr lang="en-US" smtClean="0">
                <a:solidFill>
                  <a:srgbClr val="69676D"/>
                </a:solidFill>
              </a:rPr>
              <a:pPr/>
              <a:t>‹#›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37B7-21D3-4D74-B91E-E039B2AADA0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557947-5E24-47B9-8675-3A72223D6B74}" type="slidenum">
              <a:rPr lang="en-US" smtClean="0">
                <a:solidFill>
                  <a:srgbClr val="C9C2D1"/>
                </a:solidFill>
              </a:rPr>
              <a:pPr/>
              <a:t>‹#›</a:t>
            </a:fld>
            <a:endParaRPr lang="en-US">
              <a:solidFill>
                <a:srgbClr val="C9C2D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36B1-503E-4626-ABC3-BDB0CDA5F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5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7B7-21D3-4D74-B91E-E039B2AADA0D}" type="datetimeFigureOut">
              <a:rPr lang="en-US" smtClean="0">
                <a:solidFill>
                  <a:srgbClr val="69676D"/>
                </a:solidFill>
              </a:rPr>
              <a:pPr/>
              <a:t>3/31/2014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7947-5E24-47B9-8675-3A72223D6B74}" type="slidenum">
              <a:rPr lang="en-US" smtClean="0">
                <a:solidFill>
                  <a:srgbClr val="69676D"/>
                </a:solidFill>
              </a:rPr>
              <a:pPr/>
              <a:t>‹#›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78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7B7-21D3-4D74-B91E-E039B2AADA0D}" type="datetimeFigureOut">
              <a:rPr lang="en-US" smtClean="0">
                <a:solidFill>
                  <a:srgbClr val="69676D"/>
                </a:solidFill>
              </a:rPr>
              <a:pPr/>
              <a:t>3/31/2014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7947-5E24-47B9-8675-3A72223D6B74}" type="slidenum">
              <a:rPr lang="en-US" smtClean="0">
                <a:solidFill>
                  <a:srgbClr val="69676D"/>
                </a:solidFill>
              </a:rPr>
              <a:pPr/>
              <a:t>‹#›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50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7B7-21D3-4D74-B91E-E039B2AADA0D}" type="datetimeFigureOut">
              <a:rPr lang="en-US" smtClean="0">
                <a:solidFill>
                  <a:srgbClr val="69676D"/>
                </a:solidFill>
              </a:rPr>
              <a:pPr/>
              <a:t>3/31/2014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7947-5E24-47B9-8675-3A72223D6B74}" type="slidenum">
              <a:rPr lang="en-US" smtClean="0">
                <a:solidFill>
                  <a:srgbClr val="69676D"/>
                </a:solidFill>
              </a:rPr>
              <a:pPr/>
              <a:t>‹#›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7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7B7-21D3-4D74-B91E-E039B2AADA0D}" type="datetimeFigureOut">
              <a:rPr lang="en-US" smtClean="0">
                <a:solidFill>
                  <a:srgbClr val="69676D"/>
                </a:solidFill>
              </a:rPr>
              <a:pPr/>
              <a:t>3/31/2014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7947-5E24-47B9-8675-3A72223D6B74}" type="slidenum">
              <a:rPr lang="en-US" smtClean="0">
                <a:solidFill>
                  <a:srgbClr val="69676D"/>
                </a:solidFill>
              </a:rPr>
              <a:pPr/>
              <a:t>‹#›</a:t>
            </a:fld>
            <a:endParaRPr lang="en-US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55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7B7-21D3-4D74-B91E-E039B2AADA0D}" type="datetimeFigureOut">
              <a:rPr lang="en-US" smtClean="0">
                <a:solidFill>
                  <a:srgbClr val="69676D"/>
                </a:solidFill>
              </a:rPr>
              <a:pPr/>
              <a:t>3/31/2014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557947-5E24-47B9-8675-3A72223D6B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8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7B7-21D3-4D74-B91E-E039B2AADA0D}" type="datetimeFigureOut">
              <a:rPr lang="en-US" smtClean="0">
                <a:solidFill>
                  <a:srgbClr val="C9C2D1"/>
                </a:solidFill>
              </a:rPr>
              <a:pPr/>
              <a:t>3/31/2014</a:t>
            </a:fld>
            <a:endParaRPr lang="en-US">
              <a:solidFill>
                <a:srgbClr val="C9C2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7947-5E24-47B9-8675-3A72223D6B74}" type="slidenum">
              <a:rPr lang="en-US" smtClean="0">
                <a:solidFill>
                  <a:srgbClr val="C9C2D1"/>
                </a:solidFill>
              </a:rPr>
              <a:pPr/>
              <a:t>‹#›</a:t>
            </a:fld>
            <a:endParaRPr lang="en-US">
              <a:solidFill>
                <a:srgbClr val="C9C2D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45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7B7-21D3-4D74-B91E-E039B2AADA0D}" type="datetimeFigureOut">
              <a:rPr lang="en-US" smtClean="0">
                <a:solidFill>
                  <a:srgbClr val="69676D"/>
                </a:solidFill>
              </a:rPr>
              <a:pPr/>
              <a:t>3/31/2014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57947-5E24-47B9-8675-3A72223D6B74}" type="slidenum">
              <a:rPr lang="en-US" smtClean="0">
                <a:solidFill>
                  <a:srgbClr val="69676D"/>
                </a:solidFill>
              </a:rPr>
              <a:pPr/>
              <a:t>‹#›</a:t>
            </a:fld>
            <a:endParaRPr lang="en-US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15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7B7-21D3-4D74-B91E-E039B2AADA0D}" type="datetimeFigureOut">
              <a:rPr lang="en-US" smtClean="0">
                <a:solidFill>
                  <a:srgbClr val="69676D"/>
                </a:solidFill>
              </a:rPr>
              <a:pPr/>
              <a:t>3/31/2014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557947-5E24-47B9-8675-3A72223D6B74}" type="slidenum">
              <a:rPr lang="en-US" smtClean="0">
                <a:solidFill>
                  <a:srgbClr val="C9C2D1"/>
                </a:solidFill>
              </a:rPr>
              <a:pPr/>
              <a:t>‹#›</a:t>
            </a:fld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3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80029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800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31A-EC0E-C54B-8473-3AE3E4F760B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1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31A-EC0E-C54B-8473-3AE3E4F760B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FD6D-1894-6B45-9A5E-57CE99C4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4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21E-B905-4A0A-A1CF-8277D2BF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6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80029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800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31A-EC0E-C54B-8473-3AE3E4F760B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FD6D-1894-6B45-9A5E-57CE99C4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45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31A-EC0E-C54B-8473-3AE3E4F760B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FD6D-1894-6B45-9A5E-57CE99C459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03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31A-EC0E-C54B-8473-3AE3E4F760B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FD6D-1894-6B45-9A5E-57CE99C4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3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31A-EC0E-C54B-8473-3AE3E4F760B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FD6D-1894-6B45-9A5E-57CE99C4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15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31A-EC0E-C54B-8473-3AE3E4F760B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FD6D-1894-6B45-9A5E-57CE99C4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4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80029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800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31A-EC0E-C54B-8473-3AE3E4F760B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E3FD6D-1894-6B45-9A5E-57CE99C45972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56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80029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800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31A-EC0E-C54B-8473-3AE3E4F760B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FD6D-1894-6B45-9A5E-57CE99C4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43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31A-EC0E-C54B-8473-3AE3E4F760B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FD6D-1894-6B45-9A5E-57CE99C4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1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B31A-EC0E-C54B-8473-3AE3E4F760BD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FD6D-1894-6B45-9A5E-57CE99C4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79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MMaster</a:t>
            </a:r>
            <a:r>
              <a:rPr lang="en-US" dirty="0" smtClean="0"/>
              <a:t> 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4818-9E8A-491D-8A12-7FD69893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6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48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1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518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518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71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71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0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197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9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6667"/>
            <a:ext cx="5486400" cy="71067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58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010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80F3-6707-4C45-BCC7-7B7A3F62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AB0-195B-4C63-AE4C-3767080E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5580-2D8C-4351-902E-06C34BBB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5D1E-9C53-4CA3-B0A2-7FC68B112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45250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3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3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AE7C7-9E81-4AE0-91D0-8093C420D58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-105" charset="0"/>
                <a:ea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541E4-8F88-466F-93D2-2CC5AD3C68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3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41837B7-21D3-4D74-B91E-E039B2AADA0D}" type="datetimeFigureOut">
              <a:rPr lang="en-US" smtClean="0">
                <a:solidFill>
                  <a:srgbClr val="69676D"/>
                </a:solidFill>
              </a:rPr>
              <a:pPr/>
              <a:t>3/31/2014</a:t>
            </a:fld>
            <a:endParaRPr lang="en-US">
              <a:solidFill>
                <a:srgbClr val="6967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7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B557947-5E24-47B9-8675-3A72223D6B74}" type="slidenum">
              <a:rPr lang="en-US" smtClean="0">
                <a:solidFill>
                  <a:srgbClr val="69676D"/>
                </a:solidFill>
              </a:rPr>
              <a:pPr/>
              <a:t>‹#›</a:t>
            </a:fld>
            <a:endParaRPr lang="en-US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5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80029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D80029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/>
            <a:fld id="{A0EDB31A-EC0E-C54B-8473-3AE3E4F760BD}" type="datetimeFigureOut">
              <a:rPr lang="en-US" smtClean="0"/>
              <a:pPr defTabSz="45720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457200"/>
            <a:fld id="{3FE3FD6D-1894-6B45-9A5E-57CE99C45972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59-CEAS Web FINA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1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ballnn@mail.uc.edu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onnelmt@mail.uc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0700" y="1524000"/>
            <a:ext cx="8623300" cy="990600"/>
          </a:xfrm>
        </p:spPr>
        <p:txBody>
          <a:bodyPr/>
          <a:lstStyle/>
          <a:p>
            <a:r>
              <a:rPr lang="en-US" b="1" dirty="0" smtClean="0"/>
              <a:t>Engineering and Applied </a:t>
            </a:r>
            <a:br>
              <a:rPr lang="en-US" b="1" dirty="0" smtClean="0"/>
            </a:br>
            <a:r>
              <a:rPr lang="en-US" b="1" dirty="0" smtClean="0"/>
              <a:t>Science Tribunal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533400" y="40005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Mar 31</a:t>
            </a:r>
            <a:r>
              <a:rPr lang="en-US" sz="4400" baseline="30000" dirty="0" smtClean="0">
                <a:solidFill>
                  <a:schemeClr val="tx2"/>
                </a:solidFill>
                <a:latin typeface="Myriad Pro" pitchFamily="34" charset="0"/>
              </a:rPr>
              <a:t>st</a:t>
            </a:r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, 2014</a:t>
            </a:r>
            <a:endParaRPr lang="en-US" sz="4400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33400" y="2971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>
                <a:solidFill>
                  <a:schemeClr val="tx2"/>
                </a:solidFill>
                <a:latin typeface="Myriad Pro" pitchFamily="34" charset="0"/>
              </a:rPr>
              <a:t>General Meeting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092" y="1857969"/>
            <a:ext cx="4216892" cy="4407408"/>
          </a:xfrm>
        </p:spPr>
        <p:txBody>
          <a:bodyPr/>
          <a:lstStyle/>
          <a:p>
            <a:r>
              <a:rPr lang="en-US" dirty="0" smtClean="0"/>
              <a:t>Current CEAS Senator</a:t>
            </a:r>
          </a:p>
          <a:p>
            <a:pPr lvl="1"/>
            <a:r>
              <a:rPr lang="en-US" dirty="0" smtClean="0"/>
              <a:t>Present and Vocal</a:t>
            </a:r>
          </a:p>
          <a:p>
            <a:pPr lvl="1"/>
            <a:r>
              <a:rPr lang="en-US" dirty="0" smtClean="0"/>
              <a:t>Elections Facilitation</a:t>
            </a:r>
          </a:p>
          <a:p>
            <a:pPr lvl="1"/>
            <a:r>
              <a:rPr lang="en-US" dirty="0" smtClean="0"/>
              <a:t>Project Unbreakable</a:t>
            </a:r>
          </a:p>
          <a:p>
            <a:pPr lvl="1"/>
            <a:r>
              <a:rPr lang="en-US" dirty="0" smtClean="0"/>
              <a:t>Constitution Review</a:t>
            </a:r>
          </a:p>
          <a:p>
            <a:r>
              <a:rPr lang="en-US" dirty="0" smtClean="0"/>
              <a:t>CEAS Tribunal</a:t>
            </a:r>
          </a:p>
          <a:p>
            <a:pPr lvl="1"/>
            <a:r>
              <a:rPr lang="en-US" dirty="0" smtClean="0"/>
              <a:t>Involved with Exec since 1</a:t>
            </a:r>
            <a:r>
              <a:rPr lang="en-US" baseline="30000" dirty="0" smtClean="0"/>
              <a:t>st</a:t>
            </a:r>
            <a:r>
              <a:rPr lang="en-US" dirty="0" smtClean="0"/>
              <a:t> year</a:t>
            </a:r>
          </a:p>
          <a:p>
            <a:pPr lvl="1"/>
            <a:r>
              <a:rPr lang="en-US" dirty="0" smtClean="0"/>
              <a:t>Multiple committees/positions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Experience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857969"/>
            <a:ext cx="4216892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EB966"/>
              </a:buClr>
            </a:pPr>
            <a:r>
              <a:rPr lang="en-US" dirty="0" smtClean="0">
                <a:solidFill>
                  <a:srgbClr val="69676D"/>
                </a:solidFill>
              </a:rPr>
              <a:t>Biomedical Engineering</a:t>
            </a:r>
          </a:p>
          <a:p>
            <a:pPr>
              <a:buClr>
                <a:srgbClr val="CEB966"/>
              </a:buClr>
            </a:pPr>
            <a:r>
              <a:rPr lang="en-US" dirty="0" smtClean="0">
                <a:solidFill>
                  <a:srgbClr val="69676D"/>
                </a:solidFill>
              </a:rPr>
              <a:t>3</a:t>
            </a:r>
            <a:r>
              <a:rPr lang="en-US" baseline="30000" dirty="0" smtClean="0">
                <a:solidFill>
                  <a:srgbClr val="69676D"/>
                </a:solidFill>
              </a:rPr>
              <a:t>rd</a:t>
            </a:r>
            <a:r>
              <a:rPr lang="en-US" dirty="0" smtClean="0">
                <a:solidFill>
                  <a:srgbClr val="69676D"/>
                </a:solidFill>
              </a:rPr>
              <a:t> Year Student</a:t>
            </a:r>
          </a:p>
          <a:p>
            <a:pPr>
              <a:buClr>
                <a:srgbClr val="CEB966"/>
              </a:buClr>
            </a:pPr>
            <a:r>
              <a:rPr lang="en-US" dirty="0" smtClean="0">
                <a:solidFill>
                  <a:srgbClr val="69676D"/>
                </a:solidFill>
              </a:rPr>
              <a:t>Non-SG Involvement</a:t>
            </a:r>
          </a:p>
          <a:p>
            <a:pPr lvl="1">
              <a:buClr>
                <a:srgbClr val="9CB084"/>
              </a:buClr>
            </a:pPr>
            <a:r>
              <a:rPr lang="en-US" dirty="0">
                <a:solidFill>
                  <a:srgbClr val="69676D"/>
                </a:solidFill>
              </a:rPr>
              <a:t>CEAS Ambassadors</a:t>
            </a:r>
          </a:p>
          <a:p>
            <a:pPr lvl="1">
              <a:buClr>
                <a:srgbClr val="9CB084"/>
              </a:buClr>
            </a:pPr>
            <a:r>
              <a:rPr lang="en-US" dirty="0">
                <a:solidFill>
                  <a:srgbClr val="69676D"/>
                </a:solidFill>
              </a:rPr>
              <a:t>ROAR Tour Guides</a:t>
            </a:r>
          </a:p>
          <a:p>
            <a:pPr lvl="1">
              <a:buClr>
                <a:srgbClr val="9CB084"/>
              </a:buClr>
            </a:pPr>
            <a:r>
              <a:rPr lang="en-US" dirty="0">
                <a:solidFill>
                  <a:srgbClr val="69676D"/>
                </a:solidFill>
              </a:rPr>
              <a:t>Phi Sigma Rho sorority</a:t>
            </a:r>
          </a:p>
          <a:p>
            <a:pPr lvl="1">
              <a:buClr>
                <a:srgbClr val="9CB084"/>
              </a:buClr>
            </a:pPr>
            <a:endParaRPr lang="en-US" dirty="0" smtClean="0">
              <a:solidFill>
                <a:srgbClr val="69676D"/>
              </a:solidFill>
            </a:endParaRPr>
          </a:p>
          <a:p>
            <a:pPr lvl="1">
              <a:buClr>
                <a:srgbClr val="9CB084"/>
              </a:buClr>
            </a:pPr>
            <a:endParaRPr lang="en-US" dirty="0" smtClean="0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Tribunal Collaboration</a:t>
            </a:r>
          </a:p>
          <a:p>
            <a:pPr lvl="1"/>
            <a:r>
              <a:rPr lang="en-US" dirty="0" smtClean="0"/>
              <a:t>Tribunal Leadership Council</a:t>
            </a:r>
          </a:p>
          <a:p>
            <a:pPr lvl="1"/>
            <a:r>
              <a:rPr lang="en-US" dirty="0" smtClean="0"/>
              <a:t>Learn from others and share our wisdom</a:t>
            </a:r>
          </a:p>
          <a:p>
            <a:r>
              <a:rPr lang="en-US" dirty="0" smtClean="0"/>
              <a:t>Engagement with Cabinet to support projects</a:t>
            </a:r>
          </a:p>
          <a:p>
            <a:pPr lvl="1"/>
            <a:r>
              <a:rPr lang="en-US" dirty="0" smtClean="0"/>
              <a:t>Career Services</a:t>
            </a:r>
          </a:p>
          <a:p>
            <a:pPr lvl="1"/>
            <a:r>
              <a:rPr lang="en-US" dirty="0" smtClean="0"/>
              <a:t>Community Service</a:t>
            </a:r>
          </a:p>
          <a:p>
            <a:pPr lvl="1"/>
            <a:r>
              <a:rPr lang="en-US" dirty="0" smtClean="0"/>
              <a:t>Campus Services</a:t>
            </a:r>
          </a:p>
          <a:p>
            <a:pPr lvl="1"/>
            <a:r>
              <a:rPr lang="en-US" dirty="0" smtClean="0"/>
              <a:t>Affordability?</a:t>
            </a:r>
          </a:p>
          <a:p>
            <a:r>
              <a:rPr lang="en-US" dirty="0" smtClean="0"/>
              <a:t>Consistent Open Office Hours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32565" y="1986126"/>
            <a:ext cx="5648623" cy="120430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Myriad Pro"/>
                <a:cs typeface="Myriad Pro"/>
              </a:rPr>
              <a:t>Madeline Adams</a:t>
            </a:r>
            <a:endParaRPr lang="en-US" sz="44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24211" y="2235382"/>
            <a:ext cx="7229185" cy="329259"/>
          </a:xfrm>
        </p:spPr>
        <p:txBody>
          <a:bodyPr>
            <a:noAutofit/>
          </a:bodyPr>
          <a:lstStyle/>
          <a:p>
            <a:endParaRPr lang="en-US" sz="2000" dirty="0" smtClean="0">
              <a:latin typeface="Myriad Pro"/>
              <a:cs typeface="Myriad Pro"/>
            </a:endParaRPr>
          </a:p>
          <a:p>
            <a:r>
              <a:rPr lang="en-US" sz="2000" dirty="0" smtClean="0">
                <a:latin typeface="Myriad Pro"/>
                <a:cs typeface="Myriad Pro"/>
              </a:rPr>
              <a:t>For CEAS Senator</a:t>
            </a:r>
            <a:endParaRPr lang="en-US" sz="2000" dirty="0">
              <a:latin typeface="Myriad Pro"/>
              <a:cs typeface="Myriad Pro"/>
            </a:endParaRPr>
          </a:p>
        </p:txBody>
      </p:sp>
      <p:pic>
        <p:nvPicPr>
          <p:cNvPr id="5" name="Picture 4" descr="UC_logo-[400]w-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9" y="5509846"/>
            <a:ext cx="2730068" cy="1543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0266" y="5862146"/>
            <a:ext cx="36837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srgbClr val="000000"/>
                </a:solidFill>
                <a:latin typeface="Myriad Pro"/>
                <a:cs typeface="Myriad Pro"/>
              </a:rPr>
              <a:t>		          COLLEGE OF</a:t>
            </a:r>
          </a:p>
          <a:p>
            <a:pPr algn="r" defTabSz="457200"/>
            <a:r>
              <a:rPr lang="en-US" b="1" dirty="0" smtClean="0">
                <a:solidFill>
                  <a:srgbClr val="000000"/>
                </a:solidFill>
                <a:latin typeface="Myriad Pro"/>
                <a:cs typeface="Myriad Pro"/>
              </a:rPr>
              <a:t>ENGINEERING </a:t>
            </a:r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&amp;</a:t>
            </a:r>
            <a:r>
              <a:rPr lang="en-US" b="1" dirty="0" smtClean="0">
                <a:solidFill>
                  <a:srgbClr val="000000"/>
                </a:solidFill>
                <a:latin typeface="Myriad Pro"/>
                <a:cs typeface="Myriad Pro"/>
              </a:rPr>
              <a:t> APPLIED SCIENCE</a:t>
            </a:r>
            <a:endParaRPr lang="en-US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88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52613"/>
            <a:ext cx="7520940" cy="2361604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en-US" sz="1800" dirty="0" smtClean="0"/>
              <a:t>	3rd </a:t>
            </a:r>
            <a:r>
              <a:rPr lang="en-US" sz="1800" dirty="0"/>
              <a:t>year Mechanical Engineering  student (4</a:t>
            </a:r>
            <a:r>
              <a:rPr lang="en-US" sz="1800" baseline="30000" dirty="0"/>
              <a:t>th</a:t>
            </a:r>
            <a:r>
              <a:rPr lang="en-US" sz="1800" dirty="0"/>
              <a:t> year at UC)</a:t>
            </a:r>
          </a:p>
          <a:p>
            <a:endParaRPr lang="en-US" sz="1800" dirty="0"/>
          </a:p>
          <a:p>
            <a:r>
              <a:rPr lang="en-US" sz="1800" dirty="0" smtClean="0"/>
              <a:t>	Current </a:t>
            </a:r>
            <a:r>
              <a:rPr lang="en-US" sz="1800" dirty="0"/>
              <a:t>CEAS Tribunal Public Affairs Chair</a:t>
            </a:r>
          </a:p>
          <a:p>
            <a:endParaRPr lang="en-US" sz="1800" dirty="0"/>
          </a:p>
          <a:p>
            <a:r>
              <a:rPr lang="en-US" sz="1800" dirty="0" smtClean="0"/>
              <a:t>	Executive </a:t>
            </a:r>
            <a:r>
              <a:rPr lang="en-US" sz="1800" dirty="0"/>
              <a:t>in CEAS Ambassadors (Recruitment, Creative, Secretary, Vice President Elect)</a:t>
            </a:r>
          </a:p>
          <a:p>
            <a:endParaRPr lang="en-US" dirty="0">
              <a:latin typeface="Myriad Pro"/>
              <a:cs typeface="Myriad Pro"/>
            </a:endParaRPr>
          </a:p>
          <a:p>
            <a:endParaRPr lang="en-US" dirty="0" smtClean="0">
              <a:latin typeface="Myriad Pro"/>
              <a:cs typeface="Myriad Pro"/>
            </a:endParaRPr>
          </a:p>
        </p:txBody>
      </p:sp>
      <p:pic>
        <p:nvPicPr>
          <p:cNvPr id="4" name="Picture 3" descr="UC_logo-[400]w-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9" y="5509846"/>
            <a:ext cx="2730068" cy="1543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225" y="39118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000000"/>
                </a:solidFill>
                <a:latin typeface="Myriad Pro"/>
                <a:cs typeface="Myriad Pro"/>
              </a:rPr>
              <a:t>CEAS Experience</a:t>
            </a:r>
            <a:endParaRPr lang="en-US" sz="32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0266" y="5862146"/>
            <a:ext cx="36837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srgbClr val="000000"/>
                </a:solidFill>
                <a:latin typeface="Myriad Pro"/>
                <a:cs typeface="Myriad Pro"/>
              </a:rPr>
              <a:t>		          COLLEGE OF</a:t>
            </a:r>
          </a:p>
          <a:p>
            <a:pPr algn="r" defTabSz="457200"/>
            <a:r>
              <a:rPr lang="en-US" b="1" dirty="0" smtClean="0">
                <a:solidFill>
                  <a:srgbClr val="000000"/>
                </a:solidFill>
                <a:latin typeface="Myriad Pro"/>
                <a:cs typeface="Myriad Pro"/>
              </a:rPr>
              <a:t>ENGINEERING </a:t>
            </a:r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&amp;</a:t>
            </a:r>
            <a:r>
              <a:rPr lang="en-US" b="1" dirty="0" smtClean="0">
                <a:solidFill>
                  <a:srgbClr val="000000"/>
                </a:solidFill>
                <a:latin typeface="Myriad Pro"/>
                <a:cs typeface="Myriad Pro"/>
              </a:rPr>
              <a:t> APPLIED SCIENCE</a:t>
            </a:r>
            <a:endParaRPr lang="en-US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975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_logo-[400]w-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9" y="5509846"/>
            <a:ext cx="2730068" cy="1543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" y="391180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000000"/>
                </a:solidFill>
                <a:latin typeface="Myriad Pro"/>
                <a:cs typeface="Myriad Pro"/>
              </a:rPr>
              <a:t>Student Government</a:t>
            </a:r>
            <a:endParaRPr lang="en-US" sz="32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22960" y="1652613"/>
            <a:ext cx="7520940" cy="2361604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Student Government Outreach Week volunteer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	Student Experience Interest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</a:rPr>
              <a:t>	Continue Tribunal Networking Events </a:t>
            </a:r>
          </a:p>
          <a:p>
            <a:endParaRPr lang="en-US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endParaRPr lang="en-US" dirty="0" smtClean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0266" y="5862146"/>
            <a:ext cx="36837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srgbClr val="000000"/>
                </a:solidFill>
                <a:latin typeface="Myriad Pro"/>
                <a:cs typeface="Myriad Pro"/>
              </a:rPr>
              <a:t>		          COLLEGE OF</a:t>
            </a:r>
          </a:p>
          <a:p>
            <a:pPr algn="r" defTabSz="457200"/>
            <a:r>
              <a:rPr lang="en-US" b="1" dirty="0" smtClean="0">
                <a:solidFill>
                  <a:srgbClr val="000000"/>
                </a:solidFill>
                <a:latin typeface="Myriad Pro"/>
                <a:cs typeface="Myriad Pro"/>
              </a:rPr>
              <a:t>ENGINEERING </a:t>
            </a:r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&amp;</a:t>
            </a:r>
            <a:r>
              <a:rPr lang="en-US" b="1" dirty="0" smtClean="0">
                <a:solidFill>
                  <a:srgbClr val="000000"/>
                </a:solidFill>
                <a:latin typeface="Myriad Pro"/>
                <a:cs typeface="Myriad Pro"/>
              </a:rPr>
              <a:t> APPLIED SCIENCE</a:t>
            </a:r>
            <a:endParaRPr lang="en-US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760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_logo-[400]w-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9" y="5509846"/>
            <a:ext cx="2730068" cy="1543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7288" y="2128540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000000"/>
                </a:solidFill>
                <a:latin typeface="Myriad Pro"/>
                <a:cs typeface="Myriad Pro"/>
              </a:rPr>
              <a:t>Questions?</a:t>
            </a:r>
            <a:endParaRPr lang="en-US" sz="32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0266" y="5862146"/>
            <a:ext cx="36837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srgbClr val="000000"/>
                </a:solidFill>
                <a:latin typeface="Myriad Pro"/>
                <a:cs typeface="Myriad Pro"/>
              </a:rPr>
              <a:t>		          COLLEGE OF</a:t>
            </a:r>
          </a:p>
          <a:p>
            <a:pPr algn="r" defTabSz="457200"/>
            <a:r>
              <a:rPr lang="en-US" b="1" dirty="0" smtClean="0">
                <a:solidFill>
                  <a:srgbClr val="000000"/>
                </a:solidFill>
                <a:latin typeface="Myriad Pro"/>
                <a:cs typeface="Myriad Pro"/>
              </a:rPr>
              <a:t>ENGINEERING </a:t>
            </a:r>
            <a:r>
              <a:rPr lang="en-US" dirty="0" smtClean="0">
                <a:solidFill>
                  <a:srgbClr val="000000"/>
                </a:solidFill>
                <a:latin typeface="Myriad Pro"/>
                <a:cs typeface="Myriad Pro"/>
              </a:rPr>
              <a:t>&amp;</a:t>
            </a:r>
            <a:r>
              <a:rPr lang="en-US" b="1" dirty="0" smtClean="0">
                <a:solidFill>
                  <a:srgbClr val="000000"/>
                </a:solidFill>
                <a:latin typeface="Myriad Pro"/>
                <a:cs typeface="Myriad Pro"/>
              </a:rPr>
              <a:t> APPLIED SCIENCE</a:t>
            </a:r>
            <a:endParaRPr lang="en-US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804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Officer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sign in at the back of the room</a:t>
            </a:r>
          </a:p>
          <a:p>
            <a:r>
              <a:rPr lang="en-US" dirty="0" smtClean="0"/>
              <a:t>Must attend and sign in at minimum of 4 meetings each semester to having voting rights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86600" y="14347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Carlo </a:t>
            </a:r>
            <a:r>
              <a:rPr lang="en-US" dirty="0" err="1" smtClean="0"/>
              <a:t>Perottino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Committee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75882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Tribunal Officers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133015"/>
              </p:ext>
            </p:extLst>
          </p:nvPr>
        </p:nvGraphicFramePr>
        <p:xfrm>
          <a:off x="0" y="1524000"/>
          <a:ext cx="9120188" cy="4996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700"/>
                <a:gridCol w="152300"/>
                <a:gridCol w="75938"/>
                <a:gridCol w="4472250"/>
              </a:tblGrid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Mason Stout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Scott </a:t>
                      </a:r>
                      <a:r>
                        <a:rPr lang="en-US" sz="2200" b="1" dirty="0" err="1" smtClean="0"/>
                        <a:t>Blincoe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Associate 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Nathan Ball</a:t>
                      </a: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Treasurer: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/>
                        <a:t>John </a:t>
                      </a:r>
                      <a:r>
                        <a:rPr lang="en-US" sz="2200" b="1" baseline="0" dirty="0" err="1" smtClean="0"/>
                        <a:t>Lewnard</a:t>
                      </a:r>
                      <a:endParaRPr lang="en-US" sz="2200" b="1" baseline="0" dirty="0" smtClean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 marL="50433" marR="50433" marT="33450" marB="33450" anchor="ctr"/>
                </a:tc>
              </a:tr>
              <a:tr h="581033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Secretary: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Carlo </a:t>
                      </a:r>
                      <a:r>
                        <a:rPr lang="en-US" sz="2200" b="1" dirty="0" err="1" smtClean="0"/>
                        <a:t>Perottino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57899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Senators: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Andrew Griggs</a:t>
                      </a:r>
                    </a:p>
                    <a:p>
                      <a:r>
                        <a:rPr lang="en-US" sz="2200" b="1" baseline="0" dirty="0" smtClean="0"/>
                        <a:t>Hannah Kenny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142355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algn="r"/>
                      <a:endParaRPr lang="en-US" sz="7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402219">
                <a:tc gridSpan="4">
                  <a:txBody>
                    <a:bodyPr/>
                    <a:lstStyle/>
                    <a:p>
                      <a:pPr algn="ctr"/>
                      <a:endParaRPr lang="en-US" sz="2200" b="1" u="sng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u="sng" dirty="0"/>
                    </a:p>
                  </a:txBody>
                  <a:tcPr marL="50433" marR="50433" marT="33450" marB="33450" anchor="ctr"/>
                </a:tc>
                <a:tc hMerge="1">
                  <a:txBody>
                    <a:bodyPr/>
                    <a:lstStyle/>
                    <a:p>
                      <a:endParaRPr lang="en-US" sz="2000" b="1" u="sng" dirty="0" smtClean="0"/>
                    </a:p>
                  </a:txBody>
                  <a:tcPr marL="50433" marR="50433" marT="33450" marB="33450" anchor="ctr"/>
                </a:tc>
              </a:tr>
              <a:tr h="402219"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50433" marR="50433" marT="33450" marB="33450" anchor="ctr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Special Events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6" t="27226" r="28951" b="22260"/>
          <a:stretch/>
        </p:blipFill>
        <p:spPr bwMode="auto">
          <a:xfrm>
            <a:off x="2176397" y="934914"/>
            <a:ext cx="6358003" cy="538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elay for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13"/>
            <a:ext cx="2176397" cy="19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59436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blincosv@mail.uc.edu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a-iad.xx.fbcdn.net/hphotos-frc1/t1.0-9/998966_238117713043093_325123708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2"/>
          <a:stretch/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4" t="31336" r="22791" b="45034"/>
          <a:stretch/>
        </p:blipFill>
        <p:spPr bwMode="auto">
          <a:xfrm>
            <a:off x="-5854146" y="2133600"/>
            <a:ext cx="18884346" cy="4572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1600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Sigma </a:t>
            </a:r>
            <a:r>
              <a:rPr lang="en-US" b="1" dirty="0" err="1" smtClean="0">
                <a:solidFill>
                  <a:schemeClr val="bg1"/>
                </a:solidFill>
              </a:rPr>
              <a:t>Sigma</a:t>
            </a:r>
            <a:r>
              <a:rPr lang="en-US" b="1" dirty="0" smtClean="0">
                <a:solidFill>
                  <a:schemeClr val="bg1"/>
                </a:solidFill>
              </a:rPr>
              <a:t> Carnival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8458200" cy="4830763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Food, Fun, Fireworks!</a:t>
            </a:r>
          </a:p>
          <a:p>
            <a:pPr lvl="2"/>
            <a:r>
              <a:rPr lang="en-US" dirty="0" smtClean="0"/>
              <a:t>Help us man the CEAS Tribunal and Ambassadors’ “Guess Your BAC” and Cotton Candy Stand on April 12</a:t>
            </a:r>
            <a:r>
              <a:rPr lang="en-US" baseline="30000" dirty="0" smtClean="0"/>
              <a:t>th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More info to come, but see me after meeting or email me at:</a:t>
            </a:r>
          </a:p>
          <a:p>
            <a:pPr lvl="3"/>
            <a:r>
              <a:rPr lang="en-US" dirty="0" smtClean="0"/>
              <a:t>blincosv@mail.uc.edu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077200" cy="1295400"/>
          </a:xfrm>
        </p:spPr>
        <p:txBody>
          <a:bodyPr/>
          <a:lstStyle/>
          <a:p>
            <a:r>
              <a:rPr lang="en-US" b="1" u="sng" dirty="0" smtClean="0"/>
              <a:t>SOCC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2600"/>
            <a:ext cx="8001000" cy="4267200"/>
          </a:xfrm>
        </p:spPr>
        <p:txBody>
          <a:bodyPr/>
          <a:lstStyle/>
          <a:p>
            <a:r>
              <a:rPr lang="en-US" dirty="0" smtClean="0"/>
              <a:t>Flyers</a:t>
            </a:r>
            <a:endParaRPr lang="en-US" dirty="0"/>
          </a:p>
          <a:p>
            <a:pPr lvl="1"/>
            <a:r>
              <a:rPr lang="en-US" dirty="0"/>
              <a:t>Help take down flyers after meeting</a:t>
            </a:r>
          </a:p>
          <a:p>
            <a:pPr lvl="1"/>
            <a:r>
              <a:rPr lang="en-US" dirty="0"/>
              <a:t>Counts as ½ of committee requirement</a:t>
            </a:r>
          </a:p>
          <a:p>
            <a:pPr lvl="1"/>
            <a:r>
              <a:rPr lang="en-US" dirty="0"/>
              <a:t>If you want to put up flyers that do not meet the posting board requirements</a:t>
            </a:r>
          </a:p>
          <a:p>
            <a:pPr lvl="2"/>
            <a:r>
              <a:rPr lang="en-US" dirty="0"/>
              <a:t>Put the flyers in the Tribunal Office to be stamped</a:t>
            </a:r>
          </a:p>
          <a:p>
            <a:pPr lvl="2"/>
            <a:r>
              <a:rPr lang="en-US" dirty="0"/>
              <a:t>Email me at </a:t>
            </a:r>
            <a:r>
              <a:rPr lang="en-US" dirty="0">
                <a:hlinkClick r:id="rId2"/>
              </a:rPr>
              <a:t>ballnn@</a:t>
            </a:r>
            <a:r>
              <a:rPr lang="en-US" dirty="0" smtClean="0">
                <a:hlinkClick r:id="rId2"/>
              </a:rPr>
              <a:t>mail.uc.edu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7010400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Committee Chair:</a:t>
            </a:r>
            <a:r>
              <a:rPr lang="en-US" sz="1600" u="sng" dirty="0" smtClean="0">
                <a:solidFill>
                  <a:schemeClr val="tx2"/>
                </a:solidFill>
                <a:latin typeface="Myriad Pro" pitchFamily="34" charset="0"/>
              </a:rPr>
              <a:t> </a:t>
            </a:r>
            <a:endParaRPr lang="en-US" sz="1600" u="sng" dirty="0">
              <a:solidFill>
                <a:schemeClr val="tx2"/>
              </a:solidFill>
              <a:latin typeface="Myriad Pro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Nathan Ball</a:t>
            </a:r>
            <a:endParaRPr lang="en-US" sz="1600" dirty="0">
              <a:solidFill>
                <a:schemeClr val="tx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47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762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u="sng" dirty="0" smtClean="0"/>
              <a:t>Next Meeting</a:t>
            </a:r>
          </a:p>
        </p:txBody>
      </p:sp>
      <p:sp>
        <p:nvSpPr>
          <p:cNvPr id="24579" name="Subtitle 4"/>
          <p:cNvSpPr>
            <a:spLocks noGrp="1"/>
          </p:cNvSpPr>
          <p:nvPr>
            <p:ph idx="1"/>
          </p:nvPr>
        </p:nvSpPr>
        <p:spPr>
          <a:xfrm>
            <a:off x="685800" y="2438400"/>
            <a:ext cx="8229600" cy="3733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April 7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  <a:p>
            <a:pPr algn="ctr">
              <a:buFontTx/>
              <a:buNone/>
            </a:pPr>
            <a:r>
              <a:rPr lang="en-US" dirty="0" smtClean="0"/>
              <a:t>Location: 525 Old </a:t>
            </a:r>
            <a:r>
              <a:rPr lang="en-US" dirty="0" err="1" smtClean="0"/>
              <a:t>Chem</a:t>
            </a:r>
            <a:r>
              <a:rPr lang="en-US" dirty="0" smtClean="0"/>
              <a:t> 5:30 PM</a:t>
            </a:r>
          </a:p>
          <a:p>
            <a:pPr algn="ctr">
              <a:buFontTx/>
              <a:buNone/>
            </a:pPr>
            <a:r>
              <a:rPr lang="en-US" dirty="0" smtClean="0"/>
              <a:t>Visit us at our office – 652 Baldwin</a:t>
            </a:r>
          </a:p>
          <a:p>
            <a:pPr algn="ctr">
              <a:buFontTx/>
              <a:buNone/>
            </a:pPr>
            <a:r>
              <a:rPr lang="en-US" dirty="0" smtClean="0"/>
              <a:t>www.tribunal.uc.edu</a:t>
            </a:r>
          </a:p>
          <a:p>
            <a:pPr algn="ctr">
              <a:buFontTx/>
              <a:buNone/>
            </a:pPr>
            <a:r>
              <a:rPr lang="en-US" dirty="0" smtClean="0"/>
              <a:t>(513) 556-5439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Maggie C</a:t>
            </a:r>
          </a:p>
          <a:p>
            <a:r>
              <a:rPr lang="en-US" dirty="0" smtClean="0"/>
              <a:t>Scott </a:t>
            </a:r>
            <a:r>
              <a:rPr lang="en-US" dirty="0" err="1" smtClean="0"/>
              <a:t>Blincoe</a:t>
            </a:r>
            <a:endParaRPr lang="en-US" dirty="0" smtClean="0"/>
          </a:p>
          <a:p>
            <a:r>
              <a:rPr lang="en-US" dirty="0" smtClean="0"/>
              <a:t>Juliann </a:t>
            </a:r>
            <a:r>
              <a:rPr lang="en-US" dirty="0" err="1" smtClean="0"/>
              <a:t>Leny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4010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Nick </a:t>
            </a:r>
            <a:r>
              <a:rPr lang="en-US" dirty="0" err="1" smtClean="0"/>
              <a:t>Stelzer</a:t>
            </a:r>
            <a:endParaRPr lang="en-US" dirty="0" smtClean="0"/>
          </a:p>
          <a:p>
            <a:r>
              <a:rPr lang="en-US" dirty="0" smtClean="0"/>
              <a:t>Sarah Deutsch</a:t>
            </a:r>
          </a:p>
          <a:p>
            <a:r>
              <a:rPr lang="en-US" dirty="0" smtClean="0"/>
              <a:t>Emily </a:t>
            </a:r>
            <a:r>
              <a:rPr lang="en-US" dirty="0" err="1" smtClean="0"/>
              <a:t>Demjanenko</a:t>
            </a:r>
            <a:endParaRPr lang="en-US" dirty="0" smtClean="0"/>
          </a:p>
          <a:p>
            <a:r>
              <a:rPr lang="en-US" dirty="0" smtClean="0"/>
              <a:t>Kitty </a:t>
            </a:r>
            <a:r>
              <a:rPr lang="en-US" dirty="0" err="1" smtClean="0"/>
              <a:t>Difalco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8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Lewnard</a:t>
            </a:r>
            <a:endParaRPr lang="en-US" dirty="0" smtClean="0"/>
          </a:p>
          <a:p>
            <a:r>
              <a:rPr lang="en-US" dirty="0" smtClean="0"/>
              <a:t>Courtney </a:t>
            </a:r>
            <a:r>
              <a:rPr lang="en-US" dirty="0" err="1" smtClean="0"/>
              <a:t>Dolla</a:t>
            </a:r>
            <a:r>
              <a:rPr lang="en-US" dirty="0" smtClean="0"/>
              <a:t> Do$$a Bills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45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Thaddaeus</a:t>
            </a:r>
            <a:r>
              <a:rPr lang="en-US" dirty="0" smtClean="0"/>
              <a:t> Voss</a:t>
            </a:r>
          </a:p>
          <a:p>
            <a:r>
              <a:rPr lang="en-US" dirty="0" smtClean="0"/>
              <a:t>Danny Nolan</a:t>
            </a:r>
          </a:p>
          <a:p>
            <a:r>
              <a:rPr lang="en-US" dirty="0" smtClean="0"/>
              <a:t>Andrew Griggs</a:t>
            </a:r>
          </a:p>
          <a:p>
            <a:r>
              <a:rPr lang="en-US" dirty="0" smtClean="0"/>
              <a:t>Dane Sowers</a:t>
            </a:r>
          </a:p>
          <a:p>
            <a:r>
              <a:rPr lang="en-US" smtClean="0"/>
              <a:t>Sam Dunker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00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350"/>
            <a:ext cx="8839200" cy="758825"/>
          </a:xfrm>
        </p:spPr>
        <p:txBody>
          <a:bodyPr/>
          <a:lstStyle/>
          <a:p>
            <a:pPr eaLnBrk="1" hangingPunct="1"/>
            <a:r>
              <a:rPr lang="en-US" b="1" u="sng" smtClean="0"/>
              <a:t>Tribunal Executives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402175"/>
              </p:ext>
            </p:extLst>
          </p:nvPr>
        </p:nvGraphicFramePr>
        <p:xfrm>
          <a:off x="372579" y="914400"/>
          <a:ext cx="8539646" cy="4871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2353"/>
                <a:gridCol w="126268"/>
                <a:gridCol w="3991025"/>
              </a:tblGrid>
              <a:tr h="76200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Career Fair: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Tim </a:t>
                      </a:r>
                      <a:r>
                        <a:rPr lang="en-US" sz="2000" b="1" baseline="0" dirty="0" err="1" smtClean="0"/>
                        <a:t>Schafermeyer</a:t>
                      </a:r>
                      <a:r>
                        <a:rPr lang="en-US" sz="2000" b="1" baseline="0" dirty="0" smtClean="0"/>
                        <a:t>, </a:t>
                      </a:r>
                    </a:p>
                    <a:p>
                      <a:r>
                        <a:rPr lang="en-US" sz="2000" b="1" baseline="0" dirty="0" smtClean="0"/>
                        <a:t>Andrew Griggs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Collegiate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Mark </a:t>
                      </a:r>
                      <a:r>
                        <a:rPr lang="en-US" sz="2000" b="1" dirty="0" err="1" smtClean="0"/>
                        <a:t>Gruenbacher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68520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 smtClean="0"/>
                        <a:t>EWeek</a:t>
                      </a:r>
                      <a:r>
                        <a:rPr lang="en-US" sz="2000" b="1" dirty="0" smtClean="0"/>
                        <a:t>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err="1" smtClean="0"/>
                        <a:t>Maggy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Zorc</a:t>
                      </a:r>
                      <a:r>
                        <a:rPr lang="en-US" sz="2000" b="1" baseline="0" dirty="0" smtClean="0"/>
                        <a:t>, Alison </a:t>
                      </a:r>
                      <a:r>
                        <a:rPr lang="en-US" sz="2000" b="1" baseline="0" dirty="0" err="1" smtClean="0"/>
                        <a:t>Hayfer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68520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FELD: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John </a:t>
                      </a:r>
                      <a:r>
                        <a:rPr lang="en-US" sz="2000" b="1" dirty="0" err="1" smtClean="0"/>
                        <a:t>Lewnard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Luau: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marL="0" marR="0" indent="0" algn="l" defTabSz="914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Chris </a:t>
                      </a:r>
                      <a:r>
                        <a:rPr lang="en-US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Katuscak</a:t>
                      </a:r>
                      <a:endParaRPr lang="en-US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Recognition: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Ken </a:t>
                      </a:r>
                      <a:r>
                        <a:rPr lang="en-US" sz="2000" b="1" dirty="0" err="1" smtClean="0"/>
                        <a:t>Okoye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8922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Public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/>
                        <a:t>Maddie</a:t>
                      </a:r>
                      <a:r>
                        <a:rPr lang="en-US" sz="2000" b="1" i="0" baseline="0" dirty="0" smtClean="0"/>
                        <a:t> Adams</a:t>
                      </a:r>
                      <a:endParaRPr lang="en-US" sz="2000" b="1" i="0" dirty="0" smtClean="0"/>
                    </a:p>
                  </a:txBody>
                  <a:tcPr marL="50434" marR="50434" marT="33452" marB="33452" anchor="ctr"/>
                </a:tc>
              </a:tr>
              <a:tr h="355818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SOCC: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Nathan Ball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Special Events: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Scott </a:t>
                      </a:r>
                      <a:r>
                        <a:rPr lang="en-US" sz="2000" b="1" dirty="0" err="1" smtClean="0"/>
                        <a:t>Blincoe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  <a:tr h="373684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Technology: 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Tim </a:t>
                      </a:r>
                      <a:r>
                        <a:rPr lang="en-US" sz="2000" b="1" dirty="0" err="1" smtClean="0"/>
                        <a:t>Schafermeyer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chemeClr val="tx1"/>
                </a:solidFill>
                <a:latin typeface="+mj-lt"/>
              </a:rPr>
              <a:t>Meeting Agenda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168400" y="1752601"/>
            <a:ext cx="759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defRPr sz="3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•"/>
              <a:defRPr sz="2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of the Engineer</a:t>
            </a:r>
          </a:p>
          <a:p>
            <a:r>
              <a:rPr lang="en-US" dirty="0" smtClean="0"/>
              <a:t>Presentation by Dean Lim</a:t>
            </a:r>
          </a:p>
          <a:p>
            <a:r>
              <a:rPr lang="en-US" dirty="0" smtClean="0"/>
              <a:t>President Election</a:t>
            </a:r>
          </a:p>
          <a:p>
            <a:r>
              <a:rPr lang="en-US" dirty="0" smtClean="0"/>
              <a:t>Senator Election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of the Engineer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Ring sizing THIS WEEK</a:t>
            </a:r>
            <a:r>
              <a:rPr lang="en-US" dirty="0" smtClean="0"/>
              <a:t>! </a:t>
            </a:r>
          </a:p>
          <a:p>
            <a:pPr lvl="1"/>
            <a:r>
              <a:rPr lang="en-US" dirty="0" smtClean="0"/>
              <a:t>Monday – Thursday </a:t>
            </a:r>
            <a:r>
              <a:rPr lang="en-US" b="1" dirty="0" smtClean="0"/>
              <a:t>1:30pm – 3:30pm</a:t>
            </a:r>
          </a:p>
          <a:p>
            <a:pPr lvl="1"/>
            <a:r>
              <a:rPr lang="en-US" dirty="0" smtClean="0"/>
              <a:t>Friday </a:t>
            </a:r>
            <a:r>
              <a:rPr lang="en-US" b="1" dirty="0" smtClean="0"/>
              <a:t>8am- 10am</a:t>
            </a: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10$</a:t>
            </a:r>
            <a:r>
              <a:rPr lang="en-US" dirty="0" smtClean="0">
                <a:solidFill>
                  <a:prstClr val="black"/>
                </a:solidFill>
              </a:rPr>
              <a:t> cash or check made out to “CEAS Tribunal” to pay for ring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Ceremony: Friday, </a:t>
            </a:r>
            <a:r>
              <a:rPr lang="en-US" b="1" dirty="0" smtClean="0">
                <a:solidFill>
                  <a:prstClr val="black"/>
                </a:solidFill>
              </a:rPr>
              <a:t>April 25</a:t>
            </a:r>
            <a:r>
              <a:rPr lang="en-US" b="1" baseline="30000" dirty="0" smtClean="0">
                <a:solidFill>
                  <a:prstClr val="black"/>
                </a:solidFill>
              </a:rPr>
              <a:t>th </a:t>
            </a:r>
            <a:r>
              <a:rPr lang="en-US" b="1" dirty="0" smtClean="0">
                <a:solidFill>
                  <a:prstClr val="black"/>
                </a:solidFill>
              </a:rPr>
              <a:t> at 5pm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Can’t make these times: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Email Maggie Connell: 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connelmt@mail.uc.edu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21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rl for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1"/>
            <a:ext cx="193577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25" y="0"/>
            <a:ext cx="9134475" cy="445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dirty="0" smtClean="0">
                <a:solidFill>
                  <a:prstClr val="white"/>
                </a:solidFill>
                <a:latin typeface="Myriad Pro Light"/>
                <a:cs typeface="Myriad Pro Light"/>
              </a:rPr>
              <a:t>  Teik C. Lim, Dean            </a:t>
            </a:r>
            <a:r>
              <a:rPr lang="en-US" spc="120" dirty="0" smtClean="0">
                <a:solidFill>
                  <a:prstClr val="white"/>
                </a:solidFill>
                <a:latin typeface="Myriad Pro Light"/>
                <a:cs typeface="Myriad Pro Light"/>
              </a:rPr>
              <a:t>COLLEGE OF </a:t>
            </a:r>
            <a:r>
              <a:rPr lang="en-US" b="1" spc="120" dirty="0" smtClean="0">
                <a:solidFill>
                  <a:prstClr val="white"/>
                </a:solidFill>
                <a:latin typeface="Myriad Pro"/>
                <a:cs typeface="Myriad Pro"/>
              </a:rPr>
              <a:t>ENGINEERING</a:t>
            </a:r>
            <a:r>
              <a:rPr lang="en-US" spc="120" dirty="0" smtClean="0">
                <a:solidFill>
                  <a:prstClr val="white"/>
                </a:solidFill>
                <a:latin typeface="Myriad Pro"/>
                <a:cs typeface="Myriad Pro"/>
              </a:rPr>
              <a:t> </a:t>
            </a:r>
            <a:r>
              <a:rPr lang="en-US" spc="120" dirty="0" smtClean="0">
                <a:solidFill>
                  <a:prstClr val="white"/>
                </a:solidFill>
                <a:latin typeface="Myriad Pro Light"/>
                <a:cs typeface="Myriad Pro Light"/>
              </a:rPr>
              <a:t>&amp;</a:t>
            </a:r>
            <a:r>
              <a:rPr lang="en-US" spc="120" dirty="0" smtClean="0">
                <a:solidFill>
                  <a:prstClr val="white"/>
                </a:solidFill>
                <a:latin typeface="Myriad Pro"/>
                <a:cs typeface="Myriad Pro"/>
              </a:rPr>
              <a:t> </a:t>
            </a:r>
            <a:r>
              <a:rPr lang="en-US" b="1" spc="120" dirty="0" smtClean="0">
                <a:solidFill>
                  <a:prstClr val="white"/>
                </a:solidFill>
                <a:latin typeface="Myriad Pro"/>
                <a:cs typeface="Myriad Pro"/>
              </a:rPr>
              <a:t>APPLIED SCIENCE</a:t>
            </a:r>
            <a:endParaRPr lang="en-US" b="1" spc="120" dirty="0">
              <a:solidFill>
                <a:prstClr val="white"/>
              </a:solidFill>
              <a:latin typeface="Myriad Pro"/>
              <a:cs typeface="Myriad Pro"/>
            </a:endParaRPr>
          </a:p>
        </p:txBody>
      </p:sp>
      <p:pic>
        <p:nvPicPr>
          <p:cNvPr id="6" name="Picture 5" descr="WeEngBe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2" y="5518410"/>
            <a:ext cx="1603141" cy="11215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5773" y="5942572"/>
            <a:ext cx="7208227" cy="915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ERC.jpg"/>
          <p:cNvPicPr>
            <a:picLocks noChangeAspect="1"/>
          </p:cNvPicPr>
          <p:nvPr/>
        </p:nvPicPr>
        <p:blipFill rotWithShape="1">
          <a:blip r:embed="rId5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t="1000"/>
          <a:stretch/>
        </p:blipFill>
        <p:spPr>
          <a:xfrm>
            <a:off x="1935772" y="444663"/>
            <a:ext cx="7208227" cy="64122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98133" y="698243"/>
            <a:ext cx="7145866" cy="516081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baseline="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hiring, 50 in 5 plan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lab capabilities and capacities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Steady-state, 4000 undergrads &amp; 1000 grads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students’ experience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strategy, JCI, FUE, etc. – more resources for CEAS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communities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Science (and all other programs)</a:t>
            </a:r>
          </a:p>
        </p:txBody>
      </p:sp>
    </p:spTree>
    <p:extLst>
      <p:ext uri="{BB962C8B-B14F-4D97-AF65-F5344CB8AC3E}">
        <p14:creationId xmlns:p14="http://schemas.microsoft.com/office/powerpoint/2010/main" val="35185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Alison </a:t>
            </a:r>
            <a:r>
              <a:rPr lang="en-US" dirty="0" err="1" smtClean="0"/>
              <a:t>Hayfer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5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Hannah Kenny</a:t>
            </a:r>
          </a:p>
          <a:p>
            <a:r>
              <a:rPr lang="en-US" dirty="0" err="1" smtClean="0"/>
              <a:t>Maddie</a:t>
            </a:r>
            <a:r>
              <a:rPr lang="en-US" dirty="0" smtClean="0"/>
              <a:t> Adams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03/31/2014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Hannah </a:t>
            </a:r>
            <a:r>
              <a:rPr lang="en-US" dirty="0"/>
              <a:t>K</a:t>
            </a:r>
            <a:r>
              <a:rPr lang="en-US" dirty="0" smtClean="0"/>
              <a:t>enny</a:t>
            </a:r>
            <a:br>
              <a:rPr lang="en-US" dirty="0" smtClean="0"/>
            </a:br>
            <a:r>
              <a:rPr lang="en-US" dirty="0" smtClean="0"/>
              <a:t>for CEAS </a:t>
            </a:r>
            <a:r>
              <a:rPr lang="en-US" dirty="0"/>
              <a:t>S</a:t>
            </a:r>
            <a:r>
              <a:rPr lang="en-US" dirty="0" smtClean="0"/>
              <a:t>enator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id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Custom 11">
      <a:dk1>
        <a:srgbClr val="000000"/>
      </a:dk1>
      <a:lt1>
        <a:srgbClr val="D80029"/>
      </a:lt1>
      <a:dk2>
        <a:srgbClr val="434342"/>
      </a:dk2>
      <a:lt2>
        <a:srgbClr val="CDD7D9"/>
      </a:lt2>
      <a:accent1>
        <a:srgbClr val="000000"/>
      </a:accent1>
      <a:accent2>
        <a:srgbClr val="000000"/>
      </a:accent2>
      <a:accent3>
        <a:srgbClr val="FFFFFF"/>
      </a:accent3>
      <a:accent4>
        <a:srgbClr val="D80029"/>
      </a:accent4>
      <a:accent5>
        <a:srgbClr val="000000"/>
      </a:accent5>
      <a:accent6>
        <a:srgbClr val="000000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512</Words>
  <Application>Microsoft Office PowerPoint</Application>
  <PresentationFormat>On-screen Show (4:3)</PresentationFormat>
  <Paragraphs>170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Default Design</vt:lpstr>
      <vt:lpstr>1_Level</vt:lpstr>
      <vt:lpstr>Grid</vt:lpstr>
      <vt:lpstr>Angles</vt:lpstr>
      <vt:lpstr>Office Theme</vt:lpstr>
      <vt:lpstr>Engineering and Applied  Science Tribunal</vt:lpstr>
      <vt:lpstr>Tribunal Officers</vt:lpstr>
      <vt:lpstr>Tribunal Executives</vt:lpstr>
      <vt:lpstr>PowerPoint Presentation</vt:lpstr>
      <vt:lpstr>Order of the Engineer</vt:lpstr>
      <vt:lpstr>PowerPoint Presentation</vt:lpstr>
      <vt:lpstr>President </vt:lpstr>
      <vt:lpstr>Senator</vt:lpstr>
      <vt:lpstr>Hannah Kenny for CEAS Senator</vt:lpstr>
      <vt:lpstr>Background &amp; Experience</vt:lpstr>
      <vt:lpstr>Goals</vt:lpstr>
      <vt:lpstr>Thanks!  Questions?</vt:lpstr>
      <vt:lpstr>Madeline Adams</vt:lpstr>
      <vt:lpstr>PowerPoint Presentation</vt:lpstr>
      <vt:lpstr>PowerPoint Presentation</vt:lpstr>
      <vt:lpstr>PowerPoint Presentation</vt:lpstr>
      <vt:lpstr>Officer Reports</vt:lpstr>
      <vt:lpstr>Secretary</vt:lpstr>
      <vt:lpstr>Committee Reports</vt:lpstr>
      <vt:lpstr>Special Events</vt:lpstr>
      <vt:lpstr>Sigma Sigma Carnival</vt:lpstr>
      <vt:lpstr>SOCC</vt:lpstr>
      <vt:lpstr>Next Meeting</vt:lpstr>
      <vt:lpstr>VP </vt:lpstr>
      <vt:lpstr>AVP</vt:lpstr>
      <vt:lpstr>Treasurer </vt:lpstr>
      <vt:lpstr>Secretary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Report</dc:title>
  <dc:creator>Andrew Griggs</dc:creator>
  <cp:lastModifiedBy>adnauseum</cp:lastModifiedBy>
  <cp:revision>176</cp:revision>
  <dcterms:created xsi:type="dcterms:W3CDTF">2012-06-23T16:33:59Z</dcterms:created>
  <dcterms:modified xsi:type="dcterms:W3CDTF">2014-03-31T22:40:21Z</dcterms:modified>
</cp:coreProperties>
</file>