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9"/>
  </p:notesMasterIdLst>
  <p:sldIdLst>
    <p:sldId id="265" r:id="rId3"/>
    <p:sldId id="267" r:id="rId4"/>
    <p:sldId id="268" r:id="rId5"/>
    <p:sldId id="266" r:id="rId6"/>
    <p:sldId id="375" r:id="rId7"/>
    <p:sldId id="367" r:id="rId8"/>
    <p:sldId id="270" r:id="rId9"/>
    <p:sldId id="368" r:id="rId10"/>
    <p:sldId id="271" r:id="rId11"/>
    <p:sldId id="369" r:id="rId12"/>
    <p:sldId id="370" r:id="rId13"/>
    <p:sldId id="371" r:id="rId14"/>
    <p:sldId id="372" r:id="rId15"/>
    <p:sldId id="373" r:id="rId16"/>
    <p:sldId id="374" r:id="rId17"/>
    <p:sldId id="274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82" autoAdjust="0"/>
    <p:restoredTop sz="89244" autoAdjust="0"/>
  </p:normalViewPr>
  <p:slideViewPr>
    <p:cSldViewPr>
      <p:cViewPr>
        <p:scale>
          <a:sx n="90" d="100"/>
          <a:sy n="90" d="100"/>
        </p:scale>
        <p:origin x="-588" y="7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19722A-C710-4B0F-8115-DFEE80D0B9B5}" type="datetimeFigureOut">
              <a:rPr lang="en-US" smtClean="0"/>
              <a:pPr/>
              <a:t>1/13/2014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859374-E3E6-4EE9-A9DD-5D9D37E3F78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658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859374-E3E6-4EE9-A9DD-5D9D37E3F78F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8953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60C02CD-339B-419C-B8E8-B254159D5166}" type="slidenum">
              <a:rPr lang="en-US" smtClean="0">
                <a:cs typeface="Arial" charset="0"/>
              </a:rPr>
              <a:pPr/>
              <a:t>16</a:t>
            </a:fld>
            <a:endParaRPr lang="en-US" smtClean="0">
              <a:cs typeface="Arial" charset="0"/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z="1800" b="1" smtClean="0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362200"/>
            <a:ext cx="7620000" cy="990601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173" indent="0" algn="ctr">
              <a:buNone/>
              <a:defRPr/>
            </a:lvl2pPr>
            <a:lvl3pPr marL="914345" indent="0" algn="ctr">
              <a:buNone/>
              <a:defRPr/>
            </a:lvl3pPr>
            <a:lvl4pPr marL="1371518" indent="0" algn="ctr">
              <a:buNone/>
              <a:defRPr/>
            </a:lvl4pPr>
            <a:lvl5pPr marL="1828691" indent="0" algn="ctr">
              <a:buNone/>
              <a:defRPr/>
            </a:lvl5pPr>
            <a:lvl6pPr marL="2285863" indent="0" algn="ctr">
              <a:buNone/>
              <a:defRPr/>
            </a:lvl6pPr>
            <a:lvl7pPr marL="2743036" indent="0" algn="ctr">
              <a:buNone/>
              <a:defRPr/>
            </a:lvl7pPr>
            <a:lvl8pPr marL="3200209" indent="0" algn="ctr">
              <a:buNone/>
              <a:defRPr/>
            </a:lvl8pPr>
            <a:lvl9pPr marL="3657381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315200" y="6248400"/>
            <a:ext cx="14478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15EC3B-6544-4BA0-85FC-19BB35D795A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7972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8C148F-CFA6-4069-A53F-150BFE0A4D7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39369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2301" y="609600"/>
            <a:ext cx="2019300" cy="4876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09600"/>
            <a:ext cx="5905500" cy="4876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510C57-76CA-4EE3-8178-B2EBC0DFBE3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77240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36C568-25B7-4D67-8C5B-447F1A87733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98899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766D59-A378-44B6-A64C-21D85C1C32D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33910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3623CF-252F-4809-B171-47114F3BD59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39742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146C00-5BE3-4B58-ADC6-75C2D71CD8E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15601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8CDF4B-7AB1-48C5-9FA2-A52575A5C12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13586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DF17B0-994D-4F3C-84B4-D0103D22AB6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438495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979F1D-4813-4073-933E-6A15A6AF64A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29688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E9BB5E-6F4A-4EFA-AA5F-F4B284F79A3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75828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609833"/>
            <a:ext cx="7696244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935201"/>
            <a:ext cx="7696244" cy="355096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B53064-0445-42AB-990D-19F23DF125F5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978359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061B5D-530D-4C4A-A41F-15E8D96B9D5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114271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059BD3-ECB1-4B36-B8A4-E85FACF227C9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5664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FD15AF-D5EF-4AD0-AF43-0364FDD418E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806106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E74BC6-4AD5-4F6E-A391-733420BE8A3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648696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Title, 2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4D3AA5-61D4-483D-AD7D-E7623293CDB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130839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154C8B-E3CC-4136-822C-B2C601EB9738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906152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A540C7-1925-426B-BBC5-670F3DA435F2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49810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73" indent="0">
              <a:buNone/>
              <a:defRPr sz="1800"/>
            </a:lvl2pPr>
            <a:lvl3pPr marL="914345" indent="0">
              <a:buNone/>
              <a:defRPr sz="1600"/>
            </a:lvl3pPr>
            <a:lvl4pPr marL="1371518" indent="0">
              <a:buNone/>
              <a:defRPr sz="1400"/>
            </a:lvl4pPr>
            <a:lvl5pPr marL="1828691" indent="0">
              <a:buNone/>
              <a:defRPr sz="1400"/>
            </a:lvl5pPr>
            <a:lvl6pPr marL="2285863" indent="0">
              <a:buNone/>
              <a:defRPr sz="1400"/>
            </a:lvl6pPr>
            <a:lvl7pPr marL="2743036" indent="0">
              <a:buNone/>
              <a:defRPr sz="1400"/>
            </a:lvl7pPr>
            <a:lvl8pPr marL="3200209" indent="0">
              <a:buNone/>
              <a:defRPr sz="1400"/>
            </a:lvl8pPr>
            <a:lvl9pPr marL="3657381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1236B1-503E-4626-ABC3-BDB0CDA5F03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1505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35164"/>
            <a:ext cx="3962400" cy="35512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935164"/>
            <a:ext cx="3962400" cy="35512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C1F21E-B905-4A0A-A1CF-8277D2BF1B1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0916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3" indent="0">
              <a:buNone/>
              <a:defRPr sz="2000" b="1"/>
            </a:lvl2pPr>
            <a:lvl3pPr marL="914345" indent="0">
              <a:buNone/>
              <a:defRPr sz="1800" b="1"/>
            </a:lvl3pPr>
            <a:lvl4pPr marL="1371518" indent="0">
              <a:buNone/>
              <a:defRPr sz="1600" b="1"/>
            </a:lvl4pPr>
            <a:lvl5pPr marL="1828691" indent="0">
              <a:buNone/>
              <a:defRPr sz="1600" b="1"/>
            </a:lvl5pPr>
            <a:lvl6pPr marL="2285863" indent="0">
              <a:buNone/>
              <a:defRPr sz="1600" b="1"/>
            </a:lvl6pPr>
            <a:lvl7pPr marL="2743036" indent="0">
              <a:buNone/>
              <a:defRPr sz="1600" b="1"/>
            </a:lvl7pPr>
            <a:lvl8pPr marL="3200209" indent="0">
              <a:buNone/>
              <a:defRPr sz="1600" b="1"/>
            </a:lvl8pPr>
            <a:lvl9pPr marL="3657381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3" indent="0">
              <a:buNone/>
              <a:defRPr sz="2000" b="1"/>
            </a:lvl2pPr>
            <a:lvl3pPr marL="914345" indent="0">
              <a:buNone/>
              <a:defRPr sz="1800" b="1"/>
            </a:lvl3pPr>
            <a:lvl4pPr marL="1371518" indent="0">
              <a:buNone/>
              <a:defRPr sz="1600" b="1"/>
            </a:lvl4pPr>
            <a:lvl5pPr marL="1828691" indent="0">
              <a:buNone/>
              <a:defRPr sz="1600" b="1"/>
            </a:lvl5pPr>
            <a:lvl6pPr marL="2285863" indent="0">
              <a:buNone/>
              <a:defRPr sz="1600" b="1"/>
            </a:lvl6pPr>
            <a:lvl7pPr marL="2743036" indent="0">
              <a:buNone/>
              <a:defRPr sz="1600" b="1"/>
            </a:lvl7pPr>
            <a:lvl8pPr marL="3200209" indent="0">
              <a:buNone/>
              <a:defRPr sz="1600" b="1"/>
            </a:lvl8pPr>
            <a:lvl9pPr marL="3657381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EB4818-9E8A-491D-8A12-7FD69893579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1267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F480F3-6707-4C45-BCC7-7B7A3F62047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84380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B08AB0-195B-4C63-AE4C-3767080EF74A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0704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73" indent="0">
              <a:buNone/>
              <a:defRPr sz="1200"/>
            </a:lvl2pPr>
            <a:lvl3pPr marL="914345" indent="0">
              <a:buNone/>
              <a:defRPr sz="1000"/>
            </a:lvl3pPr>
            <a:lvl4pPr marL="1371518" indent="0">
              <a:buNone/>
              <a:defRPr sz="900"/>
            </a:lvl4pPr>
            <a:lvl5pPr marL="1828691" indent="0">
              <a:buNone/>
              <a:defRPr sz="900"/>
            </a:lvl5pPr>
            <a:lvl6pPr marL="2285863" indent="0">
              <a:buNone/>
              <a:defRPr sz="900"/>
            </a:lvl6pPr>
            <a:lvl7pPr marL="2743036" indent="0">
              <a:buNone/>
              <a:defRPr sz="900"/>
            </a:lvl7pPr>
            <a:lvl8pPr marL="3200209" indent="0">
              <a:buNone/>
              <a:defRPr sz="900"/>
            </a:lvl8pPr>
            <a:lvl9pPr marL="3657381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B35580-2D8C-4351-902E-06C34BBBD1CD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4216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3" indent="0">
              <a:buNone/>
              <a:defRPr sz="2800"/>
            </a:lvl2pPr>
            <a:lvl3pPr marL="914345" indent="0">
              <a:buNone/>
              <a:defRPr sz="2400"/>
            </a:lvl3pPr>
            <a:lvl4pPr marL="1371518" indent="0">
              <a:buNone/>
              <a:defRPr sz="2000"/>
            </a:lvl4pPr>
            <a:lvl5pPr marL="1828691" indent="0">
              <a:buNone/>
              <a:defRPr sz="2000"/>
            </a:lvl5pPr>
            <a:lvl6pPr marL="2285863" indent="0">
              <a:buNone/>
              <a:defRPr sz="2000"/>
            </a:lvl6pPr>
            <a:lvl7pPr marL="2743036" indent="0">
              <a:buNone/>
              <a:defRPr sz="2000"/>
            </a:lvl7pPr>
            <a:lvl8pPr marL="3200209" indent="0">
              <a:buNone/>
              <a:defRPr sz="2000"/>
            </a:lvl8pPr>
            <a:lvl9pPr marL="3657381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73" indent="0">
              <a:buNone/>
              <a:defRPr sz="1200"/>
            </a:lvl2pPr>
            <a:lvl3pPr marL="914345" indent="0">
              <a:buNone/>
              <a:defRPr sz="1000"/>
            </a:lvl3pPr>
            <a:lvl4pPr marL="1371518" indent="0">
              <a:buNone/>
              <a:defRPr sz="900"/>
            </a:lvl4pPr>
            <a:lvl5pPr marL="1828691" indent="0">
              <a:buNone/>
              <a:defRPr sz="900"/>
            </a:lvl5pPr>
            <a:lvl6pPr marL="2285863" indent="0">
              <a:buNone/>
              <a:defRPr sz="900"/>
            </a:lvl6pPr>
            <a:lvl7pPr marL="2743036" indent="0">
              <a:buNone/>
              <a:defRPr sz="900"/>
            </a:lvl7pPr>
            <a:lvl8pPr marL="3200209" indent="0">
              <a:buNone/>
              <a:defRPr sz="900"/>
            </a:lvl8pPr>
            <a:lvl9pPr marL="3657381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615D1E-9C53-4CA3-B0A2-7FC68B1120A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8582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0" descr="Home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4200" y="6445250"/>
            <a:ext cx="2176463" cy="384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13" descr="forUC05_96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57175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Oval 7"/>
          <p:cNvSpPr/>
          <p:nvPr userDrawn="1"/>
        </p:nvSpPr>
        <p:spPr>
          <a:xfrm>
            <a:off x="873125" y="5770563"/>
            <a:ext cx="1933575" cy="892175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6382" tIns="28191" rIns="56382" bIns="28191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FFFFFF"/>
              </a:solidFill>
            </a:endParaRPr>
          </a:p>
        </p:txBody>
      </p:sp>
      <p:sp>
        <p:nvSpPr>
          <p:cNvPr id="102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09600"/>
            <a:ext cx="8077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4" tIns="45717" rIns="91434" bIns="4571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0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35163"/>
            <a:ext cx="8077200" cy="3551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819400" y="6245225"/>
            <a:ext cx="1447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572000" y="6245225"/>
            <a:ext cx="24384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239000" y="6245225"/>
            <a:ext cx="1447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83AE7C7-9E81-4AE0-91D0-8093C420D58A}" type="slidenum">
              <a:rPr lang="en-US">
                <a:solidFill>
                  <a:srgbClr val="000000"/>
                </a:solidFill>
                <a:latin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0516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Myriad Pro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Myriad Pro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Myriad Pro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Myriad Pro" pitchFamily="34" charset="0"/>
        </a:defRPr>
      </a:lvl5pPr>
      <a:lvl6pPr marL="457173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345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518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691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1313" indent="-341313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1363" indent="-284163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1413" indent="-227013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598613" indent="-22701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5813" indent="-227013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450" indent="-228587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622" indent="-228587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8795" indent="-228587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5968" indent="-228587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3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45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18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91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63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36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09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81" algn="l" defTabSz="91434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  <a:p>
            <a:pPr lvl="1"/>
            <a:endParaRPr lang="en-US" smtClean="0"/>
          </a:p>
          <a:p>
            <a:pPr lvl="1"/>
            <a:endParaRPr lang="en-US" smtClean="0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latin typeface="Verdana" pitchFamily="34" charset="0"/>
                <a:ea typeface="+mn-ea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latin typeface="Verdana" pitchFamily="34" charset="0"/>
                <a:ea typeface="+mn-ea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latin typeface="Verdana" pitchFamily="-105" charset="0"/>
                <a:ea typeface="ＭＳ Ｐゴシック" pitchFamily="-105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4E541E4-8F88-466F-93D2-2CC5AD3C6825}" type="slidenum">
              <a:rPr 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0"/>
            <a:ext cx="228600" cy="22860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  <a:latin typeface="Times New Roman" pitchFamily="18" charset="0"/>
              <a:ea typeface="ＭＳ Ｐゴシック" pitchFamily="34" charset="-128"/>
            </a:endParaRP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457200" y="1447800"/>
            <a:ext cx="8077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mtClean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2286000"/>
            <a:ext cx="228600" cy="22860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  <a:latin typeface="Times New Roman" pitchFamily="18" charset="0"/>
              <a:ea typeface="ＭＳ Ｐゴシック" pitchFamily="34" charset="-128"/>
            </a:endParaRPr>
          </a:p>
        </p:txBody>
      </p: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0" y="4572000"/>
            <a:ext cx="228600" cy="228600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400" smtClean="0">
              <a:solidFill>
                <a:srgbClr val="000000"/>
              </a:solidFill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613615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ＭＳ Ｐゴシック" pitchFamily="-105" charset="-128"/>
          <a:cs typeface="ＭＳ Ｐゴシック" pitchFamily="-105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  <a:ea typeface="ＭＳ Ｐゴシック" pitchFamily="-105" charset="-128"/>
          <a:cs typeface="ＭＳ Ｐゴシック" pitchFamily="-105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  <a:ea typeface="ＭＳ Ｐゴシック" pitchFamily="-105" charset="-128"/>
          <a:cs typeface="ＭＳ Ｐゴシック" pitchFamily="-105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  <a:ea typeface="ＭＳ Ｐゴシック" pitchFamily="-105" charset="-128"/>
          <a:cs typeface="ＭＳ Ｐゴシック" pitchFamily="-105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  <a:ea typeface="ＭＳ Ｐゴシック" pitchFamily="-105" charset="-128"/>
          <a:cs typeface="ＭＳ Ｐゴシック" pitchFamily="-105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aramond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defRPr sz="2800">
          <a:solidFill>
            <a:schemeClr val="tx1"/>
          </a:solidFill>
          <a:latin typeface="+mn-lt"/>
          <a:ea typeface="ＭＳ Ｐゴシック" pitchFamily="-105" charset="-128"/>
          <a:cs typeface="ＭＳ Ｐゴシック" pitchFamily="-105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0000"/>
        </a:buClr>
        <a:buSzPct val="75000"/>
        <a:buFont typeface="Wingdings" pitchFamily="2" charset="2"/>
        <a:defRPr sz="2400">
          <a:solidFill>
            <a:schemeClr val="tx1"/>
          </a:solidFill>
          <a:latin typeface="+mn-lt"/>
          <a:ea typeface="ＭＳ Ｐゴシック" pitchFamily="-105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defRPr sz="2000">
          <a:solidFill>
            <a:schemeClr val="tx1"/>
          </a:solidFill>
          <a:latin typeface="+mn-lt"/>
          <a:ea typeface="ＭＳ Ｐゴシック" pitchFamily="-105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>
          <a:solidFill>
            <a:schemeClr val="tx1"/>
          </a:solidFill>
          <a:latin typeface="+mn-lt"/>
          <a:ea typeface="ＭＳ Ｐゴシック" pitchFamily="-105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  <a:ea typeface="ＭＳ Ｐゴシック" pitchFamily="-105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mailto:adams2mi@mail.uc.edu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mailto:blincosv@mail.uc.edu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mailto:sowersdd@mail.uc.edu" TargetMode="Externa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520700" y="1524000"/>
            <a:ext cx="8623300" cy="990600"/>
          </a:xfrm>
        </p:spPr>
        <p:txBody>
          <a:bodyPr/>
          <a:lstStyle/>
          <a:p>
            <a:r>
              <a:rPr lang="en-US" b="1" dirty="0" smtClean="0"/>
              <a:t>Engineering and Applied </a:t>
            </a:r>
            <a:br>
              <a:rPr lang="en-US" b="1" dirty="0" smtClean="0"/>
            </a:br>
            <a:r>
              <a:rPr lang="en-US" b="1" dirty="0" smtClean="0"/>
              <a:t>Science Tribunal</a:t>
            </a:r>
          </a:p>
        </p:txBody>
      </p:sp>
      <p:sp>
        <p:nvSpPr>
          <p:cNvPr id="3075" name="Title 1"/>
          <p:cNvSpPr txBox="1">
            <a:spLocks/>
          </p:cNvSpPr>
          <p:nvPr/>
        </p:nvSpPr>
        <p:spPr bwMode="auto">
          <a:xfrm>
            <a:off x="533400" y="4000500"/>
            <a:ext cx="861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algn="ctr" eaLnBrk="0" hangingPunct="0"/>
            <a:r>
              <a:rPr lang="en-US" sz="4400" dirty="0" smtClean="0">
                <a:solidFill>
                  <a:schemeClr val="tx2"/>
                </a:solidFill>
                <a:latin typeface="Myriad Pro" pitchFamily="34" charset="0"/>
              </a:rPr>
              <a:t>Jan 13</a:t>
            </a:r>
            <a:r>
              <a:rPr lang="en-US" sz="4400" baseline="30000" dirty="0" smtClean="0">
                <a:solidFill>
                  <a:schemeClr val="tx2"/>
                </a:solidFill>
                <a:latin typeface="Myriad Pro" pitchFamily="34" charset="0"/>
              </a:rPr>
              <a:t>th</a:t>
            </a:r>
            <a:r>
              <a:rPr lang="en-US" sz="4400" dirty="0" smtClean="0">
                <a:solidFill>
                  <a:schemeClr val="tx2"/>
                </a:solidFill>
                <a:latin typeface="Myriad Pro" pitchFamily="34" charset="0"/>
              </a:rPr>
              <a:t>  , 2014</a:t>
            </a:r>
            <a:endParaRPr lang="en-US" sz="4400" dirty="0">
              <a:solidFill>
                <a:schemeClr val="tx2"/>
              </a:solidFill>
              <a:latin typeface="Myriad Pro" pitchFamily="34" charset="0"/>
            </a:endParaRPr>
          </a:p>
        </p:txBody>
      </p:sp>
      <p:sp>
        <p:nvSpPr>
          <p:cNvPr id="3076" name="Title 1"/>
          <p:cNvSpPr txBox="1">
            <a:spLocks/>
          </p:cNvSpPr>
          <p:nvPr/>
        </p:nvSpPr>
        <p:spPr bwMode="auto">
          <a:xfrm>
            <a:off x="533400" y="2971800"/>
            <a:ext cx="861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algn="ctr" eaLnBrk="0" hangingPunct="0"/>
            <a:r>
              <a:rPr lang="en-US" sz="4400" dirty="0">
                <a:solidFill>
                  <a:schemeClr val="tx2"/>
                </a:solidFill>
                <a:latin typeface="Myriad Pro" pitchFamily="34" charset="0"/>
              </a:rPr>
              <a:t>General Meeting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sz="half" idx="1"/>
          </p:nvPr>
        </p:nvSpPr>
        <p:spPr>
          <a:xfrm>
            <a:off x="609600" y="6096000"/>
            <a:ext cx="6781800" cy="914400"/>
          </a:xfrm>
        </p:spPr>
        <p:txBody>
          <a:bodyPr/>
          <a:lstStyle/>
          <a:p>
            <a:pPr algn="ctr">
              <a:buNone/>
            </a:pPr>
            <a:r>
              <a:rPr lang="en-US" sz="1800" dirty="0" smtClean="0"/>
              <a:t>Interest/Questions?  </a:t>
            </a:r>
          </a:p>
          <a:p>
            <a:pPr algn="ctr">
              <a:buNone/>
            </a:pPr>
            <a:r>
              <a:rPr lang="en-US" sz="1800" dirty="0" smtClean="0"/>
              <a:t>Email us at uc.eweek@gmail.com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7543800" y="-76200"/>
            <a:ext cx="2057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eaLnBrk="0" hangingPunct="0"/>
            <a:r>
              <a:rPr lang="en-US" sz="1600" b="1" u="sng" dirty="0" smtClean="0">
                <a:solidFill>
                  <a:schemeClr val="tx2"/>
                </a:solidFill>
                <a:latin typeface="Myriad Pro" charset="0"/>
              </a:rPr>
              <a:t>Chairs:</a:t>
            </a:r>
            <a:r>
              <a:rPr lang="en-US" sz="1600" u="sng" dirty="0" smtClean="0">
                <a:solidFill>
                  <a:schemeClr val="tx2"/>
                </a:solidFill>
                <a:latin typeface="Myriad Pro" charset="0"/>
              </a:rPr>
              <a:t> </a:t>
            </a:r>
          </a:p>
          <a:p>
            <a:pPr eaLnBrk="0" hangingPunct="0"/>
            <a:r>
              <a:rPr lang="en-US" sz="1600" dirty="0" smtClean="0">
                <a:solidFill>
                  <a:schemeClr val="tx2"/>
                </a:solidFill>
                <a:latin typeface="Myriad Pro" charset="0"/>
              </a:rPr>
              <a:t>Maggy Zorc</a:t>
            </a:r>
          </a:p>
          <a:p>
            <a:pPr eaLnBrk="0" hangingPunct="0"/>
            <a:r>
              <a:rPr lang="en-US" sz="1600" dirty="0" smtClean="0">
                <a:solidFill>
                  <a:schemeClr val="tx2"/>
                </a:solidFill>
                <a:latin typeface="Myriad Pro" charset="0"/>
              </a:rPr>
              <a:t>Alison </a:t>
            </a:r>
            <a:r>
              <a:rPr lang="en-US" sz="1600" dirty="0" err="1" smtClean="0">
                <a:solidFill>
                  <a:schemeClr val="tx2"/>
                </a:solidFill>
                <a:latin typeface="Myriad Pro" charset="0"/>
              </a:rPr>
              <a:t>Hayfer</a:t>
            </a:r>
            <a:endParaRPr lang="en-US" sz="1600" dirty="0">
              <a:solidFill>
                <a:schemeClr val="tx2"/>
              </a:solidFill>
              <a:latin typeface="Myriad Pro" charset="0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sz="half" idx="1"/>
          </p:nvPr>
        </p:nvSpPr>
        <p:spPr>
          <a:xfrm>
            <a:off x="990600" y="2362200"/>
            <a:ext cx="8305800" cy="3886200"/>
          </a:xfrm>
        </p:spPr>
        <p:txBody>
          <a:bodyPr/>
          <a:lstStyle/>
          <a:p>
            <a:pPr>
              <a:buNone/>
            </a:pPr>
            <a:r>
              <a:rPr lang="en-US" sz="2400" dirty="0" smtClean="0"/>
              <a:t>- Engineering Week is a nationally recognized week dedicated to the positive contribution of engineers</a:t>
            </a:r>
          </a:p>
          <a:p>
            <a:pPr>
              <a:buNone/>
            </a:pPr>
            <a:r>
              <a:rPr lang="en-US" sz="2400" dirty="0" smtClean="0"/>
              <a:t>- Celebrated every year at UC! Events include:</a:t>
            </a:r>
          </a:p>
          <a:p>
            <a:pPr lvl="2">
              <a:buFontTx/>
              <a:buChar char="→"/>
            </a:pPr>
            <a:r>
              <a:rPr lang="en-US" sz="2400" dirty="0" smtClean="0"/>
              <a:t> </a:t>
            </a:r>
            <a:r>
              <a:rPr lang="en-US" sz="2400" dirty="0" err="1" smtClean="0"/>
              <a:t>EWeek</a:t>
            </a:r>
            <a:r>
              <a:rPr lang="en-US" sz="2400" dirty="0" smtClean="0"/>
              <a:t> Team Events</a:t>
            </a:r>
          </a:p>
          <a:p>
            <a:pPr lvl="2">
              <a:buFontTx/>
              <a:buChar char="→"/>
            </a:pPr>
            <a:r>
              <a:rPr lang="en-US" sz="2400" dirty="0" smtClean="0"/>
              <a:t> Engineering Blood Drive</a:t>
            </a:r>
          </a:p>
          <a:p>
            <a:pPr lvl="2">
              <a:buFontTx/>
              <a:buChar char="→"/>
            </a:pPr>
            <a:r>
              <a:rPr lang="en-US" sz="2400" dirty="0" smtClean="0"/>
              <a:t> Date Auction</a:t>
            </a:r>
          </a:p>
          <a:p>
            <a:pPr lvl="2">
              <a:buFontTx/>
              <a:buChar char="→"/>
            </a:pPr>
            <a:r>
              <a:rPr lang="en-US" sz="2400" dirty="0" smtClean="0"/>
              <a:t> Banquet and Award Ceremony</a:t>
            </a:r>
          </a:p>
        </p:txBody>
      </p:sp>
      <p:sp>
        <p:nvSpPr>
          <p:cNvPr id="9" name="Title 1"/>
          <p:cNvSpPr txBox="1">
            <a:spLocks/>
          </p:cNvSpPr>
          <p:nvPr/>
        </p:nvSpPr>
        <p:spPr bwMode="auto">
          <a:xfrm>
            <a:off x="1600200" y="1066800"/>
            <a:ext cx="4114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4" tIns="45717" rIns="91434" bIns="45717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Myriad Pro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Myriad Pro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Myriad Pro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Myriad Pro" pitchFamily="34" charset="0"/>
              </a:defRPr>
            </a:lvl5pPr>
            <a:lvl6pPr marL="457173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345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518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691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r"/>
            <a:r>
              <a:rPr lang="en-US" sz="3600" i="1" kern="0" smtClean="0"/>
              <a:t>Under the Sea!</a:t>
            </a:r>
            <a:r>
              <a:rPr lang="en-US" sz="3600" kern="0" smtClean="0"/>
              <a:t/>
            </a:r>
            <a:br>
              <a:rPr lang="en-US" sz="3600" kern="0" smtClean="0"/>
            </a:br>
            <a:r>
              <a:rPr lang="en-US" sz="2800" kern="0" smtClean="0"/>
              <a:t>February 16-22, 2014</a:t>
            </a:r>
            <a:endParaRPr lang="en-US" sz="2800" kern="0" dirty="0"/>
          </a:p>
        </p:txBody>
      </p:sp>
      <p:sp>
        <p:nvSpPr>
          <p:cNvPr id="10" name="Rectangle 9"/>
          <p:cNvSpPr/>
          <p:nvPr/>
        </p:nvSpPr>
        <p:spPr>
          <a:xfrm>
            <a:off x="2819400" y="228600"/>
            <a:ext cx="2945806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EWeek</a:t>
            </a:r>
            <a:endParaRPr lang="en-US" sz="66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0" y="685800"/>
            <a:ext cx="1892334" cy="1616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7841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1066800"/>
            <a:ext cx="4114800" cy="1143000"/>
          </a:xfrm>
        </p:spPr>
        <p:txBody>
          <a:bodyPr/>
          <a:lstStyle/>
          <a:p>
            <a:pPr algn="r"/>
            <a:r>
              <a:rPr lang="en-US" sz="3600" i="1" dirty="0" smtClean="0"/>
              <a:t>Under the Sea!</a:t>
            </a: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2800" dirty="0" smtClean="0"/>
              <a:t>February 16-22, 2014</a:t>
            </a:r>
            <a:endParaRPr lang="en-US" sz="2800" dirty="0"/>
          </a:p>
        </p:txBody>
      </p:sp>
      <p:sp>
        <p:nvSpPr>
          <p:cNvPr id="5" name="Content Placeholder 2"/>
          <p:cNvSpPr>
            <a:spLocks noGrp="1"/>
          </p:cNvSpPr>
          <p:nvPr>
            <p:ph sz="half" idx="1"/>
          </p:nvPr>
        </p:nvSpPr>
        <p:spPr>
          <a:xfrm>
            <a:off x="609600" y="6096000"/>
            <a:ext cx="6781800" cy="914400"/>
          </a:xfrm>
        </p:spPr>
        <p:txBody>
          <a:bodyPr/>
          <a:lstStyle/>
          <a:p>
            <a:pPr algn="ctr">
              <a:buNone/>
            </a:pPr>
            <a:r>
              <a:rPr lang="en-US" sz="1800" dirty="0" smtClean="0"/>
              <a:t>Interest/Questions?  </a:t>
            </a:r>
          </a:p>
          <a:p>
            <a:pPr algn="ctr">
              <a:buNone/>
            </a:pPr>
            <a:r>
              <a:rPr lang="en-US" sz="1800" dirty="0" smtClean="0"/>
              <a:t>Email us at uc.eweek@gmail.com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 bwMode="auto">
          <a:xfrm>
            <a:off x="7543800" y="-76200"/>
            <a:ext cx="2057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eaLnBrk="0" hangingPunct="0"/>
            <a:r>
              <a:rPr lang="en-US" sz="1600" b="1" u="sng" dirty="0" smtClean="0">
                <a:solidFill>
                  <a:schemeClr val="tx2"/>
                </a:solidFill>
                <a:latin typeface="Myriad Pro" charset="0"/>
              </a:rPr>
              <a:t>Chairs:</a:t>
            </a:r>
            <a:r>
              <a:rPr lang="en-US" sz="1600" u="sng" dirty="0" smtClean="0">
                <a:solidFill>
                  <a:schemeClr val="tx2"/>
                </a:solidFill>
                <a:latin typeface="Myriad Pro" charset="0"/>
              </a:rPr>
              <a:t> </a:t>
            </a:r>
          </a:p>
          <a:p>
            <a:pPr eaLnBrk="0" hangingPunct="0"/>
            <a:r>
              <a:rPr lang="en-US" sz="1600" dirty="0" smtClean="0">
                <a:solidFill>
                  <a:schemeClr val="tx2"/>
                </a:solidFill>
                <a:latin typeface="Myriad Pro" charset="0"/>
              </a:rPr>
              <a:t>Maggy Zorc</a:t>
            </a:r>
          </a:p>
          <a:p>
            <a:pPr eaLnBrk="0" hangingPunct="0"/>
            <a:r>
              <a:rPr lang="en-US" sz="1600" dirty="0" smtClean="0">
                <a:solidFill>
                  <a:schemeClr val="tx2"/>
                </a:solidFill>
                <a:latin typeface="Myriad Pro" charset="0"/>
              </a:rPr>
              <a:t>Alison </a:t>
            </a:r>
            <a:r>
              <a:rPr lang="en-US" sz="1600" dirty="0" err="1" smtClean="0">
                <a:solidFill>
                  <a:schemeClr val="tx2"/>
                </a:solidFill>
                <a:latin typeface="Myriad Pro" charset="0"/>
              </a:rPr>
              <a:t>Hayfer</a:t>
            </a:r>
            <a:endParaRPr lang="en-US" sz="1600" dirty="0">
              <a:solidFill>
                <a:schemeClr val="tx2"/>
              </a:solidFill>
              <a:latin typeface="Myriad Pro" charset="0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sz="half" idx="1"/>
          </p:nvPr>
        </p:nvSpPr>
        <p:spPr>
          <a:xfrm>
            <a:off x="847344" y="2362200"/>
            <a:ext cx="8305800" cy="3886200"/>
          </a:xfrm>
        </p:spPr>
        <p:txBody>
          <a:bodyPr/>
          <a:lstStyle/>
          <a:p>
            <a:pPr>
              <a:buFontTx/>
              <a:buChar char="-"/>
            </a:pPr>
            <a:r>
              <a:rPr lang="en-US" sz="2400" dirty="0" smtClean="0"/>
              <a:t>Sign up forms are now active on the Tribunal Website</a:t>
            </a:r>
          </a:p>
          <a:p>
            <a:pPr lvl="1">
              <a:buFontTx/>
              <a:buChar char="-"/>
            </a:pPr>
            <a:r>
              <a:rPr lang="en-US" sz="2000" dirty="0" smtClean="0"/>
              <a:t>Date Auction Entry forms due at 5pm on Jan 29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</a:t>
            </a:r>
          </a:p>
          <a:p>
            <a:pPr lvl="1">
              <a:buFontTx/>
              <a:buChar char="-"/>
            </a:pPr>
            <a:r>
              <a:rPr lang="en-US" sz="2000" dirty="0" smtClean="0"/>
              <a:t>Date Auction Proceeds form due at 5pm on Jan 29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</a:t>
            </a:r>
          </a:p>
          <a:p>
            <a:pPr lvl="1">
              <a:buFontTx/>
              <a:buChar char="-"/>
            </a:pPr>
            <a:r>
              <a:rPr lang="en-US" sz="2000" dirty="0" smtClean="0"/>
              <a:t>Team and Event Sign-ups due 5pm on Feb 5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 </a:t>
            </a:r>
          </a:p>
          <a:p>
            <a:pPr>
              <a:buFontTx/>
              <a:buChar char="-"/>
            </a:pPr>
            <a:r>
              <a:rPr lang="en-US" sz="2400" dirty="0" err="1" smtClean="0"/>
              <a:t>EWeek</a:t>
            </a:r>
            <a:r>
              <a:rPr lang="en-US" sz="2400" dirty="0" smtClean="0"/>
              <a:t> Banquet will be on February 22</a:t>
            </a:r>
            <a:r>
              <a:rPr lang="en-US" sz="2400" baseline="30000" dirty="0" smtClean="0"/>
              <a:t>nd</a:t>
            </a:r>
            <a:r>
              <a:rPr lang="en-US" sz="2400" dirty="0" smtClean="0"/>
              <a:t> at the Newport Aquarium</a:t>
            </a:r>
          </a:p>
          <a:p>
            <a:pPr lvl="1">
              <a:buFontTx/>
              <a:buChar char="-"/>
            </a:pPr>
            <a:r>
              <a:rPr lang="en-US" sz="2000" dirty="0" smtClean="0"/>
              <a:t>Ticket sales will be Feb 10-14</a:t>
            </a:r>
          </a:p>
          <a:p>
            <a:pPr lvl="1">
              <a:buFontTx/>
              <a:buChar char="-"/>
            </a:pPr>
            <a:r>
              <a:rPr lang="en-US" sz="2000" dirty="0" smtClean="0"/>
              <a:t>Transportation provided to and from Newport</a:t>
            </a:r>
          </a:p>
          <a:p>
            <a:pPr>
              <a:buFontTx/>
              <a:buChar char="-"/>
            </a:pPr>
            <a:r>
              <a:rPr lang="en-US" sz="2400" dirty="0">
                <a:solidFill>
                  <a:srgbClr val="000000"/>
                </a:solidFill>
              </a:rPr>
              <a:t>Talk to us after the meeting for info on how you can help!</a:t>
            </a:r>
            <a:endParaRPr lang="en-US" dirty="0" smtClean="0"/>
          </a:p>
        </p:txBody>
      </p:sp>
      <p:sp>
        <p:nvSpPr>
          <p:cNvPr id="7" name="Rectangle 6"/>
          <p:cNvSpPr/>
          <p:nvPr/>
        </p:nvSpPr>
        <p:spPr>
          <a:xfrm>
            <a:off x="2819400" y="228600"/>
            <a:ext cx="2945806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66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EWeek</a:t>
            </a:r>
            <a:endParaRPr lang="en-US" sz="66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0" y="685800"/>
            <a:ext cx="1892334" cy="1616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7850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8077200" cy="1295400"/>
          </a:xfrm>
        </p:spPr>
        <p:txBody>
          <a:bodyPr/>
          <a:lstStyle/>
          <a:p>
            <a:r>
              <a:rPr lang="en-US" b="1" u="sng" smtClean="0"/>
              <a:t>Recognition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752600"/>
            <a:ext cx="7696200" cy="4267200"/>
          </a:xfrm>
        </p:spPr>
        <p:txBody>
          <a:bodyPr/>
          <a:lstStyle/>
          <a:p>
            <a:r>
              <a:rPr lang="en-US" sz="2400" dirty="0" smtClean="0"/>
              <a:t>Professor and TA of the Semester nominations</a:t>
            </a:r>
          </a:p>
          <a:p>
            <a:pPr lvl="1"/>
            <a:r>
              <a:rPr lang="en-US" sz="2000" dirty="0" smtClean="0"/>
              <a:t>Due April 9</a:t>
            </a:r>
            <a:r>
              <a:rPr lang="en-US" sz="2000" baseline="30000" dirty="0" smtClean="0"/>
              <a:t>th</a:t>
            </a:r>
            <a:endParaRPr lang="en-US" sz="2000" dirty="0" smtClean="0"/>
          </a:p>
          <a:p>
            <a:pPr lvl="2"/>
            <a:r>
              <a:rPr lang="en-US" sz="1800" dirty="0" smtClean="0"/>
              <a:t>tribunal.uc.edu/recognition</a:t>
            </a:r>
          </a:p>
          <a:p>
            <a:r>
              <a:rPr lang="en-US" sz="2400" dirty="0" smtClean="0"/>
              <a:t>Outstanding Senior Awards – Applications available NOW!</a:t>
            </a:r>
          </a:p>
          <a:p>
            <a:r>
              <a:rPr lang="en-US" sz="2400" dirty="0" smtClean="0"/>
              <a:t>Featured Student Groups</a:t>
            </a:r>
          </a:p>
          <a:p>
            <a:r>
              <a:rPr lang="en-US" sz="2400" dirty="0" smtClean="0"/>
              <a:t>Look for Recognition Committee announcements on the </a:t>
            </a:r>
            <a:r>
              <a:rPr lang="en-US" sz="2400" dirty="0" err="1" smtClean="0"/>
              <a:t>Ebullet</a:t>
            </a:r>
            <a:r>
              <a:rPr lang="en-US" sz="2400" dirty="0" smtClean="0"/>
              <a:t>!</a:t>
            </a:r>
          </a:p>
          <a:p>
            <a:r>
              <a:rPr lang="en-US" sz="2400" dirty="0" smtClean="0"/>
              <a:t>Need people to serve on recognition committee. </a:t>
            </a:r>
          </a:p>
          <a:p>
            <a:pPr lvl="1"/>
            <a:r>
              <a:rPr lang="en-US" sz="1800" dirty="0" smtClean="0"/>
              <a:t>Read POTS and TAOTS nominations help select winner. Read scholarship applications. Help choose Outstanding Seniors. Help with keeping records and publicizing our winners.</a:t>
            </a:r>
          </a:p>
          <a:p>
            <a:pPr lvl="1"/>
            <a:r>
              <a:rPr lang="en-US" sz="1800" dirty="0" smtClean="0"/>
              <a:t>MINIMUM commitment. Easy committee requirement!</a:t>
            </a:r>
          </a:p>
          <a:p>
            <a:pPr lvl="1">
              <a:buFontTx/>
              <a:buNone/>
            </a:pPr>
            <a:endParaRPr lang="en-US" sz="2000" dirty="0" smtClean="0"/>
          </a:p>
          <a:p>
            <a:pPr lvl="1">
              <a:buFontTx/>
              <a:buNone/>
            </a:pPr>
            <a:endParaRPr lang="en-US" sz="2000" dirty="0" smtClean="0"/>
          </a:p>
        </p:txBody>
      </p:sp>
      <p:sp>
        <p:nvSpPr>
          <p:cNvPr id="3076" name="Title 1"/>
          <p:cNvSpPr txBox="1">
            <a:spLocks/>
          </p:cNvSpPr>
          <p:nvPr/>
        </p:nvSpPr>
        <p:spPr bwMode="auto">
          <a:xfrm>
            <a:off x="7543800" y="0"/>
            <a:ext cx="16002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34" tIns="45717" rIns="91434" bIns="45717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600" b="1" u="sng">
                <a:solidFill>
                  <a:schemeClr val="tx2"/>
                </a:solidFill>
                <a:latin typeface="Myriad Pro" pitchFamily="34" charset="0"/>
              </a:rPr>
              <a:t>Chair:</a:t>
            </a:r>
            <a:r>
              <a:rPr lang="en-US" sz="1600" u="sng">
                <a:solidFill>
                  <a:schemeClr val="tx2"/>
                </a:solidFill>
                <a:latin typeface="Myriad Pro" pitchFamily="34" charset="0"/>
              </a:rPr>
              <a:t> </a:t>
            </a:r>
          </a:p>
          <a:p>
            <a:r>
              <a:rPr lang="en-US" sz="1600">
                <a:solidFill>
                  <a:schemeClr val="tx2"/>
                </a:solidFill>
                <a:latin typeface="Myriad Pro" pitchFamily="34" charset="0"/>
              </a:rPr>
              <a:t>Ken Okoye</a:t>
            </a:r>
          </a:p>
        </p:txBody>
      </p:sp>
    </p:spTree>
    <p:extLst>
      <p:ext uri="{BB962C8B-B14F-4D97-AF65-F5344CB8AC3E}">
        <p14:creationId xmlns:p14="http://schemas.microsoft.com/office/powerpoint/2010/main" val="444621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Student Organization Photo Contest</a:t>
            </a:r>
          </a:p>
          <a:p>
            <a:pPr lvl="1"/>
            <a:r>
              <a:rPr lang="en-US" dirty="0" smtClean="0"/>
              <a:t>Photos and descriptions due by Feb. 10</a:t>
            </a:r>
            <a:r>
              <a:rPr lang="en-US" baseline="30000" dirty="0" smtClean="0"/>
              <a:t>th</a:t>
            </a:r>
            <a:endParaRPr lang="en-US" dirty="0"/>
          </a:p>
          <a:p>
            <a:pPr lvl="2"/>
            <a:r>
              <a:rPr lang="en-US" dirty="0" smtClean="0"/>
              <a:t>Send to </a:t>
            </a:r>
            <a:r>
              <a:rPr lang="en-US" dirty="0" smtClean="0">
                <a:hlinkClick r:id="rId2"/>
              </a:rPr>
              <a:t>adams2mi@mail.uc.edu</a:t>
            </a:r>
            <a:endParaRPr lang="en-US" dirty="0" smtClean="0"/>
          </a:p>
          <a:p>
            <a:pPr lvl="1"/>
            <a:r>
              <a:rPr lang="en-US" dirty="0" smtClean="0"/>
              <a:t>Uploaded to CEAS Facebook page on Feb. 11</a:t>
            </a:r>
            <a:r>
              <a:rPr lang="en-US" baseline="30000" dirty="0" smtClean="0"/>
              <a:t>th</a:t>
            </a:r>
            <a:endParaRPr lang="en-US" dirty="0" smtClean="0"/>
          </a:p>
          <a:p>
            <a:pPr lvl="1"/>
            <a:r>
              <a:rPr lang="en-US" dirty="0" smtClean="0"/>
              <a:t>Last day to “like” photos is Feb. 21</a:t>
            </a:r>
            <a:r>
              <a:rPr lang="en-US" baseline="30000" dirty="0" smtClean="0"/>
              <a:t>st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Winner gets free pizza at their next meeting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1511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Special Events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400" dirty="0" smtClean="0"/>
              <a:t>Spring Intramurals!</a:t>
            </a:r>
          </a:p>
          <a:p>
            <a:r>
              <a:rPr lang="en-US" sz="2400" dirty="0" smtClean="0"/>
              <a:t>Based on feedback, will form two teams: </a:t>
            </a:r>
          </a:p>
          <a:p>
            <a:pPr lvl="1"/>
            <a:r>
              <a:rPr lang="en-US" sz="2000" dirty="0" smtClean="0"/>
              <a:t>Coed 7 v 7 Soccer in </a:t>
            </a:r>
            <a:r>
              <a:rPr lang="en-US" sz="2000" dirty="0" err="1" smtClean="0"/>
              <a:t>Gettler</a:t>
            </a:r>
            <a:r>
              <a:rPr lang="en-US" sz="2000" dirty="0" smtClean="0"/>
              <a:t> Stadium</a:t>
            </a:r>
          </a:p>
          <a:p>
            <a:pPr lvl="1"/>
            <a:r>
              <a:rPr lang="en-US" sz="2000" dirty="0" smtClean="0"/>
              <a:t>Coed 10 player Kickball on </a:t>
            </a:r>
            <a:r>
              <a:rPr lang="en-US" sz="2000" dirty="0" err="1" smtClean="0"/>
              <a:t>Sheakley</a:t>
            </a:r>
            <a:r>
              <a:rPr lang="en-US" sz="2000" dirty="0" smtClean="0"/>
              <a:t> Field</a:t>
            </a:r>
            <a:endParaRPr lang="en-US" sz="1600" dirty="0" smtClean="0"/>
          </a:p>
          <a:p>
            <a:r>
              <a:rPr lang="en-US" sz="2400" dirty="0" smtClean="0"/>
              <a:t>Expect an email in coming days for sign-ups</a:t>
            </a:r>
          </a:p>
          <a:p>
            <a:pPr lvl="1"/>
            <a:r>
              <a:rPr lang="en-US" sz="2000" dirty="0" smtClean="0"/>
              <a:t>Only sign-up if you can make the commitment</a:t>
            </a:r>
          </a:p>
          <a:p>
            <a:r>
              <a:rPr lang="en-US" sz="2400" dirty="0" smtClean="0"/>
              <a:t>Will create additional teams if needed</a:t>
            </a:r>
          </a:p>
          <a:p>
            <a:r>
              <a:rPr lang="en-US" sz="2400" dirty="0" smtClean="0"/>
              <a:t>Scott Blincoe:</a:t>
            </a:r>
          </a:p>
          <a:p>
            <a:pPr lvl="1"/>
            <a:r>
              <a:rPr lang="en-US" sz="2000" dirty="0" smtClean="0"/>
              <a:t>Email: </a:t>
            </a:r>
            <a:r>
              <a:rPr lang="en-US" sz="2000" dirty="0" smtClean="0">
                <a:hlinkClick r:id="rId2"/>
              </a:rPr>
              <a:t>blincosv@mail.uc.edu</a:t>
            </a:r>
            <a:endParaRPr lang="en-US" sz="2000" dirty="0" smtClean="0"/>
          </a:p>
          <a:p>
            <a:pPr lvl="1"/>
            <a:r>
              <a:rPr lang="en-US" sz="2000" dirty="0" smtClean="0"/>
              <a:t>Phone: 502.295.9042</a:t>
            </a:r>
          </a:p>
        </p:txBody>
      </p:sp>
    </p:spTree>
    <p:extLst>
      <p:ext uri="{BB962C8B-B14F-4D97-AF65-F5344CB8AC3E}">
        <p14:creationId xmlns:p14="http://schemas.microsoft.com/office/powerpoint/2010/main" val="844096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8077200" cy="1295400"/>
          </a:xfrm>
        </p:spPr>
        <p:txBody>
          <a:bodyPr/>
          <a:lstStyle/>
          <a:p>
            <a:r>
              <a:rPr lang="en-US" b="1" u="sng" dirty="0" smtClean="0"/>
              <a:t>FELD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752600"/>
            <a:ext cx="8001000" cy="4267200"/>
          </a:xfrm>
        </p:spPr>
        <p:txBody>
          <a:bodyPr/>
          <a:lstStyle/>
          <a:p>
            <a:r>
              <a:rPr lang="en-US" b="1" dirty="0" smtClean="0"/>
              <a:t>First meeting: </a:t>
            </a:r>
          </a:p>
          <a:p>
            <a:pPr lvl="1"/>
            <a:r>
              <a:rPr lang="en-US" dirty="0" smtClean="0"/>
              <a:t>Thursday, January 16</a:t>
            </a:r>
          </a:p>
          <a:p>
            <a:pPr lvl="1"/>
            <a:r>
              <a:rPr lang="en-US" dirty="0" smtClean="0"/>
              <a:t>7:30pm – 8:30pm</a:t>
            </a:r>
          </a:p>
          <a:p>
            <a:pPr lvl="1"/>
            <a:r>
              <a:rPr lang="en-US" dirty="0" smtClean="0"/>
              <a:t>643 Baldwin (this is a </a:t>
            </a:r>
            <a:r>
              <a:rPr lang="en-US" smtClean="0"/>
              <a:t>different room from last time)</a:t>
            </a:r>
            <a:endParaRPr lang="en-US" dirty="0" smtClean="0"/>
          </a:p>
          <a:p>
            <a:pPr lvl="1"/>
            <a:r>
              <a:rPr lang="en-US" dirty="0" smtClean="0"/>
              <a:t>Free Pizza!</a:t>
            </a:r>
          </a:p>
          <a:p>
            <a:pPr lvl="1"/>
            <a:r>
              <a:rPr lang="en-US" dirty="0" smtClean="0"/>
              <a:t>We will discuss our plans for this semester, and anything else the group wants as well.</a:t>
            </a:r>
          </a:p>
          <a:p>
            <a:pPr marL="514350" indent="-457200"/>
            <a:r>
              <a:rPr lang="en-US" sz="2400" dirty="0" smtClean="0"/>
              <a:t>Even if you haven’t come to a FELD meeting before, feel free to stay for part or the whole time!</a:t>
            </a:r>
          </a:p>
          <a:p>
            <a:pPr marL="514350" indent="-457200"/>
            <a:r>
              <a:rPr lang="en-US" sz="2400" dirty="0" smtClean="0"/>
              <a:t>Email </a:t>
            </a:r>
            <a:r>
              <a:rPr lang="en-US" sz="2400" dirty="0" smtClean="0">
                <a:hlinkClick r:id="rId2"/>
              </a:rPr>
              <a:t>sowersdd@mail.uc.edu</a:t>
            </a:r>
            <a:r>
              <a:rPr lang="en-US" sz="2400" dirty="0" smtClean="0"/>
              <a:t> with questions or to be added to the FELD Mailing List.</a:t>
            </a:r>
          </a:p>
          <a:p>
            <a:pPr lvl="1"/>
            <a:endParaRPr lang="en-US" dirty="0"/>
          </a:p>
        </p:txBody>
      </p:sp>
      <p:sp>
        <p:nvSpPr>
          <p:cNvPr id="11268" name="Title 1"/>
          <p:cNvSpPr txBox="1">
            <a:spLocks/>
          </p:cNvSpPr>
          <p:nvPr/>
        </p:nvSpPr>
        <p:spPr bwMode="auto">
          <a:xfrm>
            <a:off x="7010400" y="0"/>
            <a:ext cx="21336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4" tIns="45717" rIns="91434" bIns="45717" anchor="ctr"/>
          <a:lstStyle/>
          <a:p>
            <a:pPr eaLnBrk="0" hangingPunct="0"/>
            <a:r>
              <a:rPr lang="en-US" sz="1600" b="1" u="sng" dirty="0" smtClean="0">
                <a:solidFill>
                  <a:schemeClr val="tx2"/>
                </a:solidFill>
                <a:latin typeface="Myriad Pro" pitchFamily="34" charset="0"/>
              </a:rPr>
              <a:t>President:</a:t>
            </a:r>
            <a:r>
              <a:rPr lang="en-US" sz="1600" u="sng" dirty="0" smtClean="0">
                <a:solidFill>
                  <a:schemeClr val="tx2"/>
                </a:solidFill>
                <a:latin typeface="Myriad Pro" pitchFamily="34" charset="0"/>
              </a:rPr>
              <a:t> </a:t>
            </a:r>
            <a:endParaRPr lang="en-US" sz="1600" u="sng" dirty="0">
              <a:solidFill>
                <a:schemeClr val="tx2"/>
              </a:solidFill>
              <a:latin typeface="Myriad Pro" pitchFamily="34" charset="0"/>
            </a:endParaRPr>
          </a:p>
          <a:p>
            <a:pPr eaLnBrk="0" hangingPunct="0"/>
            <a:r>
              <a:rPr lang="en-US" sz="1600" dirty="0" smtClean="0">
                <a:solidFill>
                  <a:schemeClr val="tx2"/>
                </a:solidFill>
                <a:latin typeface="Myriad Pro" pitchFamily="34" charset="0"/>
              </a:rPr>
              <a:t>Dane Sowers</a:t>
            </a:r>
            <a:endParaRPr lang="en-US" sz="1600" dirty="0">
              <a:solidFill>
                <a:schemeClr val="tx2"/>
              </a:solidFill>
              <a:latin typeface="Myriad Pro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368378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3"/>
          <p:cNvSpPr>
            <a:spLocks noGrp="1"/>
          </p:cNvSpPr>
          <p:nvPr>
            <p:ph type="title"/>
          </p:nvPr>
        </p:nvSpPr>
        <p:spPr>
          <a:xfrm>
            <a:off x="762000" y="838200"/>
            <a:ext cx="8229600" cy="1143000"/>
          </a:xfrm>
        </p:spPr>
        <p:txBody>
          <a:bodyPr/>
          <a:lstStyle/>
          <a:p>
            <a:pPr eaLnBrk="1" hangingPunct="1"/>
            <a:r>
              <a:rPr lang="en-US" sz="6000" u="sng" dirty="0" smtClean="0"/>
              <a:t>Next Meeting</a:t>
            </a:r>
          </a:p>
        </p:txBody>
      </p:sp>
      <p:sp>
        <p:nvSpPr>
          <p:cNvPr id="24579" name="Subtitle 4"/>
          <p:cNvSpPr>
            <a:spLocks noGrp="1"/>
          </p:cNvSpPr>
          <p:nvPr>
            <p:ph idx="1"/>
          </p:nvPr>
        </p:nvSpPr>
        <p:spPr>
          <a:xfrm>
            <a:off x="685800" y="2438400"/>
            <a:ext cx="8229600" cy="37338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dirty="0" smtClean="0"/>
              <a:t>January 27</a:t>
            </a:r>
            <a:r>
              <a:rPr lang="en-US" baseline="30000" dirty="0" smtClean="0"/>
              <a:t>th</a:t>
            </a:r>
            <a:r>
              <a:rPr lang="en-US" dirty="0" smtClean="0"/>
              <a:t>, 2013</a:t>
            </a:r>
          </a:p>
          <a:p>
            <a:pPr algn="ctr">
              <a:buFontTx/>
              <a:buNone/>
            </a:pPr>
            <a:r>
              <a:rPr lang="en-US" dirty="0" smtClean="0"/>
              <a:t>Location: 525 Old </a:t>
            </a:r>
            <a:r>
              <a:rPr lang="en-US" dirty="0" err="1" smtClean="0"/>
              <a:t>Chem</a:t>
            </a:r>
            <a:r>
              <a:rPr lang="en-US" dirty="0" smtClean="0"/>
              <a:t> 5:30 PM</a:t>
            </a:r>
          </a:p>
          <a:p>
            <a:pPr algn="ctr">
              <a:buFontTx/>
              <a:buNone/>
            </a:pPr>
            <a:r>
              <a:rPr lang="en-US" dirty="0" smtClean="0"/>
              <a:t>Visit us at our office – 652 Baldwin</a:t>
            </a:r>
          </a:p>
          <a:p>
            <a:pPr algn="ctr">
              <a:buFontTx/>
              <a:buNone/>
            </a:pPr>
            <a:r>
              <a:rPr lang="en-US" dirty="0" smtClean="0"/>
              <a:t>www.tribunal.uc.edu</a:t>
            </a:r>
          </a:p>
          <a:p>
            <a:pPr algn="ctr">
              <a:buFontTx/>
              <a:buNone/>
            </a:pPr>
            <a:r>
              <a:rPr lang="en-US" dirty="0" smtClean="0"/>
              <a:t>(513) 556-5439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57200"/>
            <a:ext cx="8915400" cy="758825"/>
          </a:xfrm>
        </p:spPr>
        <p:txBody>
          <a:bodyPr/>
          <a:lstStyle/>
          <a:p>
            <a:pPr eaLnBrk="1" hangingPunct="1"/>
            <a:r>
              <a:rPr lang="en-US" b="1" u="sng" dirty="0" smtClean="0"/>
              <a:t>Tribunal Officers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418763"/>
              </p:ext>
            </p:extLst>
          </p:nvPr>
        </p:nvGraphicFramePr>
        <p:xfrm>
          <a:off x="0" y="1524000"/>
          <a:ext cx="9120188" cy="499685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19700"/>
                <a:gridCol w="152300"/>
                <a:gridCol w="75938"/>
                <a:gridCol w="4472250"/>
              </a:tblGrid>
              <a:tr h="533835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President: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r>
                        <a:rPr lang="en-US" sz="2200" b="1" dirty="0" smtClean="0"/>
                        <a:t>Mason Stout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737534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Vice President: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r>
                        <a:rPr lang="en-US" sz="2200" b="1" dirty="0" smtClean="0"/>
                        <a:t>Open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737534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Associate Vice President: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r>
                        <a:rPr lang="en-US" sz="2200" b="1" baseline="0" dirty="0" smtClean="0"/>
                        <a:t>Nathan Ball</a:t>
                      </a:r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533835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Treasurer: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pPr marL="0" marR="0" indent="0" algn="l" defTabSz="14828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b="1" baseline="0" dirty="0" smtClean="0"/>
                        <a:t>John </a:t>
                      </a:r>
                      <a:r>
                        <a:rPr lang="en-US" sz="2200" b="1" baseline="0" dirty="0" err="1" smtClean="0"/>
                        <a:t>Lewnard</a:t>
                      </a:r>
                      <a:endParaRPr lang="en-US" sz="2200" b="1" baseline="0" dirty="0" smtClean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pPr marL="0" marR="0" indent="0" algn="l" defTabSz="148288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baseline="0" dirty="0" smtClean="0"/>
                    </a:p>
                  </a:txBody>
                  <a:tcPr marL="50433" marR="50433" marT="33450" marB="33450" anchor="ctr"/>
                </a:tc>
              </a:tr>
              <a:tr h="581033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Secretary: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r>
                        <a:rPr lang="en-US" sz="2200" b="1" dirty="0" smtClean="0"/>
                        <a:t>Lauren Seibert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757899">
                <a:tc>
                  <a:txBody>
                    <a:bodyPr/>
                    <a:lstStyle/>
                    <a:p>
                      <a:pPr algn="r"/>
                      <a:r>
                        <a:rPr lang="en-US" sz="2200" b="1" dirty="0" smtClean="0"/>
                        <a:t>Senators: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220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r>
                        <a:rPr lang="en-US" sz="2200" b="1" baseline="0" dirty="0" smtClean="0"/>
                        <a:t>Andrew Griggs</a:t>
                      </a:r>
                    </a:p>
                    <a:p>
                      <a:r>
                        <a:rPr lang="en-US" sz="2200" b="1" baseline="0" dirty="0" smtClean="0"/>
                        <a:t>Hannah Kenny</a:t>
                      </a:r>
                      <a:endParaRPr lang="en-US" sz="2200" b="1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142355">
                <a:tc>
                  <a:txBody>
                    <a:bodyPr/>
                    <a:lstStyle/>
                    <a:p>
                      <a:pPr algn="r"/>
                      <a:endParaRPr lang="en-US" sz="16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pPr algn="r"/>
                      <a:endParaRPr lang="en-US" sz="700" b="1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 sz="2000" dirty="0"/>
                    </a:p>
                  </a:txBody>
                  <a:tcPr marL="50433" marR="50433" marT="33450" marB="33450" anchor="ctr"/>
                </a:tc>
              </a:tr>
              <a:tr h="402219">
                <a:tc gridSpan="4">
                  <a:txBody>
                    <a:bodyPr/>
                    <a:lstStyle/>
                    <a:p>
                      <a:pPr algn="ctr"/>
                      <a:endParaRPr lang="en-US" sz="2200" b="1" u="sng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/>
                      <a:endParaRPr lang="en-US" sz="2000" b="1" u="sng" dirty="0"/>
                    </a:p>
                  </a:txBody>
                  <a:tcPr marL="50433" marR="50433" marT="33450" marB="33450" anchor="ctr"/>
                </a:tc>
                <a:tc hMerge="1">
                  <a:txBody>
                    <a:bodyPr/>
                    <a:lstStyle/>
                    <a:p>
                      <a:endParaRPr lang="en-US" sz="2000" b="1" u="sng" dirty="0" smtClean="0"/>
                    </a:p>
                  </a:txBody>
                  <a:tcPr marL="50433" marR="50433" marT="33450" marB="33450" anchor="ctr"/>
                </a:tc>
              </a:tr>
              <a:tr h="402219">
                <a:tc>
                  <a:txBody>
                    <a:bodyPr/>
                    <a:lstStyle/>
                    <a:p>
                      <a:pPr algn="r"/>
                      <a:endParaRPr lang="en-US" sz="2200" b="1" dirty="0"/>
                    </a:p>
                  </a:txBody>
                  <a:tcPr marL="50434" marR="50434" marT="33452" marB="33452" anchor="ctr"/>
                </a:tc>
                <a:tc gridSpan="2">
                  <a:txBody>
                    <a:bodyPr/>
                    <a:lstStyle/>
                    <a:p>
                      <a:endParaRPr lang="en-US" sz="2200" dirty="0"/>
                    </a:p>
                  </a:txBody>
                  <a:tcPr marL="50434" marR="50434" marT="33452" marB="33452" anchor="ctr"/>
                </a:tc>
                <a:tc hMerge="1">
                  <a:txBody>
                    <a:bodyPr/>
                    <a:lstStyle/>
                    <a:p>
                      <a:pPr algn="r"/>
                      <a:endParaRPr lang="en-US" sz="2000" dirty="0"/>
                    </a:p>
                  </a:txBody>
                  <a:tcPr marL="50433" marR="50433" marT="33450" marB="33450" anchor="ctr"/>
                </a:tc>
                <a:tc>
                  <a:txBody>
                    <a:bodyPr/>
                    <a:lstStyle/>
                    <a:p>
                      <a:endParaRPr lang="en-US" sz="2200" b="1" dirty="0"/>
                    </a:p>
                  </a:txBody>
                  <a:tcPr marL="50434" marR="50434" marT="33452" marB="33452" anchor="ctr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-6350"/>
            <a:ext cx="8839200" cy="758825"/>
          </a:xfrm>
        </p:spPr>
        <p:txBody>
          <a:bodyPr/>
          <a:lstStyle/>
          <a:p>
            <a:pPr eaLnBrk="1" hangingPunct="1"/>
            <a:r>
              <a:rPr lang="en-US" b="1" u="sng" smtClean="0"/>
              <a:t>Tribunal Executives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91983143"/>
              </p:ext>
            </p:extLst>
          </p:nvPr>
        </p:nvGraphicFramePr>
        <p:xfrm>
          <a:off x="372579" y="914400"/>
          <a:ext cx="8539646" cy="487146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22353"/>
                <a:gridCol w="126268"/>
                <a:gridCol w="3991025"/>
              </a:tblGrid>
              <a:tr h="762000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Career Fair: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baseline="0" dirty="0" smtClean="0"/>
                        <a:t>Tim </a:t>
                      </a:r>
                      <a:r>
                        <a:rPr lang="en-US" sz="2000" b="1" baseline="0" dirty="0" err="1" smtClean="0"/>
                        <a:t>Schafermeyer</a:t>
                      </a:r>
                      <a:r>
                        <a:rPr lang="en-US" sz="2000" b="1" baseline="0" dirty="0" smtClean="0"/>
                        <a:t>, </a:t>
                      </a:r>
                    </a:p>
                    <a:p>
                      <a:r>
                        <a:rPr lang="en-US" sz="2000" b="1" baseline="0" dirty="0" smtClean="0"/>
                        <a:t>Andrew Griggs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373684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Collegiate Affairs: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Chris </a:t>
                      </a:r>
                      <a:r>
                        <a:rPr lang="en-US" sz="2000" b="1" dirty="0" err="1" smtClean="0"/>
                        <a:t>Kleiman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685209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err="1" smtClean="0"/>
                        <a:t>EWeek</a:t>
                      </a:r>
                      <a:r>
                        <a:rPr lang="en-US" sz="2000" b="1" dirty="0" smtClean="0"/>
                        <a:t>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baseline="0" dirty="0" err="1" smtClean="0"/>
                        <a:t>Maggy</a:t>
                      </a:r>
                      <a:r>
                        <a:rPr lang="en-US" sz="2000" b="1" baseline="0" dirty="0" smtClean="0"/>
                        <a:t> </a:t>
                      </a:r>
                      <a:r>
                        <a:rPr lang="en-US" sz="2000" b="1" baseline="0" dirty="0" err="1" smtClean="0"/>
                        <a:t>Zorc</a:t>
                      </a:r>
                      <a:r>
                        <a:rPr lang="en-US" sz="2000" b="1" baseline="0" dirty="0" smtClean="0"/>
                        <a:t>, Alison </a:t>
                      </a:r>
                      <a:r>
                        <a:rPr lang="en-US" sz="2000" b="1" baseline="0" dirty="0" err="1" smtClean="0"/>
                        <a:t>Hayfer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685209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FELD: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John </a:t>
                      </a:r>
                      <a:r>
                        <a:rPr lang="en-US" sz="2000" b="1" dirty="0" err="1" smtClean="0"/>
                        <a:t>Lewnard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373684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Luau: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marL="0" marR="0" indent="0" algn="l" defTabSz="91434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/>
                        <a:t>Chris </a:t>
                      </a:r>
                      <a:r>
                        <a:rPr lang="en-US" sz="1800" b="1" i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Katuscak</a:t>
                      </a:r>
                      <a:endParaRPr lang="en-US" sz="1800" b="1" i="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0434" marR="50434" marT="33452" marB="33452" anchor="ctr"/>
                </a:tc>
              </a:tr>
              <a:tr h="373684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Recognition: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Ken </a:t>
                      </a:r>
                      <a:r>
                        <a:rPr lang="en-US" sz="2000" b="1" dirty="0" err="1" smtClean="0"/>
                        <a:t>Okoye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498922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Public Affairs: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i="0" dirty="0" smtClean="0"/>
                        <a:t>Courtney Bills</a:t>
                      </a:r>
                    </a:p>
                  </a:txBody>
                  <a:tcPr marL="50434" marR="50434" marT="33452" marB="33452" anchor="ctr"/>
                </a:tc>
              </a:tr>
              <a:tr h="355818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SOCC: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Caleb </a:t>
                      </a:r>
                      <a:r>
                        <a:rPr lang="en-US" sz="2000" b="1" dirty="0" err="1" smtClean="0"/>
                        <a:t>Amstutz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</a:tr>
              <a:tr h="373684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Special Events: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Scott </a:t>
                      </a:r>
                      <a:r>
                        <a:rPr lang="en-US" sz="2000" b="1" dirty="0" err="1" smtClean="0"/>
                        <a:t>Blincoe</a:t>
                      </a:r>
                      <a:endParaRPr lang="en-US" sz="2000" b="1" dirty="0" smtClean="0"/>
                    </a:p>
                  </a:txBody>
                  <a:tcPr marL="50434" marR="50434" marT="33452" marB="33452" anchor="ctr"/>
                </a:tc>
              </a:tr>
              <a:tr h="373684">
                <a:tc>
                  <a:txBody>
                    <a:bodyPr/>
                    <a:lstStyle/>
                    <a:p>
                      <a:pPr algn="r"/>
                      <a:r>
                        <a:rPr lang="en-US" sz="2000" b="1" dirty="0" smtClean="0"/>
                        <a:t>Technology: </a:t>
                      </a:r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/>
                    </a:p>
                  </a:txBody>
                  <a:tcPr marL="50434" marR="50434" marT="33452" marB="33452" anchor="ctr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/>
                        <a:t>Tim </a:t>
                      </a:r>
                      <a:r>
                        <a:rPr lang="en-US" sz="2000" b="1" dirty="0" err="1" smtClean="0"/>
                        <a:t>Schafermeyer</a:t>
                      </a:r>
                      <a:endParaRPr lang="en-US" sz="2000" b="1" dirty="0" smtClean="0"/>
                    </a:p>
                  </a:txBody>
                  <a:tcPr marL="50434" marR="50434" marT="33452" marB="33452" anchor="ctr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4"/>
          <p:cNvSpPr>
            <a:spLocks noGrp="1"/>
          </p:cNvSpPr>
          <p:nvPr/>
        </p:nvSpPr>
        <p:spPr bwMode="auto">
          <a:xfrm>
            <a:off x="1447800" y="381000"/>
            <a:ext cx="7315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bg1"/>
                </a:solidFill>
                <a:latin typeface="Calibri" pitchFamily="34" charset="0"/>
                <a:ea typeface="+mj-ea"/>
                <a:cs typeface="Calibri" pitchFamily="34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bg1"/>
                </a:solidFill>
                <a:latin typeface="Arial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bg1"/>
                </a:solidFill>
                <a:latin typeface="Arial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bg1"/>
                </a:solidFill>
                <a:latin typeface="Arial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4400" b="1" i="1">
                <a:solidFill>
                  <a:schemeClr val="bg1"/>
                </a:solidFill>
                <a:latin typeface="Arial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yriad Pro Black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yriad Pro Black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yriad Pro Black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bg1"/>
                </a:solidFill>
                <a:latin typeface="Myriad Pro Black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i="0" dirty="0" smtClean="0">
                <a:solidFill>
                  <a:schemeClr val="tx1"/>
                </a:solidFill>
                <a:latin typeface="+mj-lt"/>
              </a:rPr>
              <a:t>Meeting Agenda</a:t>
            </a:r>
          </a:p>
        </p:txBody>
      </p:sp>
      <p:sp>
        <p:nvSpPr>
          <p:cNvPr id="5" name="Content Placeholder 5"/>
          <p:cNvSpPr>
            <a:spLocks noGrp="1"/>
          </p:cNvSpPr>
          <p:nvPr/>
        </p:nvSpPr>
        <p:spPr bwMode="auto">
          <a:xfrm>
            <a:off x="1168400" y="1752601"/>
            <a:ext cx="75946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SzPct val="25000"/>
              <a:buBlip>
                <a:blip r:embed="rId2"/>
              </a:buBlip>
              <a:defRPr sz="3200" baseline="0">
                <a:solidFill>
                  <a:schemeClr val="bg1"/>
                </a:solidFill>
                <a:latin typeface="Calibri" pitchFamily="34" charset="0"/>
                <a:ea typeface="+mn-ea"/>
                <a:cs typeface="Calibri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SzPct val="25000"/>
              <a:buChar char="–"/>
              <a:defRPr sz="2800" baseline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SzPct val="25000"/>
              <a:buChar char="•"/>
              <a:defRPr sz="2400" baseline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SzPct val="25000"/>
              <a:buChar char="–"/>
              <a:defRPr sz="2000" baseline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SzPct val="25000"/>
              <a:buChar char="»"/>
              <a:defRPr sz="2000" baseline="0">
                <a:solidFill>
                  <a:schemeClr val="bg1"/>
                </a:solidFill>
                <a:latin typeface="Calibri" pitchFamily="34" charset="0"/>
                <a:cs typeface="Calibri" pitchFamily="34" charset="0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SzPct val="25000"/>
              <a:buChar char="»"/>
              <a:defRPr sz="2000">
                <a:solidFill>
                  <a:schemeClr val="bg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SzPct val="25000"/>
              <a:buChar char="»"/>
              <a:defRPr sz="2000">
                <a:solidFill>
                  <a:schemeClr val="bg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SzPct val="25000"/>
              <a:buChar char="»"/>
              <a:defRPr sz="2000">
                <a:solidFill>
                  <a:schemeClr val="bg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SzPct val="25000"/>
              <a:buChar char="»"/>
              <a:defRPr sz="2000">
                <a:solidFill>
                  <a:schemeClr val="bg1"/>
                </a:solidFill>
                <a:latin typeface="+mn-lt"/>
              </a:defRPr>
            </a:lvl9pPr>
          </a:lstStyle>
          <a:p>
            <a:pPr marL="0" indent="0" algn="just" eaLnBrk="1" hangingPunct="1">
              <a:buFontTx/>
              <a:buNone/>
              <a:defRPr/>
            </a:pPr>
            <a:endParaRPr lang="en-US" sz="2800" dirty="0" smtClean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Presentation by Bearcat Motorsports</a:t>
            </a:r>
          </a:p>
          <a:p>
            <a:r>
              <a:rPr lang="en-US" dirty="0" smtClean="0"/>
              <a:t>Vice President Nominations</a:t>
            </a:r>
          </a:p>
          <a:p>
            <a:r>
              <a:rPr lang="en-US" dirty="0" smtClean="0"/>
              <a:t>How to get involved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Bearcat Motorsports fundraiser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Saturday, January 18, 2014 </a:t>
            </a:r>
          </a:p>
          <a:p>
            <a:r>
              <a:rPr lang="en-US" dirty="0" smtClean="0"/>
              <a:t>9:00am – 10:00am</a:t>
            </a:r>
          </a:p>
          <a:p>
            <a:r>
              <a:rPr lang="en-US" dirty="0" smtClean="0"/>
              <a:t>Full Throttle Indoor Karting (75/275 Interchange)</a:t>
            </a:r>
          </a:p>
          <a:p>
            <a:r>
              <a:rPr lang="en-US" dirty="0" smtClean="0"/>
              <a:t>8 Minute Race $15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9183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VP nomination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Ryan Evers</a:t>
            </a:r>
          </a:p>
          <a:p>
            <a:r>
              <a:rPr lang="en-US" sz="2400" dirty="0" smtClean="0"/>
              <a:t>Scott </a:t>
            </a:r>
            <a:r>
              <a:rPr lang="en-US" sz="2400" dirty="0" err="1" smtClean="0"/>
              <a:t>Blincoe</a:t>
            </a:r>
            <a:endParaRPr lang="en-US" sz="2400" dirty="0" smtClean="0"/>
          </a:p>
          <a:p>
            <a:r>
              <a:rPr lang="en-US" sz="2400" dirty="0" smtClean="0"/>
              <a:t>Alison </a:t>
            </a:r>
            <a:r>
              <a:rPr lang="en-US" sz="2400" dirty="0" err="1" smtClean="0"/>
              <a:t>Hayfer</a:t>
            </a:r>
            <a:endParaRPr lang="en-US" sz="2400" dirty="0" smtClean="0"/>
          </a:p>
          <a:p>
            <a:r>
              <a:rPr lang="en-US" sz="2400" dirty="0" smtClean="0"/>
              <a:t>Shy </a:t>
            </a:r>
            <a:r>
              <a:rPr lang="en-US" sz="2400" dirty="0" err="1" smtClean="0"/>
              <a:t>Ruparel</a:t>
            </a:r>
            <a:endParaRPr lang="en-US" sz="2400" dirty="0" smtClean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61365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990600" y="2514600"/>
            <a:ext cx="7696200" cy="1143000"/>
          </a:xfrm>
        </p:spPr>
        <p:txBody>
          <a:bodyPr/>
          <a:lstStyle/>
          <a:p>
            <a:r>
              <a:rPr lang="en-US" sz="6000" b="1" dirty="0" smtClean="0"/>
              <a:t>Officer Reports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0" y="762000"/>
            <a:ext cx="9144000" cy="1143000"/>
          </a:xfrm>
        </p:spPr>
        <p:txBody>
          <a:bodyPr/>
          <a:lstStyle/>
          <a:p>
            <a:r>
              <a:rPr lang="en-US" b="1" u="sng" dirty="0" smtClean="0"/>
              <a:t>Senator’s Report</a:t>
            </a:r>
            <a:endParaRPr lang="en-US" b="1" u="sng" dirty="0"/>
          </a:p>
        </p:txBody>
      </p:sp>
      <p:sp>
        <p:nvSpPr>
          <p:cNvPr id="6" name="Rectangle 5"/>
          <p:cNvSpPr/>
          <p:nvPr/>
        </p:nvSpPr>
        <p:spPr>
          <a:xfrm>
            <a:off x="7086600" y="143470"/>
            <a:ext cx="1981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Senators: </a:t>
            </a:r>
          </a:p>
          <a:p>
            <a:r>
              <a:rPr lang="en-US" dirty="0" smtClean="0"/>
              <a:t>Andrew Griggs</a:t>
            </a:r>
          </a:p>
          <a:p>
            <a:r>
              <a:rPr lang="en-US" dirty="0" smtClean="0"/>
              <a:t>Hannah Kenny</a:t>
            </a:r>
          </a:p>
          <a:p>
            <a:endParaRPr lang="en-US" dirty="0"/>
          </a:p>
        </p:txBody>
      </p:sp>
      <p:sp>
        <p:nvSpPr>
          <p:cNvPr id="7" name="Content Placeholder 5"/>
          <p:cNvSpPr>
            <a:spLocks noGrp="1"/>
          </p:cNvSpPr>
          <p:nvPr>
            <p:ph sz="half" idx="1"/>
          </p:nvPr>
        </p:nvSpPr>
        <p:spPr>
          <a:xfrm>
            <a:off x="914400" y="1752600"/>
            <a:ext cx="7924800" cy="4495800"/>
          </a:xfrm>
        </p:spPr>
        <p:txBody>
          <a:bodyPr/>
          <a:lstStyle/>
          <a:p>
            <a:pPr marL="457200" lvl="1" indent="0">
              <a:buNone/>
            </a:pPr>
            <a:endParaRPr lang="en-US" baseline="30000" dirty="0" smtClean="0"/>
          </a:p>
          <a:p>
            <a:pPr lvl="1">
              <a:buNone/>
            </a:pPr>
            <a:endParaRPr lang="en-US" dirty="0" smtClean="0"/>
          </a:p>
          <a:p>
            <a:pPr lvl="1">
              <a:buNone/>
            </a:pP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/>
        </p:nvSpPr>
        <p:spPr>
          <a:xfrm>
            <a:off x="838200" y="1905000"/>
            <a:ext cx="7848600" cy="4648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 smtClean="0"/>
              <a:t>UC </a:t>
            </a:r>
            <a:r>
              <a:rPr lang="en-US" sz="2400" dirty="0" err="1" smtClean="0"/>
              <a:t>NightRide</a:t>
            </a:r>
            <a:r>
              <a:rPr lang="en-US" sz="2400" dirty="0" smtClean="0"/>
              <a:t> greatly expanded</a:t>
            </a:r>
          </a:p>
          <a:p>
            <a:r>
              <a:rPr lang="en-US" sz="2400" dirty="0" smtClean="0"/>
              <a:t>Election packets for slates &amp; at-large senators will be out Monday, January 20</a:t>
            </a:r>
          </a:p>
          <a:p>
            <a:pPr lvl="1"/>
            <a:r>
              <a:rPr lang="en-US" sz="1800" dirty="0" smtClean="0"/>
              <a:t>Available in Tribunal office (652 Baldwin) and SG office (655 Steger)</a:t>
            </a:r>
          </a:p>
          <a:p>
            <a:r>
              <a:rPr lang="en-US" sz="2400" dirty="0" smtClean="0"/>
              <a:t>New Go-Charge stations coming soon</a:t>
            </a:r>
          </a:p>
          <a:p>
            <a:pPr lvl="1"/>
            <a:r>
              <a:rPr lang="en-US" sz="2000" dirty="0" err="1" smtClean="0"/>
              <a:t>Langsam</a:t>
            </a:r>
            <a:r>
              <a:rPr lang="en-US" sz="2000" dirty="0" smtClean="0"/>
              <a:t> Library, Dining Halls</a:t>
            </a:r>
            <a:r>
              <a:rPr lang="en-US" sz="2000" smtClean="0"/>
              <a:t>, AACRC?</a:t>
            </a:r>
            <a:endParaRPr lang="en-US" sz="2000" dirty="0"/>
          </a:p>
          <a:p>
            <a:pPr lvl="1"/>
            <a:endParaRPr lang="en-US" sz="1600" dirty="0" smtClean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2555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990600" y="2514600"/>
            <a:ext cx="7696200" cy="1143000"/>
          </a:xfrm>
        </p:spPr>
        <p:txBody>
          <a:bodyPr/>
          <a:lstStyle/>
          <a:p>
            <a:r>
              <a:rPr lang="en-US" sz="6000" b="1" dirty="0" smtClean="0"/>
              <a:t>Committee Reports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yriad Pro">
      <a:majorFont>
        <a:latin typeface="Myriad Pro"/>
        <a:ea typeface=""/>
        <a:cs typeface=""/>
      </a:majorFont>
      <a:minorFont>
        <a:latin typeface="Myriad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Level">
  <a:themeElements>
    <a:clrScheme name="1_Level 8">
      <a:dk1>
        <a:srgbClr val="000000"/>
      </a:dk1>
      <a:lt1>
        <a:srgbClr val="FFFFFF"/>
      </a:lt1>
      <a:dk2>
        <a:srgbClr val="999900"/>
      </a:dk2>
      <a:lt2>
        <a:srgbClr val="666600"/>
      </a:lt2>
      <a:accent1>
        <a:srgbClr val="99CC00"/>
      </a:accent1>
      <a:accent2>
        <a:srgbClr val="CCCC66"/>
      </a:accent2>
      <a:accent3>
        <a:srgbClr val="FFFFFF"/>
      </a:accent3>
      <a:accent4>
        <a:srgbClr val="000000"/>
      </a:accent4>
      <a:accent5>
        <a:srgbClr val="CAE2AA"/>
      </a:accent5>
      <a:accent6>
        <a:srgbClr val="B9B95C"/>
      </a:accent6>
      <a:hlink>
        <a:srgbClr val="FFCC00"/>
      </a:hlink>
      <a:folHlink>
        <a:srgbClr val="CC9900"/>
      </a:folHlink>
    </a:clrScheme>
    <a:fontScheme name="1_Level">
      <a:majorFont>
        <a:latin typeface="Garamond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1_Level 1">
        <a:dk1>
          <a:srgbClr val="006699"/>
        </a:dk1>
        <a:lt1>
          <a:srgbClr val="FFFFFF"/>
        </a:lt1>
        <a:dk2>
          <a:srgbClr val="000000"/>
        </a:dk2>
        <a:lt2>
          <a:srgbClr val="99FF99"/>
        </a:lt2>
        <a:accent1>
          <a:srgbClr val="00CC99"/>
        </a:accent1>
        <a:accent2>
          <a:srgbClr val="009999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008A8A"/>
        </a:accent6>
        <a:hlink>
          <a:srgbClr val="0066FF"/>
        </a:hlink>
        <a:folHlink>
          <a:srgbClr val="989CBA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evel 2">
        <a:dk1>
          <a:srgbClr val="808000"/>
        </a:dk1>
        <a:lt1>
          <a:srgbClr val="FFFFFF"/>
        </a:lt1>
        <a:dk2>
          <a:srgbClr val="5C271E"/>
        </a:dk2>
        <a:lt2>
          <a:srgbClr val="FFDD89"/>
        </a:lt2>
        <a:accent1>
          <a:srgbClr val="CC6600"/>
        </a:accent1>
        <a:accent2>
          <a:srgbClr val="CC9900"/>
        </a:accent2>
        <a:accent3>
          <a:srgbClr val="B5ACAB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evel 3">
        <a:dk1>
          <a:srgbClr val="763B00"/>
        </a:dk1>
        <a:lt1>
          <a:srgbClr val="FFFFFF"/>
        </a:lt1>
        <a:dk2>
          <a:srgbClr val="330000"/>
        </a:dk2>
        <a:lt2>
          <a:srgbClr val="CC9900"/>
        </a:lt2>
        <a:accent1>
          <a:srgbClr val="FFCC00"/>
        </a:accent1>
        <a:accent2>
          <a:srgbClr val="CC3300"/>
        </a:accent2>
        <a:accent3>
          <a:srgbClr val="AD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666699"/>
        </a:hlink>
        <a:folHlink>
          <a:srgbClr val="99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evel 4">
        <a:dk1>
          <a:srgbClr val="6D3696"/>
        </a:dk1>
        <a:lt1>
          <a:srgbClr val="FFFFFF"/>
        </a:lt1>
        <a:dk2>
          <a:srgbClr val="51255D"/>
        </a:dk2>
        <a:lt2>
          <a:srgbClr val="FFFFCC"/>
        </a:lt2>
        <a:accent1>
          <a:srgbClr val="666699"/>
        </a:accent1>
        <a:accent2>
          <a:srgbClr val="800080"/>
        </a:accent2>
        <a:accent3>
          <a:srgbClr val="B3ACB6"/>
        </a:accent3>
        <a:accent4>
          <a:srgbClr val="DADADA"/>
        </a:accent4>
        <a:accent5>
          <a:srgbClr val="B8B8CA"/>
        </a:accent5>
        <a:accent6>
          <a:srgbClr val="730073"/>
        </a:accent6>
        <a:hlink>
          <a:srgbClr val="CCCC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evel 5">
        <a:dk1>
          <a:srgbClr val="CC6600"/>
        </a:dk1>
        <a:lt1>
          <a:srgbClr val="FFFFFF"/>
        </a:lt1>
        <a:dk2>
          <a:srgbClr val="4A553B"/>
        </a:dk2>
        <a:lt2>
          <a:srgbClr val="FFBF1F"/>
        </a:lt2>
        <a:accent1>
          <a:srgbClr val="FFCC00"/>
        </a:accent1>
        <a:accent2>
          <a:srgbClr val="CC9900"/>
        </a:accent2>
        <a:accent3>
          <a:srgbClr val="B1B4AF"/>
        </a:accent3>
        <a:accent4>
          <a:srgbClr val="DADADA"/>
        </a:accent4>
        <a:accent5>
          <a:srgbClr val="FFE2AA"/>
        </a:accent5>
        <a:accent6>
          <a:srgbClr val="B98A00"/>
        </a:accent6>
        <a:hlink>
          <a:srgbClr val="669900"/>
        </a:hlink>
        <a:folHlink>
          <a:srgbClr val="A3A2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Level 6">
        <a:dk1>
          <a:srgbClr val="000000"/>
        </a:dk1>
        <a:lt1>
          <a:srgbClr val="FFFFFF"/>
        </a:lt1>
        <a:dk2>
          <a:srgbClr val="666699"/>
        </a:dk2>
        <a:lt2>
          <a:srgbClr val="FFCC00"/>
        </a:lt2>
        <a:accent1>
          <a:srgbClr val="FF9900"/>
        </a:accent1>
        <a:accent2>
          <a:srgbClr val="FF0000"/>
        </a:accent2>
        <a:accent3>
          <a:srgbClr val="FFFFFF"/>
        </a:accent3>
        <a:accent4>
          <a:srgbClr val="000000"/>
        </a:accent4>
        <a:accent5>
          <a:srgbClr val="FFCAAA"/>
        </a:accent5>
        <a:accent6>
          <a:srgbClr val="E70000"/>
        </a:accent6>
        <a:hlink>
          <a:srgbClr val="666699"/>
        </a:hlink>
        <a:folHlink>
          <a:srgbClr val="9999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evel 7">
        <a:dk1>
          <a:srgbClr val="000000"/>
        </a:dk1>
        <a:lt1>
          <a:srgbClr val="FFFFFF"/>
        </a:lt1>
        <a:dk2>
          <a:srgbClr val="CC3300"/>
        </a:dk2>
        <a:lt2>
          <a:srgbClr val="66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CC9900"/>
        </a:hlink>
        <a:folHlink>
          <a:srgbClr val="99663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Level 8">
        <a:dk1>
          <a:srgbClr val="000000"/>
        </a:dk1>
        <a:lt1>
          <a:srgbClr val="FFFFFF"/>
        </a:lt1>
        <a:dk2>
          <a:srgbClr val="999900"/>
        </a:dk2>
        <a:lt2>
          <a:srgbClr val="666600"/>
        </a:lt2>
        <a:accent1>
          <a:srgbClr val="99CC00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B9B95C"/>
        </a:accent6>
        <a:hlink>
          <a:srgbClr val="FFCC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2428</TotalTime>
  <Words>642</Words>
  <Application>Microsoft Office PowerPoint</Application>
  <PresentationFormat>On-screen Show (4:3)</PresentationFormat>
  <Paragraphs>143</Paragraphs>
  <Slides>16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Default Design</vt:lpstr>
      <vt:lpstr>1_Level</vt:lpstr>
      <vt:lpstr>Engineering and Applied  Science Tribunal</vt:lpstr>
      <vt:lpstr>Tribunal Officers</vt:lpstr>
      <vt:lpstr>Tribunal Executives</vt:lpstr>
      <vt:lpstr>PowerPoint Presentation</vt:lpstr>
      <vt:lpstr>Bearcat Motorsports fundraiser</vt:lpstr>
      <vt:lpstr>VP nomination</vt:lpstr>
      <vt:lpstr>Officer Reports</vt:lpstr>
      <vt:lpstr>Senator’s Report</vt:lpstr>
      <vt:lpstr>Committee Reports</vt:lpstr>
      <vt:lpstr>PowerPoint Presentation</vt:lpstr>
      <vt:lpstr>Under the Sea! February 16-22, 2014</vt:lpstr>
      <vt:lpstr>Recognition</vt:lpstr>
      <vt:lpstr>SOCC</vt:lpstr>
      <vt:lpstr>Special Events</vt:lpstr>
      <vt:lpstr>FELD</vt:lpstr>
      <vt:lpstr>Next Meeting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Secretary Report</dc:title>
  <dc:creator>Andrew Griggs</dc:creator>
  <cp:lastModifiedBy>adnauseum</cp:lastModifiedBy>
  <cp:revision>130</cp:revision>
  <dcterms:created xsi:type="dcterms:W3CDTF">2012-06-23T16:33:59Z</dcterms:created>
  <dcterms:modified xsi:type="dcterms:W3CDTF">2014-01-13T23:09:06Z</dcterms:modified>
</cp:coreProperties>
</file>