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48" r:id="rId4"/>
    <p:sldMasterId id="2147483749" r:id="rId5"/>
    <p:sldMasterId id="2147483750" r:id="rId6"/>
    <p:sldMasterId id="2147483751" r:id="rId7"/>
    <p:sldMasterId id="2147483752" r:id="rId8"/>
    <p:sldMasterId id="2147483753" r:id="rId9"/>
    <p:sldMasterId id="2147483754" r:id="rId10"/>
    <p:sldMasterId id="2147483755" r:id="rId11"/>
    <p:sldMasterId id="2147483756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</p:sldIdLst>
  <p:sldSz cy="6858000" cx="9144000"/>
  <p:notesSz cx="6858000" cy="9144000"/>
  <p:embeddedFontLst>
    <p:embeddedFont>
      <p:font typeface="PT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CF6C59E-A75B-49A4-AAAC-0414E02F183E}">
  <a:tblStyle styleId="{9CF6C59E-A75B-49A4-AAAC-0414E02F183E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7.xml"/><Relationship Id="rId20" Type="http://schemas.openxmlformats.org/officeDocument/2006/relationships/slide" Target="slides/slide7.xml"/><Relationship Id="rId42" Type="http://schemas.openxmlformats.org/officeDocument/2006/relationships/slide" Target="slides/slide29.xml"/><Relationship Id="rId41" Type="http://schemas.openxmlformats.org/officeDocument/2006/relationships/slide" Target="slides/slide28.xml"/><Relationship Id="rId22" Type="http://schemas.openxmlformats.org/officeDocument/2006/relationships/slide" Target="slides/slide9.xml"/><Relationship Id="rId44" Type="http://schemas.openxmlformats.org/officeDocument/2006/relationships/font" Target="fonts/PTSans-bold.fntdata"/><Relationship Id="rId21" Type="http://schemas.openxmlformats.org/officeDocument/2006/relationships/slide" Target="slides/slide8.xml"/><Relationship Id="rId43" Type="http://schemas.openxmlformats.org/officeDocument/2006/relationships/font" Target="fonts/PTSans-regular.fntdata"/><Relationship Id="rId24" Type="http://schemas.openxmlformats.org/officeDocument/2006/relationships/slide" Target="slides/slide11.xml"/><Relationship Id="rId46" Type="http://schemas.openxmlformats.org/officeDocument/2006/relationships/font" Target="fonts/PTSans-boldItalic.fntdata"/><Relationship Id="rId23" Type="http://schemas.openxmlformats.org/officeDocument/2006/relationships/slide" Target="slides/slide10.xml"/><Relationship Id="rId45" Type="http://schemas.openxmlformats.org/officeDocument/2006/relationships/font" Target="fonts/PT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9.xml"/><Relationship Id="rId13" Type="http://schemas.openxmlformats.org/officeDocument/2006/relationships/notesMaster" Target="notesMasters/notesMaster1.xml"/><Relationship Id="rId35" Type="http://schemas.openxmlformats.org/officeDocument/2006/relationships/slide" Target="slides/slide22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21.xml"/><Relationship Id="rId15" Type="http://schemas.openxmlformats.org/officeDocument/2006/relationships/slide" Target="slides/slide2.xml"/><Relationship Id="rId37" Type="http://schemas.openxmlformats.org/officeDocument/2006/relationships/slide" Target="slides/slide24.xml"/><Relationship Id="rId14" Type="http://schemas.openxmlformats.org/officeDocument/2006/relationships/slide" Target="slides/slide1.xml"/><Relationship Id="rId36" Type="http://schemas.openxmlformats.org/officeDocument/2006/relationships/slide" Target="slides/slide23.xml"/><Relationship Id="rId17" Type="http://schemas.openxmlformats.org/officeDocument/2006/relationships/slide" Target="slides/slide4.xml"/><Relationship Id="rId39" Type="http://schemas.openxmlformats.org/officeDocument/2006/relationships/slide" Target="slides/slide26.xml"/><Relationship Id="rId16" Type="http://schemas.openxmlformats.org/officeDocument/2006/relationships/slide" Target="slides/slide3.xml"/><Relationship Id="rId38" Type="http://schemas.openxmlformats.org/officeDocument/2006/relationships/slide" Target="slides/slide25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9" name="Shape 6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5" name="Shape 7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1" name="Shape 7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6" name="Shape 7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8" name="Shape 8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5" name="Shape 8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Shape 81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3" name="Shape 8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8" name="Shape 8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5" name="Shape 8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836" name="Shape 83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Shape 8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Shape 8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6" name="Shape 6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Shape 8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Shape 8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Shape 8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7" name="Shape 8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Shape 88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5" name="Shape 8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3" name="Shape 9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Shape 90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1" name="Shape 9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6" name="Shape 9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21" name="Shape 9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2" name="Shape 9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8" name="Shape 9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2" name="Shape 6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0" name="Shape 70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Shape 7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7" name="Shape 70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3" name="Shape 7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0" name="Shape 7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7" name="Shape 7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9" name="Shape 7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73" name="Shape 673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Shape 67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5" name="Shape 67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Shape 67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914400" y="2362201"/>
            <a:ext cx="76200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5" lvl="2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7" lvl="3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0" lvl="4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295400" y="1935202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50292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722312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3" type="body"/>
          </p:nvPr>
        </p:nvSpPr>
        <p:spPr>
          <a:xfrm>
            <a:off x="4645026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57200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3177450" y="-327884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 rot="5400000">
            <a:off x="5543550" y="2038350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 rot="5400000">
            <a:off x="1428750" y="95250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1295400" y="1935201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ctrTitle"/>
          </p:nvPr>
        </p:nvSpPr>
        <p:spPr>
          <a:xfrm>
            <a:off x="914400" y="2362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84" name="Shape 184"/>
          <p:cNvSpPr txBox="1"/>
          <p:nvPr>
            <p:ph idx="1" type="subTitle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9144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50292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722312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3" type="body"/>
          </p:nvPr>
        </p:nvSpPr>
        <p:spPr>
          <a:xfrm>
            <a:off x="4645026" y="1535112"/>
            <a:ext cx="40418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4" type="body"/>
          </p:nvPr>
        </p:nvSpPr>
        <p:spPr>
          <a:xfrm>
            <a:off x="4645026" y="2174875"/>
            <a:ext cx="40418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12" name="Shape 21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2" type="body"/>
          </p:nvPr>
        </p:nvSpPr>
        <p:spPr>
          <a:xfrm>
            <a:off x="457200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28" name="Shape 2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 rot="5400000">
            <a:off x="3177449" y="-327883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 rot="5400000">
            <a:off x="5543549" y="2038349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 rot="5400000">
            <a:off x="1428749" y="95249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251" name="Shape 25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3" name="Shape 26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279" name="Shape 27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1295400" y="1935201"/>
            <a:ext cx="7696198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ctrTitle"/>
          </p:nvPr>
        </p:nvSpPr>
        <p:spPr>
          <a:xfrm>
            <a:off x="914400" y="2362200"/>
            <a:ext cx="76199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07" name="Shape 307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9144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2" type="body"/>
          </p:nvPr>
        </p:nvSpPr>
        <p:spPr>
          <a:xfrm>
            <a:off x="50292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Shape 32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Shape 328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Shape 329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35" name="Shape 33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0" name="Shape 34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457200" y="273050"/>
            <a:ext cx="3008398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3575050" y="273052"/>
            <a:ext cx="5111698" cy="5852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2" type="body"/>
          </p:nvPr>
        </p:nvSpPr>
        <p:spPr>
          <a:xfrm>
            <a:off x="457200" y="1435103"/>
            <a:ext cx="3008398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1792288" y="4800600"/>
            <a:ext cx="5486399" cy="566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51" name="Shape 35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Shape 35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Shape 35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 rot="5400000">
            <a:off x="3177450" y="-327884"/>
            <a:ext cx="3551098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9" name="Shape 35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0" name="Shape 36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1" name="Shape 36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Shape 36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Shape 36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Shape 37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Shape 37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3" name="Shape 38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Shape 38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Shape 39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Shape 39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Shape 39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Shape 39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Shape 39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Shape 40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Shape 40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Shape 40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Shape 40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Shape 40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0" name="Shape 41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Shape 4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Shape 41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Shape 4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Shape 4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Shape 42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Shape 4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Shape 42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6" name="Shape 42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Shape 4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Shape 4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Shape 4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Shape 43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Shape 4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Shape 4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Shape 44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Shape 4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Shape 44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5" name="Shape 455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6" name="Shape 45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7" name="Shape 45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1" name="Shape 461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2" name="Shape 46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3" name="Shape 46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4" name="Shape 464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8" name="Shape 46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9" name="Shape 46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0" name="Shape 47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4" name="Shape 47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5" name="Shape 47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6" name="Shape 47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0" name="Shape 48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1" name="Shape 481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2" name="Shape 482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3" name="Shape 48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4" name="Shape 48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5" name="Shape 48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9" name="Shape 48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0" name="Shape 49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3" name="Shape 49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4" name="Shape 49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8" name="Shape 49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9" name="Shape 49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0" name="Shape 50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1" name="Shape 50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Shape 50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6" name="Shape 50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7" name="Shape 50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8" name="Shape 50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1" name="Shape 511"/>
          <p:cNvSpPr txBox="1"/>
          <p:nvPr>
            <p:ph idx="1" type="body"/>
          </p:nvPr>
        </p:nvSpPr>
        <p:spPr>
          <a:xfrm rot="5400000">
            <a:off x="3177381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2" name="Shape 51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3" name="Shape 51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4" name="Shape 51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7" name="Shape 517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8" name="Shape 51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9" name="Shape 51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0" name="Shape 52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x="914400" y="1935164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2" lvl="4" marL="2055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2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5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3" name="Shape 533"/>
          <p:cNvSpPr txBox="1"/>
          <p:nvPr>
            <p:ph idx="2" type="body"/>
          </p:nvPr>
        </p:nvSpPr>
        <p:spPr>
          <a:xfrm>
            <a:off x="5029200" y="1935164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2" lvl="4" marL="2055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2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5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4" name="Shape 53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5" name="Shape 53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6" name="Shape 53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ctrTitle"/>
          </p:nvPr>
        </p:nvSpPr>
        <p:spPr>
          <a:xfrm>
            <a:off x="914400" y="2362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9" name="Shape 539"/>
          <p:cNvSpPr txBox="1"/>
          <p:nvPr>
            <p:ph idx="1" type="subTitle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40" name="Shape 54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41" name="Shape 54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42" name="Shape 542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1295400" y="1935200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46" name="Shape 54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47" name="Shape 54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48" name="Shape 54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type="title"/>
          </p:nvPr>
        </p:nvSpPr>
        <p:spPr>
          <a:xfrm>
            <a:off x="722312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2" name="Shape 55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3" name="Shape 553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4" name="Shape 55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8" name="Shape 55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2" lvl="4" marL="205581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2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5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9" name="Shape 559"/>
          <p:cNvSpPr txBox="1"/>
          <p:nvPr>
            <p:ph idx="3" type="body"/>
          </p:nvPr>
        </p:nvSpPr>
        <p:spPr>
          <a:xfrm>
            <a:off x="4645026" y="1535112"/>
            <a:ext cx="4041899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60" name="Shape 560"/>
          <p:cNvSpPr txBox="1"/>
          <p:nvPr>
            <p:ph idx="4" type="body"/>
          </p:nvPr>
        </p:nvSpPr>
        <p:spPr>
          <a:xfrm>
            <a:off x="4645026" y="2174875"/>
            <a:ext cx="40418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2" lvl="4" marL="205581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2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5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61" name="Shape 56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62" name="Shape 562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63" name="Shape 56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6" name="Shape 56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67" name="Shape 56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68" name="Shape 56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71" name="Shape 57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72" name="Shape 57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5" name="Shape 575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76" name="Shape 576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77" name="Shape 57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78" name="Shape 578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79" name="Shape 57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2" name="Shape 58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83" name="Shape 583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84" name="Shape 58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85" name="Shape 58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86" name="Shape 58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9" name="Shape 589"/>
          <p:cNvSpPr txBox="1"/>
          <p:nvPr>
            <p:ph idx="1" type="body"/>
          </p:nvPr>
        </p:nvSpPr>
        <p:spPr>
          <a:xfrm rot="5400000">
            <a:off x="3177450" y="-327886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90" name="Shape 59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91" name="Shape 59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92" name="Shape 59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 rot="5400000">
            <a:off x="5543550" y="2038350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5" name="Shape 595"/>
          <p:cNvSpPr txBox="1"/>
          <p:nvPr>
            <p:ph idx="1" type="body"/>
          </p:nvPr>
        </p:nvSpPr>
        <p:spPr>
          <a:xfrm rot="5400000">
            <a:off x="1428750" y="95250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96" name="Shape 59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97" name="Shape 59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98" name="Shape 59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x="1295400" y="1935201"/>
            <a:ext cx="7696198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1" name="Shape 61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Shape 61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Shape 61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type="ctrTitle"/>
          </p:nvPr>
        </p:nvSpPr>
        <p:spPr>
          <a:xfrm>
            <a:off x="914400" y="2362200"/>
            <a:ext cx="76199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16" name="Shape 616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7" name="Shape 61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8" name="Shape 61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Shape 619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22" name="Shape 622"/>
          <p:cNvSpPr txBox="1"/>
          <p:nvPr>
            <p:ph idx="1" type="body"/>
          </p:nvPr>
        </p:nvSpPr>
        <p:spPr>
          <a:xfrm>
            <a:off x="9144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3" name="Shape 623"/>
          <p:cNvSpPr txBox="1"/>
          <p:nvPr>
            <p:ph idx="2" type="body"/>
          </p:nvPr>
        </p:nvSpPr>
        <p:spPr>
          <a:xfrm>
            <a:off x="50292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4" name="Shape 62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5" name="Shape 62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6" name="Shape 62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29" name="Shape 629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0" name="Shape 63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Shape 63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Shape 63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Shape 636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7" name="Shape 637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8" name="Shape 638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9" name="Shape 63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0" name="Shape 64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1" name="Shape 64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44" name="Shape 64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5" name="Shape 64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6" name="Shape 64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9" name="Shape 64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Shape 65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>
            <p:ph type="title"/>
          </p:nvPr>
        </p:nvSpPr>
        <p:spPr>
          <a:xfrm>
            <a:off x="457200" y="273050"/>
            <a:ext cx="3008398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53" name="Shape 653"/>
          <p:cNvSpPr txBox="1"/>
          <p:nvPr>
            <p:ph idx="1" type="body"/>
          </p:nvPr>
        </p:nvSpPr>
        <p:spPr>
          <a:xfrm>
            <a:off x="3575050" y="273052"/>
            <a:ext cx="5111698" cy="5852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Shape 654"/>
          <p:cNvSpPr txBox="1"/>
          <p:nvPr>
            <p:ph idx="2" type="body"/>
          </p:nvPr>
        </p:nvSpPr>
        <p:spPr>
          <a:xfrm>
            <a:off x="457200" y="1435103"/>
            <a:ext cx="3008398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5" name="Shape 65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6" name="Shape 65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7" name="Shape 65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type="title"/>
          </p:nvPr>
        </p:nvSpPr>
        <p:spPr>
          <a:xfrm>
            <a:off x="1792288" y="4800600"/>
            <a:ext cx="5486399" cy="566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60" name="Shape 66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2" name="Shape 66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3" name="Shape 66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4" name="Shape 66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67" name="Shape 667"/>
          <p:cNvSpPr txBox="1"/>
          <p:nvPr>
            <p:ph idx="1" type="body"/>
          </p:nvPr>
        </p:nvSpPr>
        <p:spPr>
          <a:xfrm rot="5400000">
            <a:off x="3177450" y="-327884"/>
            <a:ext cx="3551098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Shape 66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Shape 66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Shape 67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5.png"/><Relationship Id="rId2" Type="http://schemas.openxmlformats.org/officeDocument/2006/relationships/image" Target="../media/image08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0.png"/><Relationship Id="rId2" Type="http://schemas.openxmlformats.org/officeDocument/2006/relationships/image" Target="../media/image06.jp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09.png"/><Relationship Id="rId2" Type="http://schemas.openxmlformats.org/officeDocument/2006/relationships/image" Target="../media/image02.jpg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00.png"/><Relationship Id="rId2" Type="http://schemas.openxmlformats.org/officeDocument/2006/relationships/image" Target="../media/image04.jpg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" Type="http://schemas.openxmlformats.org/officeDocument/2006/relationships/image" Target="../media/image01.png"/><Relationship Id="rId2" Type="http://schemas.openxmlformats.org/officeDocument/2006/relationships/image" Target="../media/image03.jpg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11.png"/><Relationship Id="rId2" Type="http://schemas.openxmlformats.org/officeDocument/2006/relationships/image" Target="../media/image13.jpg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9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99.xml"/><Relationship Id="rId1" Type="http://schemas.openxmlformats.org/officeDocument/2006/relationships/image" Target="../media/image05.png"/><Relationship Id="rId2" Type="http://schemas.openxmlformats.org/officeDocument/2006/relationships/image" Target="../media/image07.jpg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10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500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873125" y="5770564"/>
            <a:ext cx="1933500" cy="8922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914400" y="1935165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500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873125" y="5770564"/>
            <a:ext cx="1933500" cy="8922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1935165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4" name="Shape 29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914400" y="1935165"/>
            <a:ext cx="80771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Shape 3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Shape 3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Shape 4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/>
          <p:nvPr/>
        </p:nvSpPr>
        <p:spPr>
          <a:xfrm>
            <a:off x="873125" y="5770562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47" name="Shape 44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9" name="Shape 44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0" name="Shape 45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1" name="Shape 45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Shape 5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500" cy="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Shape 524"/>
          <p:cNvSpPr/>
          <p:nvPr/>
        </p:nvSpPr>
        <p:spPr>
          <a:xfrm>
            <a:off x="873125" y="5770562"/>
            <a:ext cx="1933500" cy="8922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25" name="Shape 525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914400" y="1935163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7" name="Shape 52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8" name="Shape 528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9" name="Shape 52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Shape 60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Shape 6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Shape 602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03" name="Shape 60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x="914400" y="1935165"/>
            <a:ext cx="80771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Shape 60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Shape 60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7" name="Shape 60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spreadsheets/d/1X-G26vddjotcYxpQ2qvt-atDiT-wE1yNZLGCUW4JllY/edit?usp=sharing" TargetMode="External"/><Relationship Id="rId4" Type="http://schemas.openxmlformats.org/officeDocument/2006/relationships/image" Target="../media/image12.png"/><Relationship Id="rId5" Type="http://schemas.openxmlformats.org/officeDocument/2006/relationships/hyperlink" Target="mailto:dunkerse@mail.uc.edu" TargetMode="External"/><Relationship Id="rId6" Type="http://schemas.openxmlformats.org/officeDocument/2006/relationships/hyperlink" Target="https://docs.google.com/spreadsheets/d/1X-G26vddjotcYxpQ2qvt-atDiT-wE1yNZLGCUW4JllY/edit?usp=sharing" TargetMode="External"/><Relationship Id="rId7" Type="http://schemas.openxmlformats.org/officeDocument/2006/relationships/hyperlink" Target="https://docs.google.com/spreadsheets/d/1X-G26vddjotcYxpQ2qvt-atDiT-wE1yNZLGCUW4JllY/edit?usp=sharin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tranno@mail.uc.edu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hyperlink" Target="http://main.acsevents.org/goto/ceastribuna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ankneysb@mail.uc.edu" TargetMode="External"/><Relationship Id="rId4" Type="http://schemas.openxmlformats.org/officeDocument/2006/relationships/image" Target="../media/image22.jpg"/><Relationship Id="rId5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tinyurl.com/cleanupcincy16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19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>
            <p:ph type="ctrTitle"/>
          </p:nvPr>
        </p:nvSpPr>
        <p:spPr>
          <a:xfrm>
            <a:off x="520700" y="1524000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682" name="Shape 682"/>
          <p:cNvSpPr txBox="1"/>
          <p:nvPr/>
        </p:nvSpPr>
        <p:spPr>
          <a:xfrm>
            <a:off x="533400" y="40005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March 14, 2016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533400" y="2971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>
            <p:ph type="title"/>
          </p:nvPr>
        </p:nvSpPr>
        <p:spPr>
          <a:xfrm>
            <a:off x="152400" y="-176275"/>
            <a:ext cx="8839199" cy="7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Executives</a:t>
            </a:r>
          </a:p>
        </p:txBody>
      </p:sp>
      <p:graphicFrame>
        <p:nvGraphicFramePr>
          <p:cNvPr id="788" name="Shape 788"/>
          <p:cNvGraphicFramePr/>
          <p:nvPr/>
        </p:nvGraphicFramePr>
        <p:xfrm>
          <a:off x="5" y="438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{9CF6C59E-A75B-49A4-AAAC-0414E02F183E}</a:tableStyleId>
              </a:tblPr>
              <a:tblGrid>
                <a:gridCol w="4422350"/>
                <a:gridCol w="126275"/>
                <a:gridCol w="3991025"/>
              </a:tblGrid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Career Fair: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Tim Kemper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Nathan Hamit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Collegiate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Khaled Aboumerhi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Constitution and Bylaws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Jared Wood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EWeek: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Alison Hayfer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Andrew Bachus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FELD: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Paige Johnson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Innovation: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Emily Demjanenko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Luau: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Andrew John Droesch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Order of the Engineer</a:t>
                      </a:r>
                      <a:r>
                        <a:rPr b="1" lang="en-US" u="none" cap="none" strike="noStrike"/>
                        <a:t>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Sean Gleason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Public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Matt Morgann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Recognition: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Rugved Mavidpalli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SOCC: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Heath Palmer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Special Events: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Emma Lowe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Technology: 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Michael Santacroce</a:t>
                      </a:r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/>
          <p:nvPr>
            <p:ph type="title"/>
          </p:nvPr>
        </p:nvSpPr>
        <p:spPr>
          <a:xfrm>
            <a:off x="723900" y="22778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 Hours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en-US"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650 Baldwin</a:t>
            </a:r>
          </a:p>
        </p:txBody>
      </p:sp>
      <p:sp>
        <p:nvSpPr>
          <p:cNvPr id="799" name="Shape 799"/>
          <p:cNvSpPr txBox="1"/>
          <p:nvPr>
            <p:ph idx="1" type="body"/>
          </p:nvPr>
        </p:nvSpPr>
        <p:spPr>
          <a:xfrm>
            <a:off x="1240050" y="14877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Carlo Perottino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Thursdays: 11:30am - 1:30pm</a:t>
            </a:r>
          </a:p>
        </p:txBody>
      </p:sp>
      <p:sp>
        <p:nvSpPr>
          <p:cNvPr id="800" name="Shape 800"/>
          <p:cNvSpPr txBox="1"/>
          <p:nvPr>
            <p:ph idx="1" type="body"/>
          </p:nvPr>
        </p:nvSpPr>
        <p:spPr>
          <a:xfrm>
            <a:off x="-877375" y="24736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V. 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Dane Sowers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Mondays: 10:30am - 11:30am</a:t>
            </a:r>
          </a:p>
        </p:txBody>
      </p:sp>
      <p:sp>
        <p:nvSpPr>
          <p:cNvPr id="801" name="Shape 801"/>
          <p:cNvSpPr txBox="1"/>
          <p:nvPr>
            <p:ph idx="1" type="body"/>
          </p:nvPr>
        </p:nvSpPr>
        <p:spPr>
          <a:xfrm>
            <a:off x="3718225" y="2462025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rtl="0" algn="ctr">
              <a:spcBef>
                <a:spcPts val="32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A.V. 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McKenzie Kinzbach</a:t>
            </a:r>
          </a:p>
          <a:p>
            <a:pPr indent="-69850" lvl="0" marL="0" rtl="0" algn="ctr">
              <a:spcBef>
                <a:spcPts val="32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Tuesdays: 6:30pm - 7:30pm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02" name="Shape 802"/>
          <p:cNvSpPr txBox="1"/>
          <p:nvPr>
            <p:ph idx="1" type="body"/>
          </p:nvPr>
        </p:nvSpPr>
        <p:spPr>
          <a:xfrm>
            <a:off x="-877375" y="37141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Max Inniger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Tuesdays: 11:00am - 12:00pm</a:t>
            </a:r>
          </a:p>
        </p:txBody>
      </p:sp>
      <p:sp>
        <p:nvSpPr>
          <p:cNvPr id="803" name="Shape 803"/>
          <p:cNvSpPr txBox="1"/>
          <p:nvPr>
            <p:ph idx="1" type="body"/>
          </p:nvPr>
        </p:nvSpPr>
        <p:spPr>
          <a:xfrm>
            <a:off x="3718225" y="37141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Frazier Baker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6:00pm - 7:00pm</a:t>
            </a:r>
          </a:p>
        </p:txBody>
      </p:sp>
      <p:sp>
        <p:nvSpPr>
          <p:cNvPr id="804" name="Shape 804"/>
          <p:cNvSpPr txBox="1"/>
          <p:nvPr>
            <p:ph idx="1" type="body"/>
          </p:nvPr>
        </p:nvSpPr>
        <p:spPr>
          <a:xfrm>
            <a:off x="-877375" y="49547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4:30pm - 5:30pm</a:t>
            </a:r>
          </a:p>
        </p:txBody>
      </p:sp>
      <p:sp>
        <p:nvSpPr>
          <p:cNvPr id="805" name="Shape 805"/>
          <p:cNvSpPr txBox="1"/>
          <p:nvPr>
            <p:ph idx="1" type="body"/>
          </p:nvPr>
        </p:nvSpPr>
        <p:spPr>
          <a:xfrm>
            <a:off x="3718225" y="49547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rtl="0" algn="ctr">
              <a:spcBef>
                <a:spcPts val="320"/>
              </a:spcBef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rtl="0" algn="ctr">
              <a:spcBef>
                <a:spcPts val="32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12:00pm - 1:00pm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/>
          <p:nvPr/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811" name="Shape 811"/>
          <p:cNvSpPr txBox="1"/>
          <p:nvPr/>
        </p:nvSpPr>
        <p:spPr>
          <a:xfrm>
            <a:off x="7608089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Frazier Baker</a:t>
            </a:r>
          </a:p>
        </p:txBody>
      </p:sp>
      <p:sp>
        <p:nvSpPr>
          <p:cNvPr id="812" name="Shape 812"/>
          <p:cNvSpPr txBox="1"/>
          <p:nvPr/>
        </p:nvSpPr>
        <p:spPr>
          <a:xfrm>
            <a:off x="1028700" y="1641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rtl="0">
              <a:spcBef>
                <a:spcPts val="320"/>
              </a:spcBef>
              <a:buClr>
                <a:srgbClr val="000000"/>
              </a:buClr>
              <a:buSzPct val="100000"/>
              <a:buFont typeface="PT Sans"/>
              <a:buChar char="●"/>
            </a:pPr>
            <a:r>
              <a:rPr lang="en-US" sz="3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Don’t forget to sign in!</a:t>
            </a:r>
          </a:p>
          <a:p>
            <a:pPr lvl="0" rtl="0">
              <a:spcBef>
                <a:spcPts val="320"/>
              </a:spcBef>
              <a:buNone/>
            </a:pPr>
            <a:r>
              <a:t/>
            </a:r>
            <a:endParaRPr sz="1200">
              <a:latin typeface="PT Sans"/>
              <a:ea typeface="PT Sans"/>
              <a:cs typeface="PT Sans"/>
              <a:sym typeface="PT Sans"/>
            </a:endParaRPr>
          </a:p>
          <a:p>
            <a:pPr indent="-457200" lvl="0" marL="457200" rtl="0">
              <a:spcBef>
                <a:spcPts val="320"/>
              </a:spcBef>
              <a:buClr>
                <a:srgbClr val="000000"/>
              </a:buClr>
              <a:buSzPct val="100000"/>
              <a:buFont typeface="PT Sans"/>
              <a:buChar char="●"/>
            </a:pPr>
            <a:r>
              <a:rPr lang="en-US" sz="3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You need to sign in to 4 meetings to earn voting privileges.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/>
          <p:nvPr>
            <p:ph idx="1" type="body"/>
          </p:nvPr>
        </p:nvSpPr>
        <p:spPr>
          <a:xfrm>
            <a:off x="926575" y="1154850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Senate Overview: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Honoraria was decreased by $34,000 -&gt; $34,000 increase to Senate Budget.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Allocated $2,000 to LGBTQ center to update resources for students.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Allocated $345 to Going Grey UC – increases awareness on sex trafficking.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UFB Issue Resolved for CEAS Student Orgs!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Tribunal Exec Board voted to create an emergency funding committee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body will have $15,000 available to allocate to CEAS student groups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will be sent to SOCC Listserv tonight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Tim Kemper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kemperta@mail.uc.edu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with questions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Shape 819"/>
          <p:cNvSpPr txBox="1"/>
          <p:nvPr>
            <p:ph type="title"/>
          </p:nvPr>
        </p:nvSpPr>
        <p:spPr>
          <a:xfrm>
            <a:off x="1056375" y="263733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820" name="Shape 820"/>
          <p:cNvSpPr txBox="1"/>
          <p:nvPr/>
        </p:nvSpPr>
        <p:spPr>
          <a:xfrm>
            <a:off x="7735625" y="56501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/>
          <p:nvPr>
            <p:ph type="title"/>
          </p:nvPr>
        </p:nvSpPr>
        <p:spPr>
          <a:xfrm>
            <a:off x="914400" y="457200"/>
            <a:ext cx="80772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Recognition</a:t>
            </a:r>
          </a:p>
        </p:txBody>
      </p:sp>
      <p:sp>
        <p:nvSpPr>
          <p:cNvPr id="831" name="Shape 831"/>
          <p:cNvSpPr txBox="1"/>
          <p:nvPr>
            <p:ph idx="1" type="body"/>
          </p:nvPr>
        </p:nvSpPr>
        <p:spPr>
          <a:xfrm>
            <a:off x="838200" y="1752600"/>
            <a:ext cx="7696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400"/>
              <a:t>Freshman of the Year </a:t>
            </a:r>
          </a:p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400"/>
              <a:t>Sophomore of the Year</a:t>
            </a:r>
          </a:p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400"/>
              <a:t>Pre-Junior of the Year</a:t>
            </a:r>
          </a:p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400"/>
              <a:t>Junior of the Year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-Co-op of The Year - Freshmen will be able to vote.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- The winners of each award get $1000!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- All applications are due on </a:t>
            </a:r>
            <a:r>
              <a:rPr b="1" lang="en-US" sz="2400"/>
              <a:t>April 10th 2016</a:t>
            </a:r>
            <a:r>
              <a:rPr lang="en-US" sz="2400"/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- Applications can be found at https://tribunal.uc.edu/recognition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84162" lvl="1" marL="74136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32" name="Shape 832"/>
          <p:cNvSpPr txBox="1"/>
          <p:nvPr/>
        </p:nvSpPr>
        <p:spPr>
          <a:xfrm>
            <a:off x="7543800" y="0"/>
            <a:ext cx="1600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Chair:</a:t>
            </a:r>
            <a:r>
              <a:rPr b="0" i="0" lang="en-US" sz="16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latin typeface="PT Sans"/>
                <a:ea typeface="PT Sans"/>
                <a:cs typeface="PT Sans"/>
                <a:sym typeface="PT Sans"/>
              </a:rPr>
              <a:t>Rugved Mavidipalli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sp>
        <p:nvSpPr>
          <p:cNvPr id="839" name="Shape 839"/>
          <p:cNvSpPr txBox="1"/>
          <p:nvPr/>
        </p:nvSpPr>
        <p:spPr>
          <a:xfrm>
            <a:off x="7152700" y="-902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Emma Lowe</a:t>
            </a:r>
          </a:p>
        </p:txBody>
      </p:sp>
      <p:sp>
        <p:nvSpPr>
          <p:cNvPr id="840" name="Shape 840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530225" lvl="0" marL="457200" rtl="0">
              <a:lnSpc>
                <a:spcPct val="108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Events: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 Hospital - </a:t>
            </a: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Mon, Tues, &amp; Thurs.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Intramurals - </a:t>
            </a: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Nights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Cyclones Game - </a:t>
            </a: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Mar. 31st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Relay for Life - </a:t>
            </a: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1st-2nd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Sigma Sigma Carnival - </a:t>
            </a: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16th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RevolutionUC - </a:t>
            </a: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16th-17th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Design Expo - </a:t>
            </a: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18th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000"/>
              <a:t>Cyclones Game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000"/>
          </a:p>
        </p:txBody>
      </p:sp>
      <p:sp>
        <p:nvSpPr>
          <p:cNvPr id="846" name="Shape 84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Date: Thursday, March 31st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Theme: Fan Choice Night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 against: Indy Fuel</a:t>
            </a:r>
          </a:p>
          <a:p>
            <a: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DOLLAR BEER NIGHT!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7" name="Shape 8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874" y="2701150"/>
            <a:ext cx="4226425" cy="24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Shape 848"/>
          <p:cNvSpPr txBox="1"/>
          <p:nvPr/>
        </p:nvSpPr>
        <p:spPr>
          <a:xfrm>
            <a:off x="311700" y="4226450"/>
            <a:ext cx="39147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Email Sam Dunker </a:t>
            </a:r>
          </a:p>
          <a:p>
            <a:pPr lvl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at </a:t>
            </a:r>
            <a:r>
              <a:rPr lang="en-US" sz="20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dunkerse@mail.uc.edu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849" name="Shape 849"/>
          <p:cNvSpPr txBox="1"/>
          <p:nvPr/>
        </p:nvSpPr>
        <p:spPr>
          <a:xfrm>
            <a:off x="311700" y="5462475"/>
            <a:ext cx="86463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to sign up: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</a:t>
            </a:r>
            <a:r>
              <a:rPr lang="en-US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https://docs.google.com/spreadsheets/d/1X-G26vddjotcYxpQ2qvt-atDiT-wE1yNZLGCUW4JllY/edit?usp=sharing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9900FF"/>
                </a:solidFill>
                <a:highlight>
                  <a:srgbClr val="FFFFFF"/>
                </a:highlight>
              </a:rPr>
              <a:t>Relay For Life!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/>
          </a:p>
        </p:txBody>
      </p:sp>
      <p:sp>
        <p:nvSpPr>
          <p:cNvPr id="855" name="Shape 85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</a:rPr>
              <a:t>Help fight cancer and sign up for the CEAS Tribunal Relay For Life team!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Date:</a:t>
            </a:r>
            <a:r>
              <a:rPr lang="en-US" sz="2400">
                <a:solidFill>
                  <a:srgbClr val="000000"/>
                </a:solidFill>
              </a:rPr>
              <a:t> April 1st - 2nd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Time: </a:t>
            </a:r>
            <a:r>
              <a:rPr lang="en-US" sz="2400">
                <a:solidFill>
                  <a:srgbClr val="000000"/>
                </a:solidFill>
              </a:rPr>
              <a:t>6:00pm - 6:00am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Where:</a:t>
            </a:r>
            <a:r>
              <a:rPr lang="en-US" sz="2400">
                <a:solidFill>
                  <a:srgbClr val="000000"/>
                </a:solidFill>
              </a:rPr>
              <a:t> McMicken Commons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65454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65454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6" name="Shape 856"/>
          <p:cNvSpPr txBox="1"/>
          <p:nvPr/>
        </p:nvSpPr>
        <p:spPr>
          <a:xfrm>
            <a:off x="4413900" y="4533925"/>
            <a:ext cx="47301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Questions? Email Hao Tran at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tranno@mail.uc.edu</a:t>
            </a:r>
            <a:r>
              <a:rPr lang="en-US" sz="1800"/>
              <a:t>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7" name="Shape 8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750" y="2726674"/>
            <a:ext cx="4607550" cy="172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Shape 8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962" y="-12"/>
            <a:ext cx="2771775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Shape 859"/>
          <p:cNvSpPr txBox="1"/>
          <p:nvPr/>
        </p:nvSpPr>
        <p:spPr>
          <a:xfrm>
            <a:off x="115975" y="4533925"/>
            <a:ext cx="49116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/>
              <a:t>Pancake Sale this Wednesday!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400"/>
              <a:t>Counts for extra Cincinnatus Hours!</a:t>
            </a:r>
          </a:p>
        </p:txBody>
      </p:sp>
      <p:sp>
        <p:nvSpPr>
          <p:cNvPr id="860" name="Shape 860"/>
          <p:cNvSpPr txBox="1"/>
          <p:nvPr/>
        </p:nvSpPr>
        <p:spPr>
          <a:xfrm>
            <a:off x="311700" y="6007800"/>
            <a:ext cx="5901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Sign up: </a:t>
            </a:r>
            <a:r>
              <a:rPr lang="en-US" sz="1800" u="sng">
                <a:solidFill>
                  <a:schemeClr val="accent5"/>
                </a:solidFill>
                <a:highlight>
                  <a:srgbClr val="FFFFFF"/>
                </a:highlight>
                <a:hlinkClick r:id="rId6"/>
              </a:rPr>
              <a:t>http://main.acsevents.org/goto/ceastribunal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Agenda:</a:t>
            </a:r>
          </a:p>
        </p:txBody>
      </p:sp>
      <p:sp>
        <p:nvSpPr>
          <p:cNvPr id="689" name="Shape 689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86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Constitution &amp; Bylaw Edits</a:t>
            </a:r>
          </a:p>
          <a:p>
            <a:pPr indent="-3286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President &amp; Senator Nominations</a:t>
            </a:r>
          </a:p>
          <a:p>
            <a:pPr indent="-3286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Socially Responsible Investment Forum</a:t>
            </a:r>
          </a:p>
          <a:p>
            <a:pPr indent="-3286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  <a:p>
            <a:pPr indent="-3286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  <a:p>
            <a:pPr indent="-3286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Raffle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0B5394"/>
                </a:solidFill>
              </a:rPr>
              <a:t>Community Service</a:t>
            </a:r>
          </a:p>
        </p:txBody>
      </p:sp>
      <p:sp>
        <p:nvSpPr>
          <p:cNvPr id="866" name="Shape 866"/>
          <p:cNvSpPr txBox="1"/>
          <p:nvPr>
            <p:ph idx="1" type="body"/>
          </p:nvPr>
        </p:nvSpPr>
        <p:spPr>
          <a:xfrm>
            <a:off x="396575" y="1834124"/>
            <a:ext cx="8570100" cy="425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VA Hospital: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Date: Mon, Tues, &amp; Thurs in March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Time: 5:30pm - 8:15pm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Where: 3200 Vine St.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</a:rPr>
              <a:t>Matthew 25 Ministries: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Date: Wednesday, April 13th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Time: 5:30pm - 7:30pm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Where: ERC Circle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More service events to come! All events count for service hours (i.e. Cincinnatus)!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If you have any questions, please email Steven Ankney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ankneysb@mail.uc.edu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67" name="Shape 8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6179" y="2060087"/>
            <a:ext cx="3006474" cy="27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Shape 8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000" y="172575"/>
            <a:ext cx="1578050" cy="155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/>
              <a:t>Clean Up Cincy!</a:t>
            </a:r>
          </a:p>
        </p:txBody>
      </p:sp>
      <p:sp>
        <p:nvSpPr>
          <p:cNvPr id="874" name="Shape 874"/>
          <p:cNvSpPr txBox="1"/>
          <p:nvPr>
            <p:ph idx="1" type="body"/>
          </p:nvPr>
        </p:nvSpPr>
        <p:spPr>
          <a:xfrm>
            <a:off x="311700" y="1536625"/>
            <a:ext cx="85680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Want to make an impact on the communities around UC?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Join </a:t>
            </a:r>
            <a:r>
              <a:rPr b="1" lang="en-US" sz="2400">
                <a:solidFill>
                  <a:srgbClr val="CC0000"/>
                </a:solidFill>
              </a:rPr>
              <a:t>Clean Up Cincy</a:t>
            </a:r>
            <a:r>
              <a:rPr b="1" lang="en-US" sz="2400">
                <a:solidFill>
                  <a:srgbClr val="000000"/>
                </a:solidFill>
              </a:rPr>
              <a:t>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Be a part of the largest student-led beautification program on </a:t>
            </a:r>
            <a:r>
              <a:rPr b="1" lang="en-US">
                <a:solidFill>
                  <a:srgbClr val="000000"/>
                </a:solidFill>
              </a:rPr>
              <a:t>April 2nd</a:t>
            </a:r>
            <a:r>
              <a:rPr lang="en-US">
                <a:solidFill>
                  <a:srgbClr val="000000"/>
                </a:solidFill>
              </a:rPr>
              <a:t> at </a:t>
            </a:r>
            <a:r>
              <a:rPr b="1" lang="en-US">
                <a:solidFill>
                  <a:srgbClr val="000000"/>
                </a:solidFill>
              </a:rPr>
              <a:t>8:30am</a:t>
            </a:r>
            <a:r>
              <a:rPr lang="en-US">
                <a:solidFill>
                  <a:srgbClr val="000000"/>
                </a:solidFill>
              </a:rPr>
              <a:t>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</a:rPr>
              <a:t>Sign Up:</a:t>
            </a:r>
            <a:r>
              <a:rPr lang="en-US" sz="1400"/>
              <a:t> </a:t>
            </a:r>
            <a:r>
              <a:rPr b="1" lang="en-US" sz="1400" u="sng">
                <a:solidFill>
                  <a:schemeClr val="hlink"/>
                </a:solidFill>
                <a:hlinkClick r:id="rId3"/>
              </a:rPr>
              <a:t>https://tinyurl.com/cleanupcincy16</a:t>
            </a:r>
          </a:p>
        </p:txBody>
      </p:sp>
      <p:sp>
        <p:nvSpPr>
          <p:cNvPr id="875" name="Shape 875"/>
          <p:cNvSpPr txBox="1"/>
          <p:nvPr/>
        </p:nvSpPr>
        <p:spPr>
          <a:xfrm rot="-1246044">
            <a:off x="255062" y="521646"/>
            <a:ext cx="2284424" cy="493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Counts for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Cincinnatus Hours!</a:t>
            </a:r>
          </a:p>
        </p:txBody>
      </p:sp>
      <p:pic>
        <p:nvPicPr>
          <p:cNvPr id="876" name="Shape 8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764" y="2561950"/>
            <a:ext cx="4748477" cy="267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Shape 8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3374" y="150050"/>
            <a:ext cx="935068" cy="138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883" name="Shape 88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pic>
        <p:nvPicPr>
          <p:cNvPr id="884" name="Shape 8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082" y="0"/>
            <a:ext cx="52998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/>
          <p:nvPr>
            <p:ph idx="1" type="body"/>
          </p:nvPr>
        </p:nvSpPr>
        <p:spPr>
          <a:xfrm>
            <a:off x="817275" y="166547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to everyone who participated!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f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 out the E-Week survey by Friday (3/18)</a:t>
            </a:r>
          </a:p>
        </p:txBody>
      </p:sp>
      <p:sp>
        <p:nvSpPr>
          <p:cNvPr id="891" name="Shape 891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E-Week</a:t>
            </a:r>
          </a:p>
        </p:txBody>
      </p:sp>
      <p:sp>
        <p:nvSpPr>
          <p:cNvPr id="892" name="Shape 892"/>
          <p:cNvSpPr txBox="1"/>
          <p:nvPr/>
        </p:nvSpPr>
        <p:spPr>
          <a:xfrm>
            <a:off x="7152700" y="-90250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Andy Bachus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Alison Hayfer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of the Engineer</a:t>
            </a:r>
          </a:p>
        </p:txBody>
      </p:sp>
      <p:pic>
        <p:nvPicPr>
          <p:cNvPr id="898" name="Shape 89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371600"/>
            <a:ext cx="3996566" cy="5172028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Shape 899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Ring sizing is taking place in Baldwin Lobby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table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 gets you a ring, certificate, and post-ceremony reception</a:t>
            </a:r>
          </a:p>
        </p:txBody>
      </p:sp>
      <p:pic>
        <p:nvPicPr>
          <p:cNvPr id="900" name="Shape 9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3500" y="4807700"/>
            <a:ext cx="2041800" cy="1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/>
          <p:nvPr>
            <p:ph idx="1" type="body"/>
          </p:nvPr>
        </p:nvSpPr>
        <p:spPr>
          <a:xfrm>
            <a:off x="969600" y="1533648"/>
            <a:ext cx="8174400" cy="52558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initiating projects and ideas to better the college and support CEAS students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Projects: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Exploratory Week: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Huge success; thanks to all who participated!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Printer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 has been submitted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Rhodes/Baldwin Microwaves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Planning logistics: cleaning, usage policy, responsibilities of Tribunal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Finals week stress relief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April 18-April 22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CEAS Alumni Night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Thursday April 14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meeting: Tuesday, March 14 from 5:30-6:00 pm in the Tribunal office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demjanes@mail.uc.edu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Shape 907"/>
          <p:cNvSpPr txBox="1"/>
          <p:nvPr>
            <p:ph type="title"/>
          </p:nvPr>
        </p:nvSpPr>
        <p:spPr>
          <a:xfrm>
            <a:off x="1056374" y="417808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Innovation Committee 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7152700" y="-90250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Emily Demjanenko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Announcements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 txBox="1"/>
          <p:nvPr>
            <p:ph type="title"/>
          </p:nvPr>
        </p:nvSpPr>
        <p:spPr>
          <a:xfrm>
            <a:off x="533400" y="28575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RAFFLE!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/>
          <p:nvPr>
            <p:ph type="title"/>
          </p:nvPr>
        </p:nvSpPr>
        <p:spPr>
          <a:xfrm>
            <a:off x="67056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Constructive Criticism</a:t>
            </a:r>
          </a:p>
        </p:txBody>
      </p:sp>
      <p:sp>
        <p:nvSpPr>
          <p:cNvPr id="925" name="Shape 925"/>
          <p:cNvSpPr txBox="1"/>
          <p:nvPr>
            <p:ph idx="1" type="body"/>
          </p:nvPr>
        </p:nvSpPr>
        <p:spPr>
          <a:xfrm>
            <a:off x="441960" y="23622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you like/dislike about the college?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Comments / Questions?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questions.ceastribunal@gmail.com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would you like to see Tribunal do next?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</a:t>
            </a:r>
          </a:p>
        </p:txBody>
      </p:sp>
      <p:sp>
        <p:nvSpPr>
          <p:cNvPr id="931" name="Shape 931"/>
          <p:cNvSpPr txBox="1"/>
          <p:nvPr>
            <p:ph idx="1" type="subTitle"/>
          </p:nvPr>
        </p:nvSpPr>
        <p:spPr>
          <a:xfrm>
            <a:off x="1447800" y="33528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March 28, 2016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525 Old Chem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Constitution and Bylaws</a:t>
            </a:r>
          </a:p>
        </p:txBody>
      </p:sp>
      <p:sp>
        <p:nvSpPr>
          <p:cNvPr id="695" name="Shape 695"/>
          <p:cNvSpPr txBox="1"/>
          <p:nvPr>
            <p:ph idx="1" type="body"/>
          </p:nvPr>
        </p:nvSpPr>
        <p:spPr>
          <a:xfrm>
            <a:off x="838200" y="17526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Consistency and Grammar corrections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Innovation Committee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 chair term lengths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 selection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Presidential election/eligibility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Wide Voting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Executive removal process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Executive compression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Constitution Ratification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x="7391400" y="-57417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Chair:</a:t>
            </a: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Jared Wood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>
            <p:ph type="title"/>
          </p:nvPr>
        </p:nvSpPr>
        <p:spPr>
          <a:xfrm>
            <a:off x="993450" y="191150"/>
            <a:ext cx="79407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2016-2017 President &amp; Senator Nominations</a:t>
            </a:r>
          </a:p>
        </p:txBody>
      </p:sp>
      <p:sp>
        <p:nvSpPr>
          <p:cNvPr id="703" name="Shape 703"/>
          <p:cNvSpPr txBox="1"/>
          <p:nvPr>
            <p:ph idx="1" type="body"/>
          </p:nvPr>
        </p:nvSpPr>
        <p:spPr>
          <a:xfrm>
            <a:off x="935850" y="1275650"/>
            <a:ext cx="8055900" cy="638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President Nominations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-US" sz="2400"/>
              <a:t>Max Inniger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-US" sz="2400"/>
              <a:t>John Lewnard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-US" sz="2400"/>
              <a:t>Scott Blincoe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-US" sz="2400"/>
              <a:t>Dane Sowers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>
                <a:solidFill>
                  <a:schemeClr val="dk1"/>
                </a:solidFill>
              </a:rPr>
              <a:t>Senator Nominations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</a:pPr>
            <a:r>
              <a:rPr lang="en-US" sz="2400">
                <a:solidFill>
                  <a:schemeClr val="dk1"/>
                </a:solidFill>
              </a:rPr>
              <a:t>Emily Demjanenko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</a:pPr>
            <a:r>
              <a:rPr lang="en-US" sz="2400">
                <a:solidFill>
                  <a:schemeClr val="dk1"/>
                </a:solidFill>
              </a:rPr>
              <a:t>Tim Kemper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</a:pPr>
            <a:r>
              <a:rPr lang="en-US" sz="2400">
                <a:solidFill>
                  <a:schemeClr val="dk1"/>
                </a:solidFill>
              </a:rPr>
              <a:t>Lillian Ashworth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</a:pPr>
            <a:r>
              <a:rPr lang="en-US" sz="2400">
                <a:solidFill>
                  <a:schemeClr val="dk1"/>
                </a:solidFill>
              </a:rPr>
              <a:t>Khaled Aboumerhi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</a:pPr>
            <a:r>
              <a:rPr lang="en-US" sz="2400">
                <a:solidFill>
                  <a:schemeClr val="dk1"/>
                </a:solidFill>
              </a:rPr>
              <a:t>Himadri Pandey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</a:pPr>
            <a:r>
              <a:rPr lang="en-US" sz="2400">
                <a:solidFill>
                  <a:schemeClr val="dk1"/>
                </a:solidFill>
              </a:rPr>
              <a:t>Sarah Baryluk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</a:pPr>
            <a:r>
              <a:rPr lang="en-US" sz="2400">
                <a:solidFill>
                  <a:schemeClr val="dk1"/>
                </a:solidFill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>
            <p:ph type="title"/>
          </p:nvPr>
        </p:nvSpPr>
        <p:spPr>
          <a:xfrm>
            <a:off x="1173150" y="571350"/>
            <a:ext cx="79407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2016-2017 President &amp; Senator Nominations Cont.</a:t>
            </a:r>
          </a:p>
        </p:txBody>
      </p:sp>
      <p:sp>
        <p:nvSpPr>
          <p:cNvPr id="710" name="Shape 710"/>
          <p:cNvSpPr txBox="1"/>
          <p:nvPr>
            <p:ph idx="1" type="body"/>
          </p:nvPr>
        </p:nvSpPr>
        <p:spPr>
          <a:xfrm>
            <a:off x="935850" y="1935200"/>
            <a:ext cx="8055900" cy="407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/>
              <a:t>Nominations will stay open till 3/21/2016.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/>
              <a:t>Nominations can be emailed to perottca@mail.uc.edu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/>
              <a:t>All nominations are conditional till eligibility is checked.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/>
        </p:nvSpPr>
        <p:spPr>
          <a:xfrm>
            <a:off x="982950" y="381000"/>
            <a:ext cx="7178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latin typeface="PT Sans"/>
                <a:ea typeface="PT Sans"/>
                <a:cs typeface="PT Sans"/>
                <a:sym typeface="PT Sans"/>
              </a:rPr>
              <a:t>Socially Responsible Investment Forum</a:t>
            </a:r>
          </a:p>
        </p:txBody>
      </p:sp>
      <p:sp>
        <p:nvSpPr>
          <p:cNvPr id="716" name="Shape 716"/>
          <p:cNvSpPr/>
          <p:nvPr/>
        </p:nvSpPr>
        <p:spPr>
          <a:xfrm>
            <a:off x="1168400" y="1752600"/>
            <a:ext cx="75945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7" name="Shape 717"/>
          <p:cNvSpPr txBox="1"/>
          <p:nvPr/>
        </p:nvSpPr>
        <p:spPr>
          <a:xfrm>
            <a:off x="965150" y="1670225"/>
            <a:ext cx="8001000" cy="4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Forum to discuss the pros &amp; cons of divestment.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Have questions for the presenters? Check your email!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Event Details:</a:t>
            </a:r>
          </a:p>
          <a:p>
            <a:pPr indent="-571500" lvl="1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March 16th</a:t>
            </a:r>
          </a:p>
          <a:p>
            <a:pPr indent="-571500" lvl="1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TUC Great Hall</a:t>
            </a:r>
          </a:p>
          <a:p>
            <a:pPr indent="-571500" lvl="1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/>
          <p:nvPr/>
        </p:nvSpPr>
        <p:spPr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Purpose</a:t>
            </a:r>
          </a:p>
        </p:txBody>
      </p:sp>
      <p:sp>
        <p:nvSpPr>
          <p:cNvPr id="723" name="Shape 723"/>
          <p:cNvSpPr/>
          <p:nvPr/>
        </p:nvSpPr>
        <p:spPr>
          <a:xfrm>
            <a:off x="1168400" y="1752600"/>
            <a:ext cx="75945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24" name="Shape 724"/>
          <p:cNvSpPr txBox="1"/>
          <p:nvPr/>
        </p:nvSpPr>
        <p:spPr>
          <a:xfrm>
            <a:off x="895675" y="1524000"/>
            <a:ext cx="8001000" cy="32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are: CEAS Branch of Student Government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Host programs for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Input on curriculum, grievances, and student/faculty relations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Improve student experience in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/>
          <p:nvPr>
            <p:ph type="ctrTitle"/>
          </p:nvPr>
        </p:nvSpPr>
        <p:spPr>
          <a:xfrm>
            <a:off x="3717632" y="109099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cxnSp>
        <p:nvCxnSpPr>
          <p:cNvPr id="730" name="Shape 730"/>
          <p:cNvCxnSpPr/>
          <p:nvPr/>
        </p:nvCxnSpPr>
        <p:spPr>
          <a:xfrm>
            <a:off x="4880260" y="1506775"/>
            <a:ext cx="0" cy="3047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1" name="Shape 731"/>
          <p:cNvCxnSpPr/>
          <p:nvPr/>
        </p:nvCxnSpPr>
        <p:spPr>
          <a:xfrm rot="10800000">
            <a:off x="1162567" y="1802334"/>
            <a:ext cx="394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2" name="Shape 732"/>
          <p:cNvCxnSpPr/>
          <p:nvPr/>
        </p:nvCxnSpPr>
        <p:spPr>
          <a:xfrm rot="10800000">
            <a:off x="5114668" y="1802334"/>
            <a:ext cx="31460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3" name="Shape 733"/>
          <p:cNvSpPr txBox="1"/>
          <p:nvPr/>
        </p:nvSpPr>
        <p:spPr>
          <a:xfrm>
            <a:off x="2701628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4926441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Associate Vice President</a:t>
            </a:r>
          </a:p>
        </p:txBody>
      </p:sp>
      <p:sp>
        <p:nvSpPr>
          <p:cNvPr id="735" name="Shape 735"/>
          <p:cNvSpPr txBox="1"/>
          <p:nvPr/>
        </p:nvSpPr>
        <p:spPr>
          <a:xfrm>
            <a:off x="-7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736" name="Shape 736"/>
          <p:cNvSpPr txBox="1"/>
          <p:nvPr/>
        </p:nvSpPr>
        <p:spPr>
          <a:xfrm>
            <a:off x="1183400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x="7098140" y="2342588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 (X2)</a:t>
            </a:r>
          </a:p>
        </p:txBody>
      </p:sp>
      <p:cxnSp>
        <p:nvCxnSpPr>
          <p:cNvPr id="738" name="Shape 738"/>
          <p:cNvCxnSpPr>
            <a:endCxn id="735" idx="0"/>
          </p:cNvCxnSpPr>
          <p:nvPr/>
        </p:nvCxnSpPr>
        <p:spPr>
          <a:xfrm>
            <a:off x="1162642" y="1802289"/>
            <a:ext cx="0" cy="54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39" name="Shape 739"/>
          <p:cNvCxnSpPr/>
          <p:nvPr/>
        </p:nvCxnSpPr>
        <p:spPr>
          <a:xfrm>
            <a:off x="2346028" y="1793098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40" name="Shape 740"/>
          <p:cNvCxnSpPr/>
          <p:nvPr/>
        </p:nvCxnSpPr>
        <p:spPr>
          <a:xfrm>
            <a:off x="3861942" y="180233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41" name="Shape 741"/>
          <p:cNvCxnSpPr/>
          <p:nvPr/>
        </p:nvCxnSpPr>
        <p:spPr>
          <a:xfrm>
            <a:off x="6062512" y="1802333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42" name="Shape 742"/>
          <p:cNvCxnSpPr/>
          <p:nvPr/>
        </p:nvCxnSpPr>
        <p:spPr>
          <a:xfrm>
            <a:off x="8260767" y="1811432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43" name="Shape 743"/>
          <p:cNvCxnSpPr/>
          <p:nvPr/>
        </p:nvCxnSpPr>
        <p:spPr>
          <a:xfrm>
            <a:off x="3864260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4" name="Shape 744"/>
          <p:cNvCxnSpPr/>
          <p:nvPr/>
        </p:nvCxnSpPr>
        <p:spPr>
          <a:xfrm>
            <a:off x="6058473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5" name="Shape 745"/>
          <p:cNvCxnSpPr/>
          <p:nvPr/>
        </p:nvCxnSpPr>
        <p:spPr>
          <a:xfrm rot="10800000">
            <a:off x="1601443" y="3889751"/>
            <a:ext cx="22604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6" name="Shape 746"/>
          <p:cNvCxnSpPr/>
          <p:nvPr/>
        </p:nvCxnSpPr>
        <p:spPr>
          <a:xfrm>
            <a:off x="1599033" y="389429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47" name="Shape 747"/>
          <p:cNvCxnSpPr/>
          <p:nvPr/>
        </p:nvCxnSpPr>
        <p:spPr>
          <a:xfrm flipH="1">
            <a:off x="2323747" y="3894294"/>
            <a:ext cx="1500" cy="10670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48" name="Shape 748"/>
          <p:cNvCxnSpPr/>
          <p:nvPr/>
        </p:nvCxnSpPr>
        <p:spPr>
          <a:xfrm>
            <a:off x="3093301" y="3894294"/>
            <a:ext cx="1500" cy="131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49" name="Shape 749"/>
          <p:cNvCxnSpPr/>
          <p:nvPr/>
        </p:nvCxnSpPr>
        <p:spPr>
          <a:xfrm>
            <a:off x="3864826" y="3885210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750" name="Shape 750"/>
          <p:cNvSpPr txBox="1"/>
          <p:nvPr/>
        </p:nvSpPr>
        <p:spPr>
          <a:xfrm>
            <a:off x="342296" y="437913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Career Fair (X2)</a:t>
            </a:r>
          </a:p>
        </p:txBody>
      </p:sp>
      <p:sp>
        <p:nvSpPr>
          <p:cNvPr id="751" name="Shape 751"/>
          <p:cNvSpPr txBox="1"/>
          <p:nvPr/>
        </p:nvSpPr>
        <p:spPr>
          <a:xfrm>
            <a:off x="1162620" y="479491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EWeek (</a:t>
            </a: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X2)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1974264" y="509473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Luau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2733372" y="543800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cxnSp>
        <p:nvCxnSpPr>
          <p:cNvPr id="754" name="Shape 754"/>
          <p:cNvCxnSpPr/>
          <p:nvPr/>
        </p:nvCxnSpPr>
        <p:spPr>
          <a:xfrm>
            <a:off x="6053841" y="3881746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55" name="Shape 755"/>
          <p:cNvCxnSpPr/>
          <p:nvPr/>
        </p:nvCxnSpPr>
        <p:spPr>
          <a:xfrm>
            <a:off x="6637478" y="3889753"/>
            <a:ext cx="0" cy="1412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56" name="Shape 756"/>
          <p:cNvCxnSpPr/>
          <p:nvPr/>
        </p:nvCxnSpPr>
        <p:spPr>
          <a:xfrm>
            <a:off x="7251696" y="3881748"/>
            <a:ext cx="0" cy="1079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57" name="Shape 757"/>
          <p:cNvCxnSpPr/>
          <p:nvPr/>
        </p:nvCxnSpPr>
        <p:spPr>
          <a:xfrm>
            <a:off x="7875150" y="3881746"/>
            <a:ext cx="0" cy="82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58" name="Shape 758"/>
          <p:cNvCxnSpPr/>
          <p:nvPr/>
        </p:nvCxnSpPr>
        <p:spPr>
          <a:xfrm>
            <a:off x="8559795" y="3889753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59" name="Shape 759"/>
          <p:cNvCxnSpPr/>
          <p:nvPr/>
        </p:nvCxnSpPr>
        <p:spPr>
          <a:xfrm flipH="1" rot="10800000">
            <a:off x="6042887" y="3881653"/>
            <a:ext cx="2516999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0" name="Shape 760"/>
          <p:cNvSpPr txBox="1"/>
          <p:nvPr/>
        </p:nvSpPr>
        <p:spPr>
          <a:xfrm>
            <a:off x="4899883" y="543838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Collegiate Affairs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5493032" y="5127967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Recognition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6089069" y="4856101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763" name="Shape 763"/>
          <p:cNvSpPr txBox="1"/>
          <p:nvPr/>
        </p:nvSpPr>
        <p:spPr>
          <a:xfrm>
            <a:off x="6712523" y="461591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FELD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7397167" y="443522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Public Affairs</a:t>
            </a:r>
          </a:p>
        </p:txBody>
      </p:sp>
      <p:cxnSp>
        <p:nvCxnSpPr>
          <p:cNvPr id="765" name="Shape 765"/>
          <p:cNvCxnSpPr/>
          <p:nvPr/>
        </p:nvCxnSpPr>
        <p:spPr>
          <a:xfrm>
            <a:off x="4880257" y="17977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766" name="Shape 766"/>
          <p:cNvSpPr txBox="1"/>
          <p:nvPr/>
        </p:nvSpPr>
        <p:spPr>
          <a:xfrm>
            <a:off x="3737255" y="305364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Technology</a:t>
            </a:r>
          </a:p>
        </p:txBody>
      </p:sp>
      <p:sp>
        <p:nvSpPr>
          <p:cNvPr id="767" name="Shape 767"/>
          <p:cNvSpPr txBox="1"/>
          <p:nvPr/>
        </p:nvSpPr>
        <p:spPr>
          <a:xfrm>
            <a:off x="1246350" y="6081080"/>
            <a:ext cx="73070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OFFICERS are in black.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COMMITTEE CHAIRS are in red.</a:t>
            </a:r>
          </a:p>
        </p:txBody>
      </p:sp>
      <p:sp>
        <p:nvSpPr>
          <p:cNvPr id="768" name="Shape 768"/>
          <p:cNvSpPr txBox="1"/>
          <p:nvPr/>
        </p:nvSpPr>
        <p:spPr>
          <a:xfrm>
            <a:off x="1275769" y="270254"/>
            <a:ext cx="7637399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EXECUTIVE STRUCTURE</a:t>
            </a:r>
          </a:p>
        </p:txBody>
      </p:sp>
      <p:sp>
        <p:nvSpPr>
          <p:cNvPr id="769" name="Shape 769"/>
          <p:cNvSpPr txBox="1"/>
          <p:nvPr/>
        </p:nvSpPr>
        <p:spPr>
          <a:xfrm>
            <a:off x="6042867" y="311617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Innovation</a:t>
            </a:r>
          </a:p>
        </p:txBody>
      </p:sp>
      <p:cxnSp>
        <p:nvCxnSpPr>
          <p:cNvPr id="770" name="Shape 770"/>
          <p:cNvCxnSpPr/>
          <p:nvPr/>
        </p:nvCxnSpPr>
        <p:spPr>
          <a:xfrm>
            <a:off x="7205532" y="18023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71" name="Shape 771"/>
          <p:cNvCxnSpPr/>
          <p:nvPr/>
        </p:nvCxnSpPr>
        <p:spPr>
          <a:xfrm>
            <a:off x="5689482" y="3888791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72" name="Shape 772"/>
          <p:cNvCxnSpPr/>
          <p:nvPr/>
        </p:nvCxnSpPr>
        <p:spPr>
          <a:xfrm>
            <a:off x="5573175" y="3888800"/>
            <a:ext cx="485399" cy="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3" name="Shape 773"/>
          <p:cNvSpPr txBox="1"/>
          <p:nvPr/>
        </p:nvSpPr>
        <p:spPr>
          <a:xfrm>
            <a:off x="5209637" y="4548775"/>
            <a:ext cx="943799" cy="662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Order of the Engineer</a:t>
            </a:r>
          </a:p>
        </p:txBody>
      </p:sp>
      <p:cxnSp>
        <p:nvCxnSpPr>
          <p:cNvPr id="774" name="Shape 774"/>
          <p:cNvCxnSpPr/>
          <p:nvPr/>
        </p:nvCxnSpPr>
        <p:spPr>
          <a:xfrm>
            <a:off x="4710520" y="3889741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75" name="Shape 775"/>
          <p:cNvCxnSpPr/>
          <p:nvPr/>
        </p:nvCxnSpPr>
        <p:spPr>
          <a:xfrm flipH="1" rot="10800000">
            <a:off x="4693850" y="3886300"/>
            <a:ext cx="877800" cy="3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6" name="Shape 776"/>
          <p:cNvSpPr txBox="1"/>
          <p:nvPr/>
        </p:nvSpPr>
        <p:spPr>
          <a:xfrm>
            <a:off x="4099962" y="4443912"/>
            <a:ext cx="1180200" cy="662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Constitution &amp; Bylaws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>
            <p:ph type="title"/>
          </p:nvPr>
        </p:nvSpPr>
        <p:spPr>
          <a:xfrm>
            <a:off x="228600" y="457202"/>
            <a:ext cx="8915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Officers</a:t>
            </a:r>
          </a:p>
        </p:txBody>
      </p:sp>
      <p:graphicFrame>
        <p:nvGraphicFramePr>
          <p:cNvPr id="782" name="Shape 782"/>
          <p:cNvGraphicFramePr/>
          <p:nvPr/>
        </p:nvGraphicFramePr>
        <p:xfrm>
          <a:off x="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{9CF6C59E-A75B-49A4-AAAC-0414E02F183E}</a:tableStyleId>
              </a:tblPr>
              <a:tblGrid>
                <a:gridCol w="4419700"/>
                <a:gridCol w="152300"/>
                <a:gridCol w="75950"/>
                <a:gridCol w="4472250"/>
              </a:tblGrid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Carlo Perottino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Dane Sowers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Associate 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McKenzie Kinzbach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Treasurer: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2200"/>
                        <a:t>Max Inniger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81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Secretary: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Frazier Baker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5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Senators: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John Lewnard</a:t>
                      </a:r>
                    </a:p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Tim Kemper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14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700" u="none" cap="none" strike="noStrike"/>
                    </a:p>
                  </a:txBody>
                  <a:tcPr marT="33450" marB="33450" marR="50425" marL="50425" anchor="ctr"/>
                </a:tc>
                <a:tc hMerge="1"/>
              </a:tr>
              <a:tr h="4022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sng" cap="none" strike="noStrike"/>
                    </a:p>
                  </a:txBody>
                  <a:tcPr marT="33450" marB="33450" marR="50425" marL="50425" anchor="ctr"/>
                </a:tc>
                <a:tc hMerge="1"/>
                <a:tc hMerge="1"/>
                <a:tc hMerge="1"/>
              </a:tr>
              <a:tr h="40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2200" u="none" cap="none" strike="noStrike"/>
                    </a:p>
                  </a:txBody>
                  <a:tcPr marT="33450" marB="33450" marR="50425" marL="50425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