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0"/>
  </p:notesMasterIdLst>
  <p:sldIdLst>
    <p:sldId id="256" r:id="rId2"/>
    <p:sldId id="257" r:id="rId3"/>
    <p:sldId id="259" r:id="rId4"/>
    <p:sldId id="285" r:id="rId5"/>
    <p:sldId id="286" r:id="rId6"/>
    <p:sldId id="284" r:id="rId7"/>
    <p:sldId id="279" r:id="rId8"/>
    <p:sldId id="275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PT Sans" panose="020B0604020202020204" charset="0"/>
      <p:regular r:id="rId15"/>
      <p:bold r:id="rId16"/>
      <p:italic r:id="rId17"/>
      <p:boldItalic r:id="rId18"/>
    </p:embeddedFont>
    <p:embeddedFont>
      <p:font typeface="Palatino Linotype" panose="02040502050505030304" pitchFamily="18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13655E6-D705-4404-A58A-54A7EEFD6AC9}">
  <a:tblStyle styleId="{D13655E6-D705-4404-A58A-54A7EEFD6AC9}" styleName="Table_0">
    <a:wholeTbl>
      <a:tcTxStyle b="off" i="off">
        <a:font>
          <a:latin typeface="Myriad Pro"/>
          <a:ea typeface="Myriad Pro"/>
          <a:cs typeface="Myriad Pro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7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0146-9241-44D0-BBF0-10D495DB7B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15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4507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64" name="Shape 3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3117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64" name="Shape 3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0129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4" name="Shape 3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914400" y="2362201"/>
            <a:ext cx="7619999" cy="9906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173" marR="0" lvl="5" indent="-12673" algn="ctr" rtl="0">
              <a:spcBef>
                <a:spcPts val="0"/>
              </a:spcBef>
              <a:spcAft>
                <a:spcPts val="0"/>
              </a:spcAft>
              <a:defRPr/>
            </a:lvl6pPr>
            <a:lvl7pPr marL="914344" marR="0" lvl="6" indent="-12644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518" marR="0" lvl="7" indent="-12618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691" marR="0" lvl="8" indent="-12591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14478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1pPr>
            <a:lvl2pPr marL="457173" marR="0" lvl="1" indent="-12673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2pPr>
            <a:lvl3pPr marL="914344" marR="0" lvl="2" indent="-12644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3pPr>
            <a:lvl4pPr marL="1371518" marR="0" lvl="3" indent="-1261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4pPr>
            <a:lvl5pPr marL="1828691" marR="0" lvl="4" indent="-12591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5pPr>
            <a:lvl6pPr marL="2285863" marR="0" lvl="5" indent="-12562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6pPr>
            <a:lvl7pPr marL="2743036" marR="0" lvl="6" indent="-12536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7pPr>
            <a:lvl8pPr marL="3200209" marR="0" lvl="7" indent="-1250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8pPr>
            <a:lvl9pPr marL="3657381" marR="0" lvl="8" indent="-12481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7315200" y="624840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173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344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518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691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 rot="5400000">
            <a:off x="3177381" y="-327816"/>
            <a:ext cx="3551236" cy="807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lvl="0" indent="-138113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marL="741363" lvl="1" indent="-106362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marL="1141413" lvl="2" indent="-7461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marL="1598613" lvl="3" indent="-10001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marL="2055813" lvl="4" indent="-1000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marL="2514450" lvl="5" indent="-1141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marL="2971622" lvl="6" indent="-11412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marL="3428795" lvl="7" indent="-11409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marL="3885967" lvl="8" indent="-11406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 rot="5400000">
            <a:off x="5543550" y="2038349"/>
            <a:ext cx="4876799" cy="2019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173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344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518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691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 rot="5400000">
            <a:off x="1428750" y="95249"/>
            <a:ext cx="4876799" cy="590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lvl="0" indent="-138113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marL="741363" lvl="1" indent="-106362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marL="1141413" lvl="2" indent="-7461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marL="1598613" lvl="3" indent="-10001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marL="2055813" lvl="4" indent="-1000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marL="2514450" lvl="5" indent="-1141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marL="2971622" lvl="6" indent="-11412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marL="3428795" lvl="7" indent="-11409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marL="3885967" lvl="8" indent="-11406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295400" y="609833"/>
            <a:ext cx="7696244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173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344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518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691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1295400" y="1935202"/>
            <a:ext cx="7696244" cy="35509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lvl="0" indent="-138113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marL="741363" lvl="1" indent="-106362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marL="1141413" lvl="2" indent="-7461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marL="1598613" lvl="3" indent="-10001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marL="2055813" lvl="4" indent="-1000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marL="2514450" lvl="5" indent="-1141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marL="2971622" lvl="6" indent="-11412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marL="3428795" lvl="7" indent="-11409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marL="3885967" lvl="8" indent="-11406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173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344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518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691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914400" y="1935166"/>
            <a:ext cx="3962399" cy="35512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5029200" y="1935166"/>
            <a:ext cx="3962399" cy="35512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722312" y="4406903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PT Sans"/>
              <a:buNone/>
              <a:defRPr/>
            </a:lvl1pPr>
            <a:lvl2pPr marL="457173" lvl="1" indent="-12673" rtl="0">
              <a:spcBef>
                <a:spcPts val="0"/>
              </a:spcBef>
              <a:buFont typeface="PT Sans"/>
              <a:buNone/>
              <a:defRPr/>
            </a:lvl2pPr>
            <a:lvl3pPr marL="914344" lvl="2" indent="-12644" rtl="0">
              <a:spcBef>
                <a:spcPts val="0"/>
              </a:spcBef>
              <a:buFont typeface="PT Sans"/>
              <a:buNone/>
              <a:defRPr/>
            </a:lvl3pPr>
            <a:lvl4pPr marL="1371518" lvl="3" indent="-12618" rtl="0">
              <a:spcBef>
                <a:spcPts val="0"/>
              </a:spcBef>
              <a:buFont typeface="PT Sans"/>
              <a:buNone/>
              <a:defRPr/>
            </a:lvl4pPr>
            <a:lvl5pPr marL="1828691" lvl="4" indent="-12591" rtl="0">
              <a:spcBef>
                <a:spcPts val="0"/>
              </a:spcBef>
              <a:buFont typeface="PT Sans"/>
              <a:buNone/>
              <a:defRPr/>
            </a:lvl5pPr>
            <a:lvl6pPr marL="2285863" lvl="5" indent="-12562" rtl="0">
              <a:spcBef>
                <a:spcPts val="0"/>
              </a:spcBef>
              <a:buFont typeface="PT Sans"/>
              <a:buNone/>
              <a:defRPr/>
            </a:lvl6pPr>
            <a:lvl7pPr marL="2743036" lvl="6" indent="-12536" rtl="0">
              <a:spcBef>
                <a:spcPts val="0"/>
              </a:spcBef>
              <a:buFont typeface="PT Sans"/>
              <a:buNone/>
              <a:defRPr/>
            </a:lvl7pPr>
            <a:lvl8pPr marL="3200209" lvl="7" indent="-12508" rtl="0">
              <a:spcBef>
                <a:spcPts val="0"/>
              </a:spcBef>
              <a:buFont typeface="PT Sans"/>
              <a:buNone/>
              <a:defRPr/>
            </a:lvl8pPr>
            <a:lvl9pPr marL="3657381" lvl="8" indent="-12481" rtl="0">
              <a:spcBef>
                <a:spcPts val="0"/>
              </a:spcBef>
              <a:buFont typeface="PT Sans"/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PT Sans"/>
              <a:buNone/>
              <a:defRPr/>
            </a:lvl1pPr>
            <a:lvl2pPr marL="457173" lvl="1" indent="-12673" rtl="0">
              <a:spcBef>
                <a:spcPts val="0"/>
              </a:spcBef>
              <a:buFont typeface="PT Sans"/>
              <a:buNone/>
              <a:defRPr/>
            </a:lvl2pPr>
            <a:lvl3pPr marL="914344" lvl="2" indent="-12644" rtl="0">
              <a:spcBef>
                <a:spcPts val="0"/>
              </a:spcBef>
              <a:buFont typeface="PT Sans"/>
              <a:buNone/>
              <a:defRPr/>
            </a:lvl3pPr>
            <a:lvl4pPr marL="1371518" lvl="3" indent="-12618" rtl="0">
              <a:spcBef>
                <a:spcPts val="0"/>
              </a:spcBef>
              <a:buFont typeface="PT Sans"/>
              <a:buNone/>
              <a:defRPr/>
            </a:lvl4pPr>
            <a:lvl5pPr marL="1828691" lvl="4" indent="-12591" rtl="0">
              <a:spcBef>
                <a:spcPts val="0"/>
              </a:spcBef>
              <a:buFont typeface="PT Sans"/>
              <a:buNone/>
              <a:defRPr/>
            </a:lvl5pPr>
            <a:lvl6pPr marL="2285863" lvl="5" indent="-12562" rtl="0">
              <a:spcBef>
                <a:spcPts val="0"/>
              </a:spcBef>
              <a:buFont typeface="PT Sans"/>
              <a:buNone/>
              <a:defRPr/>
            </a:lvl6pPr>
            <a:lvl7pPr marL="2743036" lvl="6" indent="-12536" rtl="0">
              <a:spcBef>
                <a:spcPts val="0"/>
              </a:spcBef>
              <a:buFont typeface="PT Sans"/>
              <a:buNone/>
              <a:defRPr/>
            </a:lvl7pPr>
            <a:lvl8pPr marL="3200209" lvl="7" indent="-12508" rtl="0">
              <a:spcBef>
                <a:spcPts val="0"/>
              </a:spcBef>
              <a:buFont typeface="PT Sans"/>
              <a:buNone/>
              <a:defRPr/>
            </a:lvl8pPr>
            <a:lvl9pPr marL="3657381" lvl="8" indent="-12481" rtl="0">
              <a:spcBef>
                <a:spcPts val="0"/>
              </a:spcBef>
              <a:buFont typeface="PT Sans"/>
              <a:buNone/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4645026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PT Sans"/>
              <a:buNone/>
              <a:defRPr/>
            </a:lvl1pPr>
            <a:lvl2pPr marL="457173" lvl="1" indent="-12673" rtl="0">
              <a:spcBef>
                <a:spcPts val="0"/>
              </a:spcBef>
              <a:buFont typeface="PT Sans"/>
              <a:buNone/>
              <a:defRPr/>
            </a:lvl2pPr>
            <a:lvl3pPr marL="914344" lvl="2" indent="-12644" rtl="0">
              <a:spcBef>
                <a:spcPts val="0"/>
              </a:spcBef>
              <a:buFont typeface="PT Sans"/>
              <a:buNone/>
              <a:defRPr/>
            </a:lvl3pPr>
            <a:lvl4pPr marL="1371518" lvl="3" indent="-12618" rtl="0">
              <a:spcBef>
                <a:spcPts val="0"/>
              </a:spcBef>
              <a:buFont typeface="PT Sans"/>
              <a:buNone/>
              <a:defRPr/>
            </a:lvl4pPr>
            <a:lvl5pPr marL="1828691" lvl="4" indent="-12591" rtl="0">
              <a:spcBef>
                <a:spcPts val="0"/>
              </a:spcBef>
              <a:buFont typeface="PT Sans"/>
              <a:buNone/>
              <a:defRPr/>
            </a:lvl5pPr>
            <a:lvl6pPr marL="2285863" lvl="5" indent="-12562" rtl="0">
              <a:spcBef>
                <a:spcPts val="0"/>
              </a:spcBef>
              <a:buFont typeface="PT Sans"/>
              <a:buNone/>
              <a:defRPr/>
            </a:lvl6pPr>
            <a:lvl7pPr marL="2743036" lvl="6" indent="-12536" rtl="0">
              <a:spcBef>
                <a:spcPts val="0"/>
              </a:spcBef>
              <a:buFont typeface="PT Sans"/>
              <a:buNone/>
              <a:defRPr/>
            </a:lvl7pPr>
            <a:lvl8pPr marL="3200209" lvl="7" indent="-12508" rtl="0">
              <a:spcBef>
                <a:spcPts val="0"/>
              </a:spcBef>
              <a:buFont typeface="PT Sans"/>
              <a:buNone/>
              <a:defRPr/>
            </a:lvl8pPr>
            <a:lvl9pPr marL="3657381" lvl="8" indent="-12481" rtl="0">
              <a:spcBef>
                <a:spcPts val="0"/>
              </a:spcBef>
              <a:buFont typeface="PT Sans"/>
              <a:buNone/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4"/>
          </p:nvPr>
        </p:nvSpPr>
        <p:spPr>
          <a:xfrm>
            <a:off x="4645026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173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344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518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691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575050" y="273052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PT Sans"/>
              <a:buNone/>
              <a:defRPr/>
            </a:lvl1pPr>
            <a:lvl2pPr marL="457173" lvl="1" indent="-12673" rtl="0">
              <a:spcBef>
                <a:spcPts val="0"/>
              </a:spcBef>
              <a:buFont typeface="PT Sans"/>
              <a:buNone/>
              <a:defRPr/>
            </a:lvl2pPr>
            <a:lvl3pPr marL="914344" lvl="2" indent="-12644" rtl="0">
              <a:spcBef>
                <a:spcPts val="0"/>
              </a:spcBef>
              <a:buFont typeface="PT Sans"/>
              <a:buNone/>
              <a:defRPr/>
            </a:lvl3pPr>
            <a:lvl4pPr marL="1371518" lvl="3" indent="-12618" rtl="0">
              <a:spcBef>
                <a:spcPts val="0"/>
              </a:spcBef>
              <a:buFont typeface="PT Sans"/>
              <a:buNone/>
              <a:defRPr/>
            </a:lvl4pPr>
            <a:lvl5pPr marL="1828691" lvl="4" indent="-12591" rtl="0">
              <a:spcBef>
                <a:spcPts val="0"/>
              </a:spcBef>
              <a:buFont typeface="PT Sans"/>
              <a:buNone/>
              <a:defRPr/>
            </a:lvl5pPr>
            <a:lvl6pPr marL="2285863" lvl="5" indent="-12562" rtl="0">
              <a:spcBef>
                <a:spcPts val="0"/>
              </a:spcBef>
              <a:buFont typeface="PT Sans"/>
              <a:buNone/>
              <a:defRPr/>
            </a:lvl6pPr>
            <a:lvl7pPr marL="2743036" lvl="6" indent="-12536" rtl="0">
              <a:spcBef>
                <a:spcPts val="0"/>
              </a:spcBef>
              <a:buFont typeface="PT Sans"/>
              <a:buNone/>
              <a:defRPr/>
            </a:lvl7pPr>
            <a:lvl8pPr marL="3200209" lvl="7" indent="-12508" rtl="0">
              <a:spcBef>
                <a:spcPts val="0"/>
              </a:spcBef>
              <a:buFont typeface="PT Sans"/>
              <a:buNone/>
              <a:defRPr/>
            </a:lvl8pPr>
            <a:lvl9pPr marL="3657381" lvl="8" indent="-12481" rtl="0">
              <a:spcBef>
                <a:spcPts val="0"/>
              </a:spcBef>
              <a:buFont typeface="PT Sans"/>
              <a:buNone/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PT Sans"/>
              <a:buNone/>
              <a:defRPr/>
            </a:lvl1pPr>
            <a:lvl2pPr marL="457173" lvl="1" indent="-12673" rtl="0">
              <a:spcBef>
                <a:spcPts val="0"/>
              </a:spcBef>
              <a:buFont typeface="PT Sans"/>
              <a:buNone/>
              <a:defRPr/>
            </a:lvl2pPr>
            <a:lvl3pPr marL="914344" lvl="2" indent="-12644" rtl="0">
              <a:spcBef>
                <a:spcPts val="0"/>
              </a:spcBef>
              <a:buFont typeface="PT Sans"/>
              <a:buNone/>
              <a:defRPr/>
            </a:lvl3pPr>
            <a:lvl4pPr marL="1371518" lvl="3" indent="-12618" rtl="0">
              <a:spcBef>
                <a:spcPts val="0"/>
              </a:spcBef>
              <a:buFont typeface="PT Sans"/>
              <a:buNone/>
              <a:defRPr/>
            </a:lvl4pPr>
            <a:lvl5pPr marL="1828691" lvl="4" indent="-12591" rtl="0">
              <a:spcBef>
                <a:spcPts val="0"/>
              </a:spcBef>
              <a:buFont typeface="PT Sans"/>
              <a:buNone/>
              <a:defRPr/>
            </a:lvl5pPr>
            <a:lvl6pPr marL="2285863" lvl="5" indent="-12562" rtl="0">
              <a:spcBef>
                <a:spcPts val="0"/>
              </a:spcBef>
              <a:buFont typeface="PT Sans"/>
              <a:buNone/>
              <a:defRPr/>
            </a:lvl6pPr>
            <a:lvl7pPr marL="2743036" lvl="6" indent="-12536" rtl="0">
              <a:spcBef>
                <a:spcPts val="0"/>
              </a:spcBef>
              <a:buFont typeface="PT Sans"/>
              <a:buNone/>
              <a:defRPr/>
            </a:lvl7pPr>
            <a:lvl8pPr marL="3200209" lvl="7" indent="-12508" rtl="0">
              <a:spcBef>
                <a:spcPts val="0"/>
              </a:spcBef>
              <a:buFont typeface="PT Sans"/>
              <a:buNone/>
              <a:defRPr/>
            </a:lvl8pPr>
            <a:lvl9pPr marL="3657381" lvl="8" indent="-12481" rtl="0">
              <a:spcBef>
                <a:spcPts val="0"/>
              </a:spcBef>
              <a:buFont typeface="PT Sans"/>
              <a:buNone/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 descr="Home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934200" y="6445251"/>
            <a:ext cx="2176462" cy="38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1" descr="forUC05_9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0"/>
            <a:ext cx="25717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2"/>
          <p:cNvSpPr/>
          <p:nvPr/>
        </p:nvSpPr>
        <p:spPr>
          <a:xfrm>
            <a:off x="873125" y="5770564"/>
            <a:ext cx="1933574" cy="892174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56375" tIns="28175" rIns="56375" bIns="281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173" marR="0" lvl="5" indent="-12673" algn="ctr" rtl="0">
              <a:spcBef>
                <a:spcPts val="0"/>
              </a:spcBef>
              <a:spcAft>
                <a:spcPts val="0"/>
              </a:spcAft>
              <a:defRPr/>
            </a:lvl6pPr>
            <a:lvl7pPr marL="914344" marR="0" lvl="6" indent="-12644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518" marR="0" lvl="7" indent="-12618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691" marR="0" lvl="8" indent="-12591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914400" y="1935165"/>
            <a:ext cx="8077199" cy="35512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1313" marR="0" lvl="0" indent="-138113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marL="741363" marR="0" lvl="1" indent="-106362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marL="1141413" marR="0" lvl="2" indent="-7461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marL="1598613" marR="0" lvl="3" indent="-10001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marL="2055813" marR="0" lvl="4" indent="-10001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marL="2514450" marR="0" lvl="5" indent="-1141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marL="2971622" marR="0" lvl="6" indent="-11412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marL="3428795" marR="0" lvl="7" indent="-11409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marL="3885967" marR="0" lvl="8" indent="-11406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173" marR="0" lvl="1" indent="-12673" algn="l" rtl="0">
              <a:spcBef>
                <a:spcPts val="0"/>
              </a:spcBef>
              <a:defRPr/>
            </a:lvl2pPr>
            <a:lvl3pPr marL="914344" marR="0" lvl="2" indent="-12644" algn="l" rtl="0">
              <a:spcBef>
                <a:spcPts val="0"/>
              </a:spcBef>
              <a:defRPr/>
            </a:lvl3pPr>
            <a:lvl4pPr marL="1371518" marR="0" lvl="3" indent="-12618" algn="l" rtl="0">
              <a:spcBef>
                <a:spcPts val="0"/>
              </a:spcBef>
              <a:defRPr/>
            </a:lvl4pPr>
            <a:lvl5pPr marL="1828691" marR="0" lvl="4" indent="-12591" algn="l" rtl="0">
              <a:spcBef>
                <a:spcPts val="0"/>
              </a:spcBef>
              <a:defRPr/>
            </a:lvl5pPr>
            <a:lvl6pPr marL="2285863" marR="0" lvl="5" indent="-12562" algn="l" rtl="0">
              <a:spcBef>
                <a:spcPts val="0"/>
              </a:spcBef>
              <a:defRPr/>
            </a:lvl6pPr>
            <a:lvl7pPr marL="2743036" marR="0" lvl="6" indent="-12536" algn="l" rtl="0">
              <a:spcBef>
                <a:spcPts val="0"/>
              </a:spcBef>
              <a:defRPr/>
            </a:lvl7pPr>
            <a:lvl8pPr marL="3200209" marR="0" lvl="7" indent="-12508" algn="l" rtl="0">
              <a:spcBef>
                <a:spcPts val="0"/>
              </a:spcBef>
              <a:defRPr/>
            </a:lvl8pPr>
            <a:lvl9pPr marL="3657381" marR="0" lvl="8" indent="-12481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ctrTitle"/>
          </p:nvPr>
        </p:nvSpPr>
        <p:spPr>
          <a:xfrm>
            <a:off x="520700" y="2102497"/>
            <a:ext cx="86232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 dirty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WELCOME to the </a:t>
            </a:r>
            <a:br>
              <a:rPr lang="en-US" sz="4400" b="1" i="0" u="none" strike="noStrike" cap="none" dirty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en-US" sz="4400" b="1" i="0" u="none" strike="noStrike" cap="none" dirty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Engineering and Applied </a:t>
            </a:r>
            <a:br>
              <a:rPr lang="en-US" sz="4400" b="1" i="0" u="none" strike="noStrike" cap="none" dirty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en-US" sz="4400" b="1" i="0" u="none" strike="noStrike" cap="none" dirty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Science Tribunal!</a:t>
            </a:r>
          </a:p>
        </p:txBody>
      </p:sp>
      <p:sp>
        <p:nvSpPr>
          <p:cNvPr id="242" name="Shape 242"/>
          <p:cNvSpPr txBox="1"/>
          <p:nvPr/>
        </p:nvSpPr>
        <p:spPr>
          <a:xfrm>
            <a:off x="533400" y="4112457"/>
            <a:ext cx="86105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400" dirty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October 24, 2016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1295400" y="609833"/>
            <a:ext cx="7696244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 dirty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Agenda</a:t>
            </a:r>
          </a:p>
        </p:txBody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975093" y="2131145"/>
            <a:ext cx="8016551" cy="35509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ct val="100000"/>
            </a:pPr>
            <a:r>
              <a:rPr lang="en-US" sz="36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Our Purpose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ct val="100000"/>
            </a:pPr>
            <a:r>
              <a:rPr lang="en-US" sz="36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Presentation and Q&amp;A w/ Dean Lim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</a:pPr>
            <a:r>
              <a:rPr lang="en-US" sz="36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CEAS Tribunal Events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1295400" y="609833"/>
            <a:ext cx="7696200" cy="1142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What are we?</a:t>
            </a:r>
          </a:p>
        </p:txBody>
      </p:sp>
      <p:sp>
        <p:nvSpPr>
          <p:cNvPr id="261" name="Shape 261"/>
          <p:cNvSpPr txBox="1"/>
          <p:nvPr/>
        </p:nvSpPr>
        <p:spPr>
          <a:xfrm>
            <a:off x="644650" y="2108950"/>
            <a:ext cx="8499300" cy="3293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3111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The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CEAS Branch of Student Government</a:t>
            </a:r>
          </a:p>
          <a:p>
            <a:pPr marL="285750" marR="0" lvl="0" indent="-3111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What we do:</a:t>
            </a:r>
          </a:p>
          <a:p>
            <a:pPr marL="1028700" marR="0" lvl="1" indent="-5715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o"/>
            </a:pPr>
            <a:r>
              <a:rPr lang="en-US" sz="28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Academic Representation</a:t>
            </a:r>
          </a:p>
          <a:p>
            <a:pPr marL="1028700" marR="0" lvl="1" indent="-5715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o"/>
            </a:pPr>
            <a:r>
              <a:rPr lang="en-US" sz="28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Fun Programs and Events</a:t>
            </a:r>
          </a:p>
          <a:p>
            <a:pPr marL="1028700" marR="0" lvl="1" indent="-571500" algn="l" rtl="0">
              <a:spcBef>
                <a:spcPts val="0"/>
              </a:spcBef>
              <a:buClr>
                <a:schemeClr val="dk1"/>
              </a:buClr>
              <a:buSzPct val="100000"/>
              <a:buFont typeface="PT Sans"/>
              <a:buChar char="o"/>
            </a:pPr>
            <a:r>
              <a:rPr lang="en-US" sz="2800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Initiatives that better student experience in CEAS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wirl for 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11"/>
            <a:ext cx="1935772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25" y="0"/>
            <a:ext cx="9134475" cy="445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Myriad Pro Light"/>
                <a:cs typeface="Myriad Pro Light"/>
              </a:rPr>
              <a:t>  Teik C. Lim, Dean            </a:t>
            </a:r>
            <a:r>
              <a:rPr lang="en-US" spc="120" dirty="0">
                <a:latin typeface="Myriad Pro Light"/>
                <a:cs typeface="Myriad Pro Light"/>
              </a:rPr>
              <a:t>COLLEGE OF </a:t>
            </a:r>
            <a:r>
              <a:rPr lang="en-US" b="1" spc="120" dirty="0">
                <a:latin typeface="Myriad Pro"/>
                <a:cs typeface="Myriad Pro"/>
              </a:rPr>
              <a:t>ENGINEERING</a:t>
            </a:r>
            <a:r>
              <a:rPr lang="en-US" spc="120" dirty="0">
                <a:latin typeface="Myriad Pro"/>
                <a:cs typeface="Myriad Pro"/>
              </a:rPr>
              <a:t> </a:t>
            </a:r>
            <a:r>
              <a:rPr lang="en-US" spc="120" dirty="0">
                <a:latin typeface="Myriad Pro Light"/>
                <a:cs typeface="Myriad Pro Light"/>
              </a:rPr>
              <a:t>&amp;</a:t>
            </a:r>
            <a:r>
              <a:rPr lang="en-US" spc="120" dirty="0">
                <a:latin typeface="Myriad Pro"/>
                <a:cs typeface="Myriad Pro"/>
              </a:rPr>
              <a:t> </a:t>
            </a:r>
            <a:r>
              <a:rPr lang="en-US" b="1" spc="120" dirty="0">
                <a:latin typeface="Myriad Pro"/>
                <a:cs typeface="Myriad Pro"/>
              </a:rPr>
              <a:t>APPLIED SCIENCE</a:t>
            </a:r>
          </a:p>
        </p:txBody>
      </p:sp>
      <p:pic>
        <p:nvPicPr>
          <p:cNvPr id="6" name="Picture 5" descr="WeEngBett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92" y="5518410"/>
            <a:ext cx="1603141" cy="112158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935773" y="5942572"/>
            <a:ext cx="7208227" cy="9154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ERC.jpg"/>
          <p:cNvPicPr>
            <a:picLocks noChangeAspect="1"/>
          </p:cNvPicPr>
          <p:nvPr/>
        </p:nvPicPr>
        <p:blipFill rotWithShape="1">
          <a:blip r:embed="rId5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7" t="1000"/>
          <a:stretch/>
        </p:blipFill>
        <p:spPr>
          <a:xfrm>
            <a:off x="1935773" y="444663"/>
            <a:ext cx="7208227" cy="6412223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986575" y="628088"/>
            <a:ext cx="7038894" cy="5160819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Siemens PLM Simulation </a:t>
            </a:r>
            <a:r>
              <a:rPr lang="fr-FR" sz="2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</a:t>
            </a:r>
            <a:r>
              <a:rPr lang="fr-FR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Center</a:t>
            </a:r>
            <a:endParaRPr lang="en-US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Enrollment</a:t>
            </a:r>
          </a:p>
          <a:p>
            <a:pPr marL="800100" lvl="1" indent="-342900" algn="l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1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Record-breaking enrollment of &gt;5,700</a:t>
            </a:r>
          </a:p>
          <a:p>
            <a:pPr marL="800100" lvl="1" indent="-342900" algn="l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1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Increased quality of first-</a:t>
            </a:r>
            <a:r>
              <a:rPr lang="en-US" sz="19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yr</a:t>
            </a:r>
            <a:r>
              <a:rPr lang="en-US" sz="1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students</a:t>
            </a:r>
          </a:p>
          <a:p>
            <a:pPr marL="800100" lvl="1" indent="-342900" algn="l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1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First-</a:t>
            </a:r>
            <a:r>
              <a:rPr lang="en-US" sz="19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yr</a:t>
            </a:r>
            <a:r>
              <a:rPr lang="en-US" sz="1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class is more diverse than ever with increases in both ethnic minority and female students</a:t>
            </a:r>
          </a:p>
          <a:p>
            <a:pPr marL="342900" indent="-342900" algn="l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Dpt</a:t>
            </a:r>
            <a:r>
              <a:rPr 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Biomedical Engineering</a:t>
            </a:r>
          </a:p>
          <a:p>
            <a:pPr marL="342900" indent="-342900"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 Hiring</a:t>
            </a:r>
          </a:p>
          <a:p>
            <a:pPr marL="800100" lvl="1" indent="-342900" algn="l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1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41 new faculty hires, 40% are female and/or </a:t>
            </a:r>
            <a:r>
              <a:rPr lang="en-US" sz="19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underrep</a:t>
            </a:r>
            <a:r>
              <a:rPr lang="en-US" sz="1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minority</a:t>
            </a:r>
          </a:p>
          <a:p>
            <a:pPr marL="342900" indent="-342900"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 Heads</a:t>
            </a:r>
          </a:p>
          <a:p>
            <a:pPr marL="800100" lvl="1" indent="-342900" algn="l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1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 &amp; EECS</a:t>
            </a:r>
          </a:p>
          <a:p>
            <a:pPr marL="342900" indent="-342900" algn="l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CEAS Web </a:t>
            </a:r>
            <a:r>
              <a:rPr lang="en-US" sz="2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Mngr</a:t>
            </a:r>
            <a:r>
              <a:rPr 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342900" indent="-342900" algn="l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JCI Students – Fall 2017</a:t>
            </a:r>
          </a:p>
          <a:p>
            <a:pPr marL="342900" indent="-342900" algn="l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ABET – 2017</a:t>
            </a:r>
          </a:p>
          <a:p>
            <a:pPr marL="342900" indent="-342900" algn="l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l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964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41"/>
          <p:cNvSpPr txBox="1">
            <a:spLocks/>
          </p:cNvSpPr>
          <p:nvPr/>
        </p:nvSpPr>
        <p:spPr>
          <a:xfrm>
            <a:off x="1884685" y="960293"/>
            <a:ext cx="6467474" cy="742949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173" marR="0" lvl="5" indent="-12673" algn="ctr" rtl="0">
              <a:spcBef>
                <a:spcPts val="0"/>
              </a:spcBef>
              <a:spcAft>
                <a:spcPts val="0"/>
              </a:spcAft>
              <a:defRPr/>
            </a:lvl6pPr>
            <a:lvl7pPr marL="914344" marR="0" lvl="6" indent="-12644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518" marR="0" lvl="7" indent="-12618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691" marR="0" lvl="8" indent="-12591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>
              <a:buSzPct val="25000"/>
            </a:pPr>
            <a:r>
              <a:rPr lang="en-US" sz="4050" b="1" dirty="0">
                <a:solidFill>
                  <a:schemeClr val="dk2"/>
                </a:solidFill>
                <a:latin typeface="Palatino Linotype" panose="02040502050505030304" pitchFamily="18" charset="0"/>
                <a:ea typeface="PT Sans"/>
                <a:cs typeface="PT Sans"/>
                <a:sym typeface="PT Sans"/>
              </a:rPr>
              <a:t>Upcoming Events!</a:t>
            </a:r>
            <a:endParaRPr lang="en-US" sz="3750" b="1" dirty="0">
              <a:solidFill>
                <a:schemeClr val="dk2"/>
              </a:solidFill>
              <a:latin typeface="Palatino Linotype" panose="02040502050505030304" pitchFamily="18" charset="0"/>
              <a:ea typeface="PT Sans"/>
              <a:cs typeface="PT Sans"/>
              <a:sym typeface="PT San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84685" y="2320735"/>
            <a:ext cx="5350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r>
              <a:rPr lang="en-US" sz="1500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Ice Skating at Fountain Square</a:t>
            </a:r>
          </a:p>
          <a:p>
            <a:pPr marL="214313" lvl="3" indent="-214313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Date: 12/3/16</a:t>
            </a:r>
          </a:p>
          <a:p>
            <a:pPr marL="214313" lvl="3" indent="-214313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Time: TBD</a:t>
            </a:r>
          </a:p>
          <a:p>
            <a:pPr marL="214313" lvl="3" indent="-214313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Sign-up Link: </a:t>
            </a:r>
            <a:r>
              <a:rPr lang="en-US" sz="1500" dirty="0">
                <a:latin typeface="Palatino Linotype" panose="02040502050505030304" pitchFamily="18" charset="0"/>
              </a:rPr>
              <a:t>https://goo.gl/forms/K0LWuRfGKuF1tKcn2</a:t>
            </a:r>
            <a:endParaRPr lang="en-US" sz="1500" dirty="0">
              <a:solidFill>
                <a:sysClr val="windowText" lastClr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84685" y="5476444"/>
            <a:ext cx="44572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***Interested in organizing an event? Join Special Events Committee. Meetings are Thurs at 5:00pm in 650 Baldwin.***</a:t>
            </a:r>
            <a:endParaRPr lang="en-US" sz="1200" dirty="0">
              <a:solidFill>
                <a:sysClr val="windowText" lastClr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Shape 241"/>
          <p:cNvSpPr txBox="1">
            <a:spLocks noGrp="1"/>
          </p:cNvSpPr>
          <p:nvPr>
            <p:ph type="ctrTitle"/>
          </p:nvPr>
        </p:nvSpPr>
        <p:spPr>
          <a:xfrm>
            <a:off x="1461410" y="3208371"/>
            <a:ext cx="4004623" cy="742949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 algn="l">
              <a:buSzPct val="25000"/>
            </a:pPr>
            <a:r>
              <a:rPr lang="en-US" sz="2400" b="1" dirty="0">
                <a:solidFill>
                  <a:schemeClr val="dk2"/>
                </a:solidFill>
                <a:latin typeface="Palatino Linotype" panose="02040502050505030304" pitchFamily="18" charset="0"/>
                <a:ea typeface="PT Sans"/>
                <a:cs typeface="PT Sans"/>
                <a:sym typeface="PT Sans"/>
              </a:rPr>
              <a:t>Community Service Events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84685" y="3826284"/>
            <a:ext cx="5906003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800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Habitat for Humanity</a:t>
            </a:r>
          </a:p>
          <a:p>
            <a:pPr marL="257175" indent="-257175" defTabSz="685800"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Enjoy a fun build day and earn six hours of community service!</a:t>
            </a:r>
          </a:p>
          <a:p>
            <a:pPr marL="257175" indent="-257175" defTabSz="685800"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Date: 11/19/16</a:t>
            </a:r>
          </a:p>
          <a:p>
            <a:pPr marL="257175" indent="-257175" defTabSz="685800"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Time: 8:30am -4:00pm</a:t>
            </a:r>
          </a:p>
          <a:p>
            <a:pPr marL="257175" indent="-257175" defTabSz="685800"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Location: 1055 Wells St</a:t>
            </a: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Sign up: </a:t>
            </a:r>
            <a:r>
              <a:rPr lang="en-US" sz="1050" dirty="0">
                <a:latin typeface="Palatino Linotype" panose="02040502050505030304" pitchFamily="18" charset="0"/>
              </a:rPr>
              <a:t>https://goo.gl/dYpuZt</a:t>
            </a:r>
            <a:endParaRPr lang="en-US" sz="1500" dirty="0">
              <a:solidFill>
                <a:sysClr val="windowText" lastClr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8" name="Shape 241"/>
          <p:cNvSpPr txBox="1">
            <a:spLocks/>
          </p:cNvSpPr>
          <p:nvPr/>
        </p:nvSpPr>
        <p:spPr>
          <a:xfrm>
            <a:off x="1461410" y="1721620"/>
            <a:ext cx="4004623" cy="742949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173" marR="0" lvl="5" indent="-12673" algn="ctr" rtl="0">
              <a:spcBef>
                <a:spcPts val="0"/>
              </a:spcBef>
              <a:spcAft>
                <a:spcPts val="0"/>
              </a:spcAft>
              <a:defRPr/>
            </a:lvl6pPr>
            <a:lvl7pPr marL="914344" marR="0" lvl="6" indent="-12644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518" marR="0" lvl="7" indent="-12618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691" marR="0" lvl="8" indent="-12591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 algn="l">
              <a:buSzPct val="25000"/>
            </a:pPr>
            <a:r>
              <a:rPr lang="en-US" sz="2400" b="1" dirty="0">
                <a:solidFill>
                  <a:schemeClr val="dk2"/>
                </a:solidFill>
                <a:latin typeface="Palatino Linotype" panose="02040502050505030304" pitchFamily="18" charset="0"/>
                <a:ea typeface="PT Sans"/>
                <a:cs typeface="PT Sans"/>
                <a:sym typeface="PT Sans"/>
              </a:rPr>
              <a:t>Social Events</a:t>
            </a:r>
          </a:p>
        </p:txBody>
      </p:sp>
    </p:spTree>
    <p:extLst>
      <p:ext uri="{BB962C8B-B14F-4D97-AF65-F5344CB8AC3E}">
        <p14:creationId xmlns:p14="http://schemas.microsoft.com/office/powerpoint/2010/main" val="3374063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ctrTitle"/>
          </p:nvPr>
        </p:nvSpPr>
        <p:spPr>
          <a:xfrm>
            <a:off x="1522239" y="0"/>
            <a:ext cx="3333966" cy="24803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 dirty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Committees!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102" y="2229620"/>
            <a:ext cx="5322968" cy="4044051"/>
          </a:xfrm>
          <a:prstGeom prst="rect">
            <a:avLst/>
          </a:prstGeom>
        </p:spPr>
      </p:pic>
      <p:pic>
        <p:nvPicPr>
          <p:cNvPr id="1032" name="Picture 8" descr="Image result for bob the buil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535" y="232168"/>
            <a:ext cx="2820324" cy="188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181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ctrTitle"/>
          </p:nvPr>
        </p:nvSpPr>
        <p:spPr>
          <a:xfrm>
            <a:off x="1333499" y="76201"/>
            <a:ext cx="7619999" cy="9906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dirty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Resources Available to You</a:t>
            </a:r>
          </a:p>
        </p:txBody>
      </p:sp>
      <p:sp>
        <p:nvSpPr>
          <p:cNvPr id="367" name="Shape 367"/>
          <p:cNvSpPr txBox="1">
            <a:spLocks noGrp="1"/>
          </p:cNvSpPr>
          <p:nvPr>
            <p:ph type="subTitle" idx="1"/>
          </p:nvPr>
        </p:nvSpPr>
        <p:spPr>
          <a:xfrm>
            <a:off x="1117598" y="1016000"/>
            <a:ext cx="4076702" cy="556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indent="-457200" algn="l"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Tutoring Center</a:t>
            </a:r>
          </a:p>
          <a:p>
            <a:pPr marL="914373" lvl="1" indent="-457200" algn="l">
              <a:buSzPct val="100000"/>
              <a:buFont typeface="Arial" panose="020B0604020202020204" pitchFamily="34" charset="0"/>
              <a:buChar char="•"/>
            </a:pPr>
            <a:r>
              <a:rPr lang="nl-NL" sz="1800" dirty="0"/>
              <a:t>Baldwin 860 B</a:t>
            </a:r>
            <a:endParaRPr lang="en-US" sz="1800" dirty="0">
              <a:sym typeface="PT Sans"/>
            </a:endParaRPr>
          </a:p>
          <a:p>
            <a:pPr marL="457200" indent="-457200" algn="l"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Women’s Center</a:t>
            </a:r>
          </a:p>
          <a:p>
            <a:pPr marL="914373" lvl="1" indent="-457200" algn="l">
              <a:buSzPct val="100000"/>
              <a:buFont typeface="Arial" panose="020B0604020202020204" pitchFamily="34" charset="0"/>
              <a:buChar char="•"/>
            </a:pPr>
            <a:r>
              <a:rPr lang="nl-NL" sz="1800" dirty="0"/>
              <a:t>Steger Student Life Center, Suite 571</a:t>
            </a:r>
            <a:endParaRPr lang="en-US" sz="1800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457200" indent="-457200" algn="l"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Title IX Office</a:t>
            </a:r>
          </a:p>
          <a:p>
            <a:pPr marL="914373" lvl="1" indent="-457200" algn="l"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3115 Edwards 1</a:t>
            </a:r>
            <a:endParaRPr lang="en-US" sz="1800" dirty="0">
              <a:sym typeface="PT Sans"/>
            </a:endParaRPr>
          </a:p>
          <a:p>
            <a:pPr marL="457200" marR="0" lvl="0" indent="-4572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LGBTQ Center</a:t>
            </a:r>
          </a:p>
          <a:p>
            <a:pPr marL="914373" lvl="1" indent="-457200" algn="l"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565 Steger Student Life Center</a:t>
            </a:r>
            <a:endParaRPr lang="nl-NL" sz="1800" dirty="0"/>
          </a:p>
          <a:p>
            <a:pPr marL="457200" indent="-457200" algn="l"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AACRC</a:t>
            </a:r>
            <a:endParaRPr lang="en-US" sz="1800" dirty="0">
              <a:sym typeface="PT Sans"/>
            </a:endParaRPr>
          </a:p>
          <a:p>
            <a:pPr marL="914373" lvl="1" indent="-457200" algn="l"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60 W. Charlton St</a:t>
            </a:r>
            <a:endParaRPr lang="nl-NL" sz="1800" dirty="0"/>
          </a:p>
          <a:p>
            <a:pPr marL="457200" indent="-457200" algn="l"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RAPP</a:t>
            </a:r>
          </a:p>
          <a:p>
            <a:pPr marL="914373" lvl="1" indent="-457200" algn="l">
              <a:spcBef>
                <a:spcPts val="64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455 Steger Student Life Center</a:t>
            </a:r>
            <a:endParaRPr lang="en-US" sz="1800" dirty="0">
              <a:sym typeface="PT Sans"/>
            </a:endParaRPr>
          </a:p>
          <a:p>
            <a:pPr marL="914373" lvl="1" indent="-457200" algn="l">
              <a:spcBef>
                <a:spcPts val="640"/>
              </a:spcBef>
              <a:buSzPct val="100000"/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4" name="Shape 367"/>
          <p:cNvSpPr txBox="1">
            <a:spLocks/>
          </p:cNvSpPr>
          <p:nvPr/>
        </p:nvSpPr>
        <p:spPr>
          <a:xfrm>
            <a:off x="4978396" y="1016000"/>
            <a:ext cx="4000502" cy="541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3" marR="0" lvl="1" indent="-12673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44" marR="0" lvl="2" indent="-12644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18" marR="0" lvl="3" indent="-1261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691" marR="0" lvl="4" indent="-1259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63" marR="0" lvl="5" indent="-1256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36" marR="0" lvl="6" indent="-1253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09" marR="0" lvl="7" indent="-1250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381" marR="0" lvl="8" indent="-1248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l"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Ethnic Programs and Services</a:t>
            </a:r>
          </a:p>
          <a:p>
            <a:pPr marL="914373" lvl="1" indent="-457200" algn="l"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555 Steger Student Life Center</a:t>
            </a:r>
            <a:endParaRPr lang="nl-NL" sz="1800" dirty="0"/>
          </a:p>
          <a:p>
            <a:pPr marL="457200" indent="-457200" algn="l"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Disability Services</a:t>
            </a:r>
          </a:p>
          <a:p>
            <a:pPr marL="914373" lvl="1" indent="-457200" algn="l"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210 University Pavilion</a:t>
            </a:r>
          </a:p>
          <a:p>
            <a:pPr marL="457200" indent="-457200" algn="l"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Veterans Programs and Services</a:t>
            </a:r>
          </a:p>
          <a:p>
            <a:pPr marL="914373" lvl="1" indent="-457200" algn="l"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230 University Pavilion</a:t>
            </a:r>
          </a:p>
          <a:p>
            <a:pPr marL="457200" lvl="0" indent="-457200" algn="l"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Wellness Center</a:t>
            </a:r>
          </a:p>
          <a:p>
            <a:pPr marL="914373" lvl="1" indent="-457200" algn="l"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Steger Student Life Center Room 675</a:t>
            </a:r>
            <a:endParaRPr lang="en-US" sz="1800" dirty="0">
              <a:sym typeface="PT Sans"/>
            </a:endParaRPr>
          </a:p>
          <a:p>
            <a:pPr marL="457200" lvl="0" indent="-457200" algn="l"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CAPS</a:t>
            </a:r>
          </a:p>
          <a:p>
            <a:pPr marL="914373" lvl="1" indent="-457200" algn="l"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225 Calhoun Street, Suite 200</a:t>
            </a:r>
            <a:endParaRPr lang="en-US" sz="1800" dirty="0">
              <a:sym typeface="PT Sans"/>
            </a:endParaRPr>
          </a:p>
          <a:p>
            <a:pPr marL="457200" indent="-457200" algn="l">
              <a:buSzPct val="100000"/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05174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ctrTitle"/>
          </p:nvPr>
        </p:nvSpPr>
        <p:spPr>
          <a:xfrm>
            <a:off x="986881" y="2839885"/>
            <a:ext cx="7935098" cy="9906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0" i="0" u="none" strike="noStrike" cap="none" dirty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Next Meeting: </a:t>
            </a:r>
            <a:r>
              <a:rPr lang="en-US" sz="4400" dirty="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Nov. 21st</a:t>
            </a:r>
            <a:endParaRPr lang="en-US" sz="4400" b="0" i="0" u="none" strike="noStrike" cap="none" dirty="0">
              <a:solidFill>
                <a:schemeClr val="dk2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000000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1962</TotalTime>
  <Words>296</Words>
  <Application>Microsoft Office PowerPoint</Application>
  <PresentationFormat>On-screen Show (4:3)</PresentationFormat>
  <Paragraphs>66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Myriad Pro Light</vt:lpstr>
      <vt:lpstr>Myriad Pro</vt:lpstr>
      <vt:lpstr>PT Sans</vt:lpstr>
      <vt:lpstr>Wingdings</vt:lpstr>
      <vt:lpstr>Palatino Linotype</vt:lpstr>
      <vt:lpstr>Default Design</vt:lpstr>
      <vt:lpstr>WELCOME to the  Engineering and Applied  Science Tribunal!</vt:lpstr>
      <vt:lpstr>Agenda</vt:lpstr>
      <vt:lpstr>What are we?</vt:lpstr>
      <vt:lpstr>PowerPoint Presentation</vt:lpstr>
      <vt:lpstr>Community Service Events</vt:lpstr>
      <vt:lpstr>Committees!</vt:lpstr>
      <vt:lpstr>Resources Available to You</vt:lpstr>
      <vt:lpstr>Next Meeting: Nov. 21st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and Applied  Science Tribunal</dc:title>
  <dc:creator>John Lewnard</dc:creator>
  <cp:lastModifiedBy>Ashley Ramsey</cp:lastModifiedBy>
  <cp:revision>57</cp:revision>
  <dcterms:modified xsi:type="dcterms:W3CDTF">2016-11-09T17:53:09Z</dcterms:modified>
</cp:coreProperties>
</file>