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  <p:sldMasterId id="2147483703" r:id="rId2"/>
    <p:sldMasterId id="2147483704" r:id="rId3"/>
    <p:sldMasterId id="2147483705" r:id="rId4"/>
    <p:sldMasterId id="2147483706" r:id="rId5"/>
  </p:sldMasterIdLst>
  <p:notesMasterIdLst>
    <p:notesMasterId r:id="rId3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0" r:id="rId29"/>
  </p:sldIdLst>
  <p:sldSz cx="9144000" cy="6858000" type="screen4x3"/>
  <p:notesSz cx="6858000" cy="9144000"/>
  <p:embeddedFontLst>
    <p:embeddedFont>
      <p:font typeface="PT Sans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51F097-5A3D-4386-AE86-09B0955A7930}">
  <a:tblStyle styleId="{E251F097-5A3D-4386-AE86-09B0955A7930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Shape 5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Shape 5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Shape 5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Shape 5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Shape 5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Shape 5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marL="457173" marR="0" lvl="1" indent="-12673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marL="914344" marR="0" lvl="2" indent="-12644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marL="1371518" marR="0" lvl="3" indent="-1261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marL="1828691" marR="0" lvl="4" indent="-1259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marL="2285863" marR="0" lvl="5" indent="-1256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marL="2743036" marR="0" lvl="6" indent="-1253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marL="3200209" marR="0" lvl="7" indent="-1250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marL="3657381" marR="0" lvl="8" indent="-1248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90" marR="0" lvl="8" indent="-1259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295400" y="1935201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90" marR="0" lvl="8" indent="-1259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144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50292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90" marR="0" lvl="8" indent="-1259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90" marR="0" lvl="8" indent="-1259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8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8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90" marR="0" lvl="8" indent="-1259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90" marR="0" lvl="8" indent="-1259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90" marR="0" lvl="8" indent="-1259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90" marR="0" lvl="8" indent="-1259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3177448" y="-327884"/>
            <a:ext cx="3551100" cy="807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5543549" y="2038349"/>
            <a:ext cx="4876800" cy="20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90" marR="0" lvl="8" indent="-1259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428749" y="95249"/>
            <a:ext cx="4876800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295400" y="1935200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396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7143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904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77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77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6364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6367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6370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637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914400" y="2362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9144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39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7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90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777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777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63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636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637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63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50292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39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7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90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777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777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63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636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637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63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39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7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90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777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777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63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636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637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63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8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8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39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7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90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777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777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63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636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637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63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39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714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90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777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777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63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636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637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63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7143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904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77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77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6364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6367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6370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637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 rot="5400000">
            <a:off x="3177449" y="-327883"/>
            <a:ext cx="3551100" cy="807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396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7143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904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77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77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6364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6367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6370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637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 rot="5400000">
            <a:off x="5543549" y="2038349"/>
            <a:ext cx="4876800" cy="20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 rot="5400000">
            <a:off x="1428749" y="95249"/>
            <a:ext cx="4876800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396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7143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904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77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77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6364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6367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6370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637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1295400" y="1935201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ctrTitle"/>
          </p:nvPr>
        </p:nvSpPr>
        <p:spPr>
          <a:xfrm>
            <a:off x="914400" y="2362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144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2"/>
          </p:nvPr>
        </p:nvSpPr>
        <p:spPr>
          <a:xfrm>
            <a:off x="50292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8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8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 rot="5400000">
            <a:off x="3177449" y="-327883"/>
            <a:ext cx="3551100" cy="807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 rot="5400000">
            <a:off x="5543549" y="2038349"/>
            <a:ext cx="4876800" cy="20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 rot="5400000">
            <a:off x="1428749" y="95249"/>
            <a:ext cx="4876800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1295400" y="1935201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ctrTitle"/>
          </p:nvPr>
        </p:nvSpPr>
        <p:spPr>
          <a:xfrm>
            <a:off x="914400" y="2362200"/>
            <a:ext cx="7620000" cy="99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9144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2"/>
          </p:nvPr>
        </p:nvSpPr>
        <p:spPr>
          <a:xfrm>
            <a:off x="5029200" y="1935166"/>
            <a:ext cx="39624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8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8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00" cy="5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 rot="5400000">
            <a:off x="3177449" y="-327883"/>
            <a:ext cx="3551100" cy="807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 rot="5400000">
            <a:off x="5543549" y="2038349"/>
            <a:ext cx="4876800" cy="20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 rot="5400000">
            <a:off x="1428749" y="95249"/>
            <a:ext cx="4876800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om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forUC05_9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6375" tIns="28175" rIns="56375" bIns="28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marR="0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marR="0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marR="0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marR="0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marR="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marR="0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marR="0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marR="0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34200" y="6445251"/>
            <a:ext cx="2176500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873125" y="5770564"/>
            <a:ext cx="1933500" cy="8922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6375" tIns="28175" rIns="56375" bIns="28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90" marR="0" lvl="8" indent="-1259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1935165"/>
            <a:ext cx="80772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0" marR="0" lvl="4" indent="-125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2" marR="0" lvl="5" indent="-1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34200" y="6445251"/>
            <a:ext cx="2176500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873125" y="5770564"/>
            <a:ext cx="1933500" cy="8922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6375" tIns="28175" rIns="56375" bIns="28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914400" y="1935165"/>
            <a:ext cx="80772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396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7143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904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77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77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6364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6367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6370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637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 descr="Hom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34200" y="6445251"/>
            <a:ext cx="2176500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 descr="forUC05_9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873125" y="5770564"/>
            <a:ext cx="1933500" cy="8922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6375" tIns="28175" rIns="56375" bIns="28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14400" y="1935165"/>
            <a:ext cx="80772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34200" y="6445251"/>
            <a:ext cx="2176500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/>
          <p:nvPr/>
        </p:nvSpPr>
        <p:spPr>
          <a:xfrm>
            <a:off x="873125" y="5770564"/>
            <a:ext cx="1933500" cy="8919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6375" tIns="28175" rIns="56375" bIns="28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2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345" marR="0" lvl="6" indent="-12645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517" marR="0" lvl="7" indent="-1261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689" marR="0" lvl="8" indent="-12589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914400" y="1935165"/>
            <a:ext cx="8077200" cy="3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2" marR="0" lvl="0" indent="-492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2" marR="0" lvl="1" indent="-174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1412" marR="0" lvl="2" indent="142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8612" marR="0" lvl="3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5812" marR="0" lvl="4" indent="-111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50" marR="0" lvl="5" indent="-2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622" marR="0" lvl="6" indent="-252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795" marR="0" lvl="7" indent="-251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5967" marR="0" lvl="8" indent="-251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4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5" marR="0" lvl="2" indent="-126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7" marR="0" lvl="3" indent="-126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89" marR="0" lvl="4" indent="-12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1" marR="0" lvl="5" indent="-12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8" marR="0" lvl="7" indent="-12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ctrTitle"/>
          </p:nvPr>
        </p:nvSpPr>
        <p:spPr>
          <a:xfrm>
            <a:off x="520700" y="1524000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</a:t>
            </a:r>
            <a:br>
              <a:rPr lang="en-US" sz="44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44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Science Tribunal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533400" y="40005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July 11, 2016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533400" y="29718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Hours: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Mondays 3-4pm (subject to change)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Baldwin 650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AVP Report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7435075" y="-1813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Heath Palmer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to ask me about anything Tribunal related feel free to email me at jtwood31@gmail.com </a:t>
            </a:r>
          </a:p>
        </p:txBody>
      </p:sp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7435075" y="-1813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Jared Wood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7608089" y="0"/>
            <a:ext cx="2133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i="0" u="sng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Nick Oslin</a:t>
            </a:r>
          </a:p>
        </p:txBody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914400" y="1494775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Don’t forget to sign in! You need to sign in to 4 meetings to earn voting privileges.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817275" y="1643528"/>
            <a:ext cx="8174400" cy="43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Office Hours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Tim: </a:t>
            </a:r>
          </a:p>
          <a:p>
            <a:pPr marL="12573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Mondays: 6:30 (end of meeting) – 8:00 PM</a:t>
            </a:r>
          </a:p>
          <a:p>
            <a:pPr marL="12573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Wednesdays: 6:30 – 7:30PM</a:t>
            </a:r>
          </a:p>
          <a:p>
            <a:pPr marL="12573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Arent available then? Just reach out! </a:t>
            </a: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kemperta@mail.uc.edu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Khaled:</a:t>
            </a:r>
          </a:p>
          <a:p>
            <a:pPr marL="12573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Mondays: 6:30 – 8:00 PM</a:t>
            </a:r>
          </a:p>
          <a:p>
            <a:pPr marL="12573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evenings as needed.</a:t>
            </a:r>
          </a:p>
        </p:txBody>
      </p:sp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 Report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7435075" y="-1813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Khaled Aboumehri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870283" y="2014586"/>
            <a:ext cx="7125300" cy="50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Beverly Davenport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now the Interim President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5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Peter Landgren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College-Conservatory of Music Dean, will serve as Interim Senior Vice President for Academic Affairs and Provost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5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does the Provost do?</a:t>
            </a:r>
          </a:p>
          <a:p>
            <a:pPr marL="85725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In-charge of university-wide academics and budgetary affairs</a:t>
            </a:r>
          </a:p>
          <a:p>
            <a:pPr marL="85725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Decide university academic pursuits and how to fund those pursuits</a:t>
            </a:r>
          </a:p>
        </p:txBody>
      </p:sp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172200" y="787618"/>
            <a:ext cx="8971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New Interim Senior VP/Provost Assignment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7435075" y="-1813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Khaled Aboumerhi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1190850" y="461683"/>
            <a:ext cx="76962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latin typeface="PT Sans"/>
                <a:ea typeface="PT Sans"/>
                <a:cs typeface="PT Sans"/>
                <a:sym typeface="PT Sans"/>
              </a:rPr>
              <a:t>Collegiate Affairs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1295400" y="1653451"/>
            <a:ext cx="7696200" cy="355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b="1" u="sng">
                <a:latin typeface="Calibri"/>
                <a:ea typeface="Calibri"/>
                <a:cs typeface="Calibri"/>
                <a:sym typeface="Calibri"/>
              </a:rPr>
              <a:t>Open Forum Next Monday!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Where: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Baldwin 649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When: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4:30pm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Why: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To improve your college experience! 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Come voice your concerns about professors, courses, etc.!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7363425" y="0"/>
            <a:ext cx="1780500" cy="81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Emma Lowe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Projects!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Community Support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Printer 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 meeting time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7/12/16 at 6:00 in Baldwin 650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Max Inniger to get involved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Innovation Committee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7152700" y="-902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Max Inniger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 Tribunal Canoe Trip</a:t>
            </a:r>
          </a:p>
        </p:txBody>
      </p:sp>
      <p:pic>
        <p:nvPicPr>
          <p:cNvPr id="560" name="Shape 5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403" y="1492379"/>
            <a:ext cx="6813000" cy="51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Events Left This Summer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Kings Island Day 		Saturday July 23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 Week Breakfast (Exam Week)</a:t>
            </a:r>
          </a:p>
          <a:p>
            <a:pPr marL="857250" marR="0" lvl="1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Goetta Fest	Aug 6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til Aug 8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Special Events	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7152700" y="-902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Steven Ankney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Agenda: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 Introductions &amp; Reports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Introductions &amp; Reports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Kings Island Day</a:t>
            </a:r>
          </a:p>
        </p:txBody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1295400" y="1439186"/>
            <a:ext cx="7696200" cy="49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1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When: Saturday July 23</a:t>
            </a:r>
            <a:r>
              <a:rPr lang="en-US" sz="18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</a:p>
          <a:p>
            <a:pPr marL="341312" marR="0" lvl="0" indent="-1381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Cost: $10 (Tickets are originally $62) . Bring money for lunch.</a:t>
            </a:r>
          </a:p>
          <a:p>
            <a:pPr marL="341312" marR="0" lvl="0" indent="-1381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Signup Deadline: This Friday July 15</a:t>
            </a:r>
            <a:r>
              <a:rPr lang="en-US" sz="18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</a:p>
          <a:p>
            <a:pPr marL="341312" marR="0" lvl="0" indent="-1381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endParaRPr sz="1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1381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endParaRPr sz="1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1381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endParaRPr sz="1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1381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endParaRPr sz="1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1381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endParaRPr sz="1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endParaRPr sz="1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1381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endParaRPr sz="1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endParaRPr sz="1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questions: Email Event Coordinator Samantha Dunker at: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dunkerse@mail.uc.edu</a:t>
            </a:r>
          </a:p>
        </p:txBody>
      </p:sp>
      <p:pic>
        <p:nvPicPr>
          <p:cNvPr id="575" name="Shape 575"/>
          <p:cNvPicPr preferRelativeResize="0"/>
          <p:nvPr/>
        </p:nvPicPr>
        <p:blipFill rotWithShape="1">
          <a:blip r:embed="rId3">
            <a:alphaModFix/>
          </a:blip>
          <a:srcRect l="19855" r="17369"/>
          <a:stretch/>
        </p:blipFill>
        <p:spPr>
          <a:xfrm>
            <a:off x="1809334" y="2582185"/>
            <a:ext cx="5116200" cy="34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789625" y="1462250"/>
            <a:ext cx="8261700" cy="476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meeting, went contrary to our bylaws - C&amp;B changes cannot be voted on at the same meeting they’re proposed.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discussing Constitution and Bylaw changes today and voting on July 18th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title"/>
          </p:nvPr>
        </p:nvSpPr>
        <p:spPr>
          <a:xfrm>
            <a:off x="1056375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</a:t>
            </a:r>
            <a:r>
              <a:rPr lang="en-US" sz="44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onstitution and Bylaws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7152700" y="-90250"/>
            <a:ext cx="3000000" cy="8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Troy 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Other Announcements</a:t>
            </a:r>
          </a:p>
          <a:p>
            <a:pPr marL="341313" marR="0" lvl="0" indent="-3413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endParaRPr sz="32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67056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Constructive Criticism</a:t>
            </a:r>
          </a:p>
        </p:txBody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441960" y="2362200"/>
            <a:ext cx="8686800" cy="220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you like/dislike about the college?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Comments / Questions?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questions.ceastribunal@gmail.com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endParaRPr sz="2400" b="0" i="0" u="none" strike="noStrike" cap="non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endParaRPr sz="32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would you like to see Tribunal do next?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endParaRPr sz="32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</a:t>
            </a:r>
          </a:p>
        </p:txBody>
      </p:sp>
      <p:sp>
        <p:nvSpPr>
          <p:cNvPr id="606" name="Shape 606"/>
          <p:cNvSpPr txBox="1">
            <a:spLocks noGrp="1"/>
          </p:cNvSpPr>
          <p:nvPr>
            <p:ph type="subTitle" idx="1"/>
          </p:nvPr>
        </p:nvSpPr>
        <p:spPr>
          <a:xfrm>
            <a:off x="1447800" y="33528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July 18, 2016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644/544 Baldwin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Purpose</a:t>
            </a:r>
          </a:p>
        </p:txBody>
      </p:sp>
      <p:sp>
        <p:nvSpPr>
          <p:cNvPr id="411" name="Shape 411"/>
          <p:cNvSpPr/>
          <p:nvPr/>
        </p:nvSpPr>
        <p:spPr>
          <a:xfrm>
            <a:off x="1168400" y="1752600"/>
            <a:ext cx="75945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4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895675" y="1524000"/>
            <a:ext cx="8001000" cy="32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are: CEAS Branch of Student Government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Host programs for the college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Input on curriculum, grievances, and student/faculty relations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Improve student experience in the college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Font typeface="Courier New"/>
              <a:buNone/>
            </a:pPr>
            <a:endParaRPr sz="40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ctrTitle"/>
          </p:nvPr>
        </p:nvSpPr>
        <p:spPr>
          <a:xfrm>
            <a:off x="3717632" y="1090995"/>
            <a:ext cx="2325300" cy="4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3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cxnSp>
        <p:nvCxnSpPr>
          <p:cNvPr id="418" name="Shape 418"/>
          <p:cNvCxnSpPr/>
          <p:nvPr/>
        </p:nvCxnSpPr>
        <p:spPr>
          <a:xfrm>
            <a:off x="4880260" y="1506775"/>
            <a:ext cx="0" cy="304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Shape 419"/>
          <p:cNvCxnSpPr/>
          <p:nvPr/>
        </p:nvCxnSpPr>
        <p:spPr>
          <a:xfrm rot="10800000">
            <a:off x="1162567" y="1802334"/>
            <a:ext cx="3948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0" name="Shape 420"/>
          <p:cNvCxnSpPr/>
          <p:nvPr/>
        </p:nvCxnSpPr>
        <p:spPr>
          <a:xfrm rot="10800000">
            <a:off x="5114667" y="1802334"/>
            <a:ext cx="314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1" name="Shape 421"/>
          <p:cNvSpPr txBox="1"/>
          <p:nvPr/>
        </p:nvSpPr>
        <p:spPr>
          <a:xfrm>
            <a:off x="2701628" y="2342590"/>
            <a:ext cx="2325300" cy="4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Vice President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4926441" y="2342590"/>
            <a:ext cx="2325300" cy="4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Associate Vice President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-7" y="2342589"/>
            <a:ext cx="2325300" cy="4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1183400" y="2342589"/>
            <a:ext cx="2325300" cy="4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7098140" y="2342588"/>
            <a:ext cx="2325300" cy="4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Senators (X2)</a:t>
            </a:r>
          </a:p>
        </p:txBody>
      </p:sp>
      <p:cxnSp>
        <p:nvCxnSpPr>
          <p:cNvPr id="426" name="Shape 426"/>
          <p:cNvCxnSpPr>
            <a:endCxn id="423" idx="0"/>
          </p:cNvCxnSpPr>
          <p:nvPr/>
        </p:nvCxnSpPr>
        <p:spPr>
          <a:xfrm>
            <a:off x="1162642" y="1802289"/>
            <a:ext cx="0" cy="540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27" name="Shape 427"/>
          <p:cNvCxnSpPr/>
          <p:nvPr/>
        </p:nvCxnSpPr>
        <p:spPr>
          <a:xfrm>
            <a:off x="2346028" y="1793098"/>
            <a:ext cx="0" cy="540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28" name="Shape 428"/>
          <p:cNvCxnSpPr/>
          <p:nvPr/>
        </p:nvCxnSpPr>
        <p:spPr>
          <a:xfrm>
            <a:off x="3861942" y="1802334"/>
            <a:ext cx="0" cy="540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29" name="Shape 429"/>
          <p:cNvCxnSpPr/>
          <p:nvPr/>
        </p:nvCxnSpPr>
        <p:spPr>
          <a:xfrm>
            <a:off x="6062512" y="1802333"/>
            <a:ext cx="0" cy="540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30" name="Shape 430"/>
          <p:cNvCxnSpPr/>
          <p:nvPr/>
        </p:nvCxnSpPr>
        <p:spPr>
          <a:xfrm>
            <a:off x="8260767" y="1811432"/>
            <a:ext cx="0" cy="540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31" name="Shape 431"/>
          <p:cNvCxnSpPr/>
          <p:nvPr/>
        </p:nvCxnSpPr>
        <p:spPr>
          <a:xfrm>
            <a:off x="3864260" y="2756166"/>
            <a:ext cx="0" cy="11336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2" name="Shape 432"/>
          <p:cNvCxnSpPr/>
          <p:nvPr/>
        </p:nvCxnSpPr>
        <p:spPr>
          <a:xfrm>
            <a:off x="6058473" y="2756166"/>
            <a:ext cx="0" cy="11336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Shape 433"/>
          <p:cNvCxnSpPr/>
          <p:nvPr/>
        </p:nvCxnSpPr>
        <p:spPr>
          <a:xfrm rot="10800000">
            <a:off x="745842" y="3878651"/>
            <a:ext cx="3116100" cy="1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4" name="Shape 434"/>
          <p:cNvSpPr txBox="1"/>
          <p:nvPr/>
        </p:nvSpPr>
        <p:spPr>
          <a:xfrm>
            <a:off x="342299" y="4662074"/>
            <a:ext cx="877800" cy="50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Career Fair (X2)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1126824" y="4642525"/>
            <a:ext cx="730499" cy="54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EWeek (</a:t>
            </a:r>
            <a:r>
              <a:rPr lang="en-US" sz="1350" b="1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X2)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1898074" y="4607824"/>
            <a:ext cx="6342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Luau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2580974" y="4717699"/>
            <a:ext cx="877799" cy="50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cxnSp>
        <p:nvCxnSpPr>
          <p:cNvPr id="438" name="Shape 438"/>
          <p:cNvCxnSpPr>
            <a:endCxn id="439" idx="0"/>
          </p:cNvCxnSpPr>
          <p:nvPr/>
        </p:nvCxnSpPr>
        <p:spPr>
          <a:xfrm>
            <a:off x="5702704" y="3870818"/>
            <a:ext cx="9900" cy="57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40" name="Shape 440"/>
          <p:cNvCxnSpPr/>
          <p:nvPr/>
        </p:nvCxnSpPr>
        <p:spPr>
          <a:xfrm>
            <a:off x="6603900" y="3889746"/>
            <a:ext cx="6900" cy="581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41" name="Shape 441"/>
          <p:cNvCxnSpPr/>
          <p:nvPr/>
        </p:nvCxnSpPr>
        <p:spPr>
          <a:xfrm rot="10800000" flipH="1">
            <a:off x="6042887" y="3878653"/>
            <a:ext cx="1984199" cy="1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9" name="Shape 439"/>
          <p:cNvSpPr txBox="1"/>
          <p:nvPr/>
        </p:nvSpPr>
        <p:spPr>
          <a:xfrm>
            <a:off x="5077654" y="4446218"/>
            <a:ext cx="1269900" cy="68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Collegiate Affairs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6195150" y="4654125"/>
            <a:ext cx="8175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6872975" y="4654125"/>
            <a:ext cx="8175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FELD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7627024" y="4557925"/>
            <a:ext cx="11718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Public Affairs</a:t>
            </a:r>
          </a:p>
        </p:txBody>
      </p:sp>
      <p:cxnSp>
        <p:nvCxnSpPr>
          <p:cNvPr id="445" name="Shape 445"/>
          <p:cNvCxnSpPr/>
          <p:nvPr/>
        </p:nvCxnSpPr>
        <p:spPr>
          <a:xfrm>
            <a:off x="4727857" y="1797716"/>
            <a:ext cx="0" cy="139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46" name="Shape 446"/>
          <p:cNvSpPr txBox="1"/>
          <p:nvPr/>
        </p:nvSpPr>
        <p:spPr>
          <a:xfrm>
            <a:off x="4008049" y="3164649"/>
            <a:ext cx="13686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1350" b="1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Technology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1246350" y="6081080"/>
            <a:ext cx="73071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OFFICERS are in black.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COMMITTEE CHAIRS are in red.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1275769" y="270254"/>
            <a:ext cx="76374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TRIBUNAL EXECUTIVE STRUCTURE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3299671" y="4563975"/>
            <a:ext cx="1055400" cy="4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1350" b="1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Innovation</a:t>
            </a:r>
          </a:p>
        </p:txBody>
      </p:sp>
      <p:cxnSp>
        <p:nvCxnSpPr>
          <p:cNvPr id="450" name="Shape 450"/>
          <p:cNvCxnSpPr/>
          <p:nvPr/>
        </p:nvCxnSpPr>
        <p:spPr>
          <a:xfrm>
            <a:off x="5573175" y="3888800"/>
            <a:ext cx="485400" cy="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Shape 451"/>
          <p:cNvCxnSpPr/>
          <p:nvPr/>
        </p:nvCxnSpPr>
        <p:spPr>
          <a:xfrm rot="10800000" flipH="1">
            <a:off x="4693850" y="3886300"/>
            <a:ext cx="877800" cy="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2" name="Shape 452"/>
          <p:cNvSpPr txBox="1"/>
          <p:nvPr/>
        </p:nvSpPr>
        <p:spPr>
          <a:xfrm>
            <a:off x="4180374" y="4615927"/>
            <a:ext cx="1171800" cy="54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1350" b="1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Constitution &amp; Bylaws</a:t>
            </a:r>
          </a:p>
        </p:txBody>
      </p:sp>
      <p:cxnSp>
        <p:nvCxnSpPr>
          <p:cNvPr id="453" name="Shape 453"/>
          <p:cNvCxnSpPr/>
          <p:nvPr/>
        </p:nvCxnSpPr>
        <p:spPr>
          <a:xfrm>
            <a:off x="7278275" y="3867821"/>
            <a:ext cx="6900" cy="581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54" name="Shape 454"/>
          <p:cNvCxnSpPr/>
          <p:nvPr/>
        </p:nvCxnSpPr>
        <p:spPr>
          <a:xfrm>
            <a:off x="8027075" y="3867821"/>
            <a:ext cx="6900" cy="581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55" name="Shape 455"/>
          <p:cNvCxnSpPr/>
          <p:nvPr/>
        </p:nvCxnSpPr>
        <p:spPr>
          <a:xfrm>
            <a:off x="4714054" y="3870818"/>
            <a:ext cx="9900" cy="57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56" name="Shape 456"/>
          <p:cNvCxnSpPr/>
          <p:nvPr/>
        </p:nvCxnSpPr>
        <p:spPr>
          <a:xfrm>
            <a:off x="776254" y="3870818"/>
            <a:ext cx="9900" cy="57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57" name="Shape 457"/>
          <p:cNvCxnSpPr/>
          <p:nvPr/>
        </p:nvCxnSpPr>
        <p:spPr>
          <a:xfrm>
            <a:off x="1493241" y="3895743"/>
            <a:ext cx="9900" cy="57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58" name="Shape 458"/>
          <p:cNvCxnSpPr/>
          <p:nvPr/>
        </p:nvCxnSpPr>
        <p:spPr>
          <a:xfrm>
            <a:off x="2210229" y="3878643"/>
            <a:ext cx="9900" cy="57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59" name="Shape 459"/>
          <p:cNvCxnSpPr/>
          <p:nvPr/>
        </p:nvCxnSpPr>
        <p:spPr>
          <a:xfrm>
            <a:off x="3003154" y="3895743"/>
            <a:ext cx="9900" cy="57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60" name="Shape 460"/>
          <p:cNvCxnSpPr/>
          <p:nvPr/>
        </p:nvCxnSpPr>
        <p:spPr>
          <a:xfrm>
            <a:off x="3878450" y="3893925"/>
            <a:ext cx="0" cy="538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61" name="Shape 461"/>
          <p:cNvCxnSpPr/>
          <p:nvPr/>
        </p:nvCxnSpPr>
        <p:spPr>
          <a:xfrm>
            <a:off x="7205532" y="1802316"/>
            <a:ext cx="0" cy="139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62" name="Shape 462"/>
          <p:cNvSpPr txBox="1"/>
          <p:nvPr/>
        </p:nvSpPr>
        <p:spPr>
          <a:xfrm>
            <a:off x="6521224" y="3148624"/>
            <a:ext cx="13686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1350" b="1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Mentorship</a:t>
            </a:r>
          </a:p>
        </p:txBody>
      </p:sp>
      <p:cxnSp>
        <p:nvCxnSpPr>
          <p:cNvPr id="463" name="Shape 463"/>
          <p:cNvCxnSpPr/>
          <p:nvPr/>
        </p:nvCxnSpPr>
        <p:spPr>
          <a:xfrm>
            <a:off x="2897732" y="1802316"/>
            <a:ext cx="0" cy="139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64" name="Shape 464"/>
          <p:cNvSpPr txBox="1"/>
          <p:nvPr/>
        </p:nvSpPr>
        <p:spPr>
          <a:xfrm>
            <a:off x="2125394" y="3277828"/>
            <a:ext cx="1609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lang="en-US" sz="1350" b="1" dirty="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Election Oversight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228600" y="457202"/>
            <a:ext cx="8915400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sng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Officers</a:t>
            </a:r>
          </a:p>
        </p:txBody>
      </p:sp>
      <p:graphicFrame>
        <p:nvGraphicFramePr>
          <p:cNvPr id="470" name="Shape 470"/>
          <p:cNvGraphicFramePr/>
          <p:nvPr/>
        </p:nvGraphicFramePr>
        <p:xfrm>
          <a:off x="0" y="1524000"/>
          <a:ext cx="9120200" cy="4996815"/>
        </p:xfrm>
        <a:graphic>
          <a:graphicData uri="http://schemas.openxmlformats.org/drawingml/2006/table">
            <a:tbl>
              <a:tblPr firstRow="1" bandRow="1">
                <a:noFill/>
                <a:tableStyleId>{E251F097-5A3D-4386-AE86-09B0955A7930}</a:tableStyleId>
              </a:tblPr>
              <a:tblGrid>
                <a:gridCol w="441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200" b="1"/>
                        <a:t>President: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200" b="1"/>
                    </a:p>
                  </a:txBody>
                  <a:tcPr marL="50425" marR="50425" marT="33450" marB="33450" anchor="ctr"/>
                </a:tc>
                <a:tc gridSpan="2"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200" b="1"/>
                        <a:t>John Lewnard</a:t>
                      </a:r>
                    </a:p>
                  </a:txBody>
                  <a:tcPr marL="50425" marR="50425" marT="33450" marB="334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5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200" b="1"/>
                        <a:t>Vice President: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200" b="1"/>
                    </a:p>
                  </a:txBody>
                  <a:tcPr marL="50425" marR="50425" marT="33450" marB="33450" anchor="ctr"/>
                </a:tc>
                <a:tc gridSpan="2"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200" b="1"/>
                        <a:t>Nick Stelzer</a:t>
                      </a:r>
                    </a:p>
                  </a:txBody>
                  <a:tcPr marL="50425" marR="50425" marT="33450" marB="334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5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200" b="1"/>
                        <a:t>Associate Vice President: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200" b="1"/>
                    </a:p>
                  </a:txBody>
                  <a:tcPr marL="50425" marR="50425" marT="33450" marB="33450" anchor="ctr"/>
                </a:tc>
                <a:tc gridSpan="2"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200" b="1"/>
                        <a:t>Heath Palmer</a:t>
                      </a:r>
                    </a:p>
                  </a:txBody>
                  <a:tcPr marL="50425" marR="50425" marT="33450" marB="334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200" b="1"/>
                        <a:t>Treasurer: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200" b="1"/>
                    </a:p>
                  </a:txBody>
                  <a:tcPr marL="50425" marR="50425" marT="33450" marB="33450" anchor="ctr"/>
                </a:tc>
                <a:tc gridSpan="2"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1"/>
                        <a:t>Jared Wood</a:t>
                      </a:r>
                    </a:p>
                  </a:txBody>
                  <a:tcPr marL="50425" marR="50425" marT="33450" marB="334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200" b="1"/>
                        <a:t>Secretary: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200" b="1"/>
                    </a:p>
                  </a:txBody>
                  <a:tcPr marL="50425" marR="50425" marT="33450" marB="33450" anchor="ctr"/>
                </a:tc>
                <a:tc gridSpan="2"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200" b="1"/>
                        <a:t>Nick Oslin</a:t>
                      </a:r>
                    </a:p>
                  </a:txBody>
                  <a:tcPr marL="50425" marR="50425" marT="33450" marB="334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9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200" b="1"/>
                        <a:t>Senators: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200" b="1"/>
                    </a:p>
                  </a:txBody>
                  <a:tcPr marL="50425" marR="50425" marT="33450" marB="33450" anchor="ctr"/>
                </a:tc>
                <a:tc gridSpan="2"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200" b="1"/>
                        <a:t>Tim Kemper</a:t>
                      </a:r>
                    </a:p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200" b="1"/>
                        <a:t>Khaled Aboumerhi</a:t>
                      </a:r>
                    </a:p>
                  </a:txBody>
                  <a:tcPr marL="50425" marR="50425" marT="33450" marB="334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3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u="none" strike="noStrike" cap="none"/>
                    </a:p>
                  </a:txBody>
                  <a:tcPr marL="50425" marR="50425" marT="33450" marB="33450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700" b="1" u="none" strike="noStrike" cap="none"/>
                    </a:p>
                  </a:txBody>
                  <a:tcPr marL="50425" marR="50425" marT="33450" marB="334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2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200" b="1" u="sng" strike="noStrike" cap="none"/>
                    </a:p>
                  </a:txBody>
                  <a:tcPr marL="50425" marR="50425" marT="33450" marB="334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200" b="1" u="none" strike="noStrike" cap="none"/>
                    </a:p>
                  </a:txBody>
                  <a:tcPr marL="50425" marR="50425" marT="33450" marB="33450" anchor="ctr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200" u="none" strike="noStrike" cap="none"/>
                    </a:p>
                  </a:txBody>
                  <a:tcPr marL="50425" marR="50425" marT="33450" marB="334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200" b="1" u="none" strike="noStrike" cap="none"/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152400" y="52325"/>
            <a:ext cx="8839200" cy="7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sng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Executives</a:t>
            </a:r>
          </a:p>
        </p:txBody>
      </p:sp>
      <p:graphicFrame>
        <p:nvGraphicFramePr>
          <p:cNvPr id="476" name="Shape 476"/>
          <p:cNvGraphicFramePr/>
          <p:nvPr/>
        </p:nvGraphicFramePr>
        <p:xfrm>
          <a:off x="152405" y="719450"/>
          <a:ext cx="8714225" cy="4838025"/>
        </p:xfrm>
        <a:graphic>
          <a:graphicData uri="http://schemas.openxmlformats.org/drawingml/2006/table">
            <a:tbl>
              <a:tblPr firstRow="1" bandRow="1">
                <a:noFill/>
                <a:tableStyleId>{E251F097-5A3D-4386-AE86-09B0955A7930}</a:tableStyleId>
              </a:tblPr>
              <a:tblGrid>
                <a:gridCol w="44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5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/>
                        <a:t>Career Fair: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b="1"/>
                        <a:t>Tim Kemper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b="1"/>
                        <a:t>Nathan Hamit</a:t>
                      </a:r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/>
                        <a:t>Collegiate Affairs: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b="1"/>
                        <a:t>Emma Lowe</a:t>
                      </a:r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b="1"/>
                        <a:t>Constitution and Bylaws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-69850" algn="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endParaRPr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b="1"/>
                        <a:t>Troy Le</a:t>
                      </a:r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/>
                        <a:t>EWeek: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b="1"/>
                        <a:t>Irene Mysonhimer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b="1"/>
                        <a:t>Nathan Tiffany</a:t>
                      </a:r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3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/>
                        <a:t>FELD: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b="1"/>
                        <a:t>Paige Johnson</a:t>
                      </a:r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0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b="1"/>
                        <a:t>Innovation: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-69850" algn="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endParaRPr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b="1"/>
                        <a:t>Max Inniger</a:t>
                      </a:r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/>
                        <a:t>Luau: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b="1"/>
                        <a:t>Andrew Droesch</a:t>
                      </a:r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/>
                        <a:t>Public Affairs: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b="1"/>
                        <a:t>Demetri Bardis</a:t>
                      </a:r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/>
                        <a:t>SOCC: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b="1"/>
                        <a:t>Chris Stone</a:t>
                      </a:r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7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/>
                        <a:t>Special Events: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b="1"/>
                        <a:t>Steven Ankney</a:t>
                      </a:r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6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b="1" u="none" strike="noStrike" cap="none"/>
                        <a:t>Technology: 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b="1"/>
                        <a:t>Michael Santacroce</a:t>
                      </a:r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2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Election Oversight Committee: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endParaRPr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Midhun Shanmuganathan</a:t>
                      </a:r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2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Mentorship:</a:t>
                      </a:r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None/>
                      </a:pPr>
                      <a:endParaRPr b="1" u="none" strike="noStrike" cap="none"/>
                    </a:p>
                  </a:txBody>
                  <a:tcPr marL="50425" marR="50425" marT="33450" marB="334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Emily Demjanenko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Dane Sowers</a:t>
                      </a:r>
                    </a:p>
                  </a:txBody>
                  <a:tcPr marL="50425" marR="50425" marT="33450" marB="3345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 Reports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1295400" y="44898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1028725" y="1524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 Hours:</a:t>
            </a:r>
          </a:p>
          <a:p>
            <a:pPr marL="1371600" marR="0" lvl="1" indent="-457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Out of town for co-op</a:t>
            </a:r>
          </a:p>
          <a:p>
            <a:pPr marL="1371600" marR="0" lvl="1" indent="-457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Please call at anytime:</a:t>
            </a:r>
          </a:p>
          <a:p>
            <a:pPr marL="1828800" marR="0" lvl="2" indent="-457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(513) 377-6054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7315200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i="0" u="sng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1028725" y="1524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 Hours:</a:t>
            </a:r>
          </a:p>
          <a:p>
            <a:pPr marL="1371600" marR="0" lvl="1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Monday’s 10:30-11:30 am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Vice President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7402925" y="0"/>
            <a:ext cx="22860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800" b="1" i="0" u="sng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Nick Stelzer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On-screen Show (4:3)</PresentationFormat>
  <Paragraphs>202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Myriad Pro</vt:lpstr>
      <vt:lpstr>PT Sans</vt:lpstr>
      <vt:lpstr>Calibri</vt:lpstr>
      <vt:lpstr>Courier New</vt:lpstr>
      <vt:lpstr>Default Design</vt:lpstr>
      <vt:lpstr>Default Design</vt:lpstr>
      <vt:lpstr>Default Design</vt:lpstr>
      <vt:lpstr>Default Design</vt:lpstr>
      <vt:lpstr>Default Design</vt:lpstr>
      <vt:lpstr>Engineering and Applied  Science Tribunal</vt:lpstr>
      <vt:lpstr>Agenda:</vt:lpstr>
      <vt:lpstr>PowerPoint Presentation</vt:lpstr>
      <vt:lpstr>President</vt:lpstr>
      <vt:lpstr>Tribunal Officers</vt:lpstr>
      <vt:lpstr>Tribunal Executives</vt:lpstr>
      <vt:lpstr>Officer Reports</vt:lpstr>
      <vt:lpstr>President</vt:lpstr>
      <vt:lpstr>Vice President</vt:lpstr>
      <vt:lpstr>AVP Report</vt:lpstr>
      <vt:lpstr>Treasurer</vt:lpstr>
      <vt:lpstr>Secretary</vt:lpstr>
      <vt:lpstr>Senator Report</vt:lpstr>
      <vt:lpstr>New Interim Senior VP/Provost Assignment</vt:lpstr>
      <vt:lpstr>Committee Reports</vt:lpstr>
      <vt:lpstr>Collegiate Affairs</vt:lpstr>
      <vt:lpstr>Innovation Committee</vt:lpstr>
      <vt:lpstr>EAS Tribunal Canoe Trip</vt:lpstr>
      <vt:lpstr>Special Events </vt:lpstr>
      <vt:lpstr>Kings Island Day</vt:lpstr>
      <vt:lpstr>Constitution and Bylaws</vt:lpstr>
      <vt:lpstr>PowerPoint Presentation</vt:lpstr>
      <vt:lpstr>Constructive Criticism</vt:lpstr>
      <vt:lpstr>Next Meeting: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and Applied  Science Tribunal</dc:title>
  <dc:creator>John Lewnard</dc:creator>
  <cp:lastModifiedBy>John Lewnard</cp:lastModifiedBy>
  <cp:revision>2</cp:revision>
  <dcterms:modified xsi:type="dcterms:W3CDTF">2016-07-11T10:30:41Z</dcterms:modified>
</cp:coreProperties>
</file>