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02" r:id="rId1"/>
    <p:sldMasterId id="2147483703" r:id="rId2"/>
    <p:sldMasterId id="2147483704" r:id="rId3"/>
    <p:sldMasterId id="2147483705" r:id="rId4"/>
    <p:sldMasterId id="2147483706" r:id="rId5"/>
  </p:sldMasterIdLst>
  <p:notesMasterIdLst>
    <p:notesMasterId r:id="rId3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9144000" cy="6858000" type="screen4x3"/>
  <p:notesSz cx="6858000" cy="9144000"/>
  <p:embeddedFontLst>
    <p:embeddedFont>
      <p:font typeface="PT Sans" panose="020B0604020202020204" charset="0"/>
      <p:italic r:id="rId31"/>
      <p:boldItalic r:id="rId32"/>
    </p:embeddedFont>
    <p:embeddedFont>
      <p:font typeface="Calibri" panose="020F0502020204030204" pitchFamily="34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763E6B-50F5-43F4-B44F-C6E0FC6CCD1F}">
  <a:tblStyle styleId="{59763E6B-50F5-43F4-B44F-C6E0FC6CCD1F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font" Target="fonts/font4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font" Target="fonts/font3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font" Target="fonts/font2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font" Target="fonts/font6.fntdata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1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502571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5" name="Shape 3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5892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Shape 49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946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5536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Shape 5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3" name="Shape 5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9941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0" name="Shape 5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9997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7" name="Shape 5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1074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2" name="Shape 5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Font typeface="Arial"/>
              <a:buNone/>
            </a:pPr>
            <a:endParaRPr sz="1100" b="0" i="0" u="none" strike="noStrike" cap="none"/>
          </a:p>
        </p:txBody>
      </p:sp>
      <p:sp>
        <p:nvSpPr>
          <p:cNvPr id="533" name="Shape 53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33481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Shape 5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40" name="Shape 5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4650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hape 5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7" name="Shape 5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Shape 54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7013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Shape 55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56" name="Shape 5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28091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62" name="Shape 5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9231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07396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Shape 5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68" name="Shape 5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Shape 56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71094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6" name="Shape 5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Shape 57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28968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Shape 5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84" name="Shape 5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63836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Shape 58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Shape 58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0" name="Shape 5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6017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Shape 5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6" name="Shape 5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0895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6962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5" name="Shape 4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94965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7" name="Shape 4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1101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473" name="Shape 4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0778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Shape 4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9" name="Shape 4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8946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4" name="Shape 48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929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Shape 4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Shape 4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97658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lvl="1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lvl="2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lvl="3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lvl="4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lvl="5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lvl="6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lvl="7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lvl="8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200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lvl="1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5" marR="0" lvl="2" indent="-12645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7" marR="0" lvl="3" indent="-1261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0" marR="0" lvl="4" indent="-1259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2" marR="0" lvl="5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lvl="6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8" marR="0" lvl="7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lvl="8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5" lvl="2" indent="-12645" rtl="0">
              <a:spcBef>
                <a:spcPts val="0"/>
              </a:spcBef>
              <a:buFont typeface="PT Sans"/>
              <a:buNone/>
              <a:defRPr/>
            </a:lvl3pPr>
            <a:lvl4pPr marL="1371517" lvl="3" indent="-12617" rtl="0">
              <a:spcBef>
                <a:spcPts val="0"/>
              </a:spcBef>
              <a:buFont typeface="PT Sans"/>
              <a:buNone/>
              <a:defRPr/>
            </a:lvl4pPr>
            <a:lvl5pPr marL="1828690" lvl="4" indent="-12590" rtl="0">
              <a:spcBef>
                <a:spcPts val="0"/>
              </a:spcBef>
              <a:buFont typeface="PT Sans"/>
              <a:buNone/>
              <a:defRPr/>
            </a:lvl5pPr>
            <a:lvl6pPr marL="2285862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8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5" lvl="2" indent="-12645" rtl="0">
              <a:spcBef>
                <a:spcPts val="0"/>
              </a:spcBef>
              <a:buFont typeface="PT Sans"/>
              <a:buNone/>
              <a:defRPr/>
            </a:lvl3pPr>
            <a:lvl4pPr marL="1371517" lvl="3" indent="-12617" rtl="0">
              <a:spcBef>
                <a:spcPts val="0"/>
              </a:spcBef>
              <a:buFont typeface="PT Sans"/>
              <a:buNone/>
              <a:defRPr/>
            </a:lvl4pPr>
            <a:lvl5pPr marL="1828690" lvl="4" indent="-12590" rtl="0">
              <a:spcBef>
                <a:spcPts val="0"/>
              </a:spcBef>
              <a:buFont typeface="PT Sans"/>
              <a:buNone/>
              <a:defRPr/>
            </a:lvl5pPr>
            <a:lvl6pPr marL="2285862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8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900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5" lvl="2" indent="-12645" rtl="0">
              <a:spcBef>
                <a:spcPts val="0"/>
              </a:spcBef>
              <a:buFont typeface="PT Sans"/>
              <a:buNone/>
              <a:defRPr/>
            </a:lvl3pPr>
            <a:lvl4pPr marL="1371517" lvl="3" indent="-12617" rtl="0">
              <a:spcBef>
                <a:spcPts val="0"/>
              </a:spcBef>
              <a:buFont typeface="PT Sans"/>
              <a:buNone/>
              <a:defRPr/>
            </a:lvl4pPr>
            <a:lvl5pPr marL="1828690" lvl="4" indent="-12590" rtl="0">
              <a:spcBef>
                <a:spcPts val="0"/>
              </a:spcBef>
              <a:buFont typeface="PT Sans"/>
              <a:buNone/>
              <a:defRPr/>
            </a:lvl5pPr>
            <a:lvl6pPr marL="2285862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8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7" name="Shape 13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5" lvl="2" indent="-12645" rtl="0">
              <a:spcBef>
                <a:spcPts val="0"/>
              </a:spcBef>
              <a:buFont typeface="PT Sans"/>
              <a:buNone/>
              <a:defRPr/>
            </a:lvl3pPr>
            <a:lvl4pPr marL="1371517" lvl="3" indent="-12617" rtl="0">
              <a:spcBef>
                <a:spcPts val="0"/>
              </a:spcBef>
              <a:buFont typeface="PT Sans"/>
              <a:buNone/>
              <a:defRPr/>
            </a:lvl4pPr>
            <a:lvl5pPr marL="1828690" lvl="4" indent="-12590" rtl="0">
              <a:spcBef>
                <a:spcPts val="0"/>
              </a:spcBef>
              <a:buFont typeface="PT Sans"/>
              <a:buNone/>
              <a:defRPr/>
            </a:lvl5pPr>
            <a:lvl6pPr marL="2285862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8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4" name="Shape 14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5" lvl="2" indent="-12645" rtl="0">
              <a:spcBef>
                <a:spcPts val="0"/>
              </a:spcBef>
              <a:buFont typeface="PT Sans"/>
              <a:buNone/>
              <a:defRPr/>
            </a:lvl3pPr>
            <a:lvl4pPr marL="1371517" lvl="3" indent="-12617" rtl="0">
              <a:spcBef>
                <a:spcPts val="0"/>
              </a:spcBef>
              <a:buFont typeface="PT Sans"/>
              <a:buNone/>
              <a:defRPr/>
            </a:lvl4pPr>
            <a:lvl5pPr marL="1828690" lvl="4" indent="-12590" rtl="0">
              <a:spcBef>
                <a:spcPts val="0"/>
              </a:spcBef>
              <a:buFont typeface="PT Sans"/>
              <a:buNone/>
              <a:defRPr/>
            </a:lvl5pPr>
            <a:lvl6pPr marL="2285862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8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 rot="5400000">
            <a:off x="3177450" y="-327884"/>
            <a:ext cx="3551100" cy="807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56" name="Shape 15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 rot="5400000">
            <a:off x="5543550" y="2038350"/>
            <a:ext cx="4876800" cy="201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50"/>
            <a:ext cx="4876800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62" name="Shape 16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1295400" y="1935201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9" name="Shape 1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4" name="Shape 18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5" name="Shape 18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7" name="Shape 197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899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899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0" name="Shape 20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1" name="Shape 20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04" name="Shape 20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5" name="Shape 20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6" name="Shape 20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0" name="Shape 21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4" name="Shape 214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5" name="Shape 21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6" name="Shape 21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7" name="Shape 21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20" name="Shape 22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None/>
              <a:defRPr/>
            </a:lvl1pPr>
          </a:lstStyle>
          <a:p>
            <a:endParaRPr/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2" name="Shape 22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3" name="Shape 22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4" name="Shape 22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 rot="5400000">
            <a:off x="3177448" y="-327884"/>
            <a:ext cx="3551100" cy="807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8" name="Shape 22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9" name="Shape 22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0" name="Shape 23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xfrm rot="5400000">
            <a:off x="5543549" y="2038349"/>
            <a:ext cx="4876800" cy="201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 rot="5400000">
            <a:off x="1428749" y="95249"/>
            <a:ext cx="4876800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4" name="Shape 23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5" name="Shape 23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6" name="Shape 23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8" name="Shape 248"/>
          <p:cNvSpPr txBox="1">
            <a:spLocks noGrp="1"/>
          </p:cNvSpPr>
          <p:nvPr>
            <p:ph type="body" idx="1"/>
          </p:nvPr>
        </p:nvSpPr>
        <p:spPr>
          <a:xfrm>
            <a:off x="1295400" y="1935200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49" name="Shape 24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50" name="Shape 25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51" name="Shape 25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ctrTitle"/>
          </p:nvPr>
        </p:nvSpPr>
        <p:spPr>
          <a:xfrm>
            <a:off x="914400" y="2362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4" name="Shape 254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55" name="Shape 25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56" name="Shape 25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57" name="Shape 257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722312" y="4406901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1" name="Shape 26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2" name="Shape 26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3" name="Shape 26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914400" y="1935164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6351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3176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268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2682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2679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26767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7" name="Shape 267"/>
          <p:cNvSpPr txBox="1">
            <a:spLocks noGrp="1"/>
          </p:cNvSpPr>
          <p:nvPr>
            <p:ph type="body" idx="2"/>
          </p:nvPr>
        </p:nvSpPr>
        <p:spPr>
          <a:xfrm>
            <a:off x="5029200" y="1935164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6351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3176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268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2682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2679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26767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8" name="Shape 26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69" name="Shape 26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0" name="Shape 27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8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4" name="Shape 27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889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5716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2541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2541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3955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3952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39495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39467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5" name="Shape 275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899" cy="639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8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6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6" name="Shape 276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899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889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5716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112712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2541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2541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3955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39522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39495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39467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7" name="Shape 2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8" name="Shape 2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79" name="Shape 2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2" name="Shape 28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83" name="Shape 28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84" name="Shape 28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87" name="Shape 28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88" name="Shape 28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92" name="Shape 2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93" name="Shape 29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94" name="Shape 29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95" name="Shape 29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8" name="Shape 29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173" marR="0" lvl="1" indent="-12673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345" marR="0" lvl="2" indent="-12645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517" marR="0" lvl="3" indent="-12617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690" marR="0" lvl="4" indent="-1259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5862" marR="0" lvl="5" indent="-12562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036" marR="0" lvl="6" indent="-12536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208" marR="0" lvl="7" indent="-12508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381" marR="0" lvl="8" indent="-12481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9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0" name="Shape 30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1" name="Shape 30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2" name="Shape 30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 rot="5400000">
            <a:off x="3177450" y="-327886"/>
            <a:ext cx="3551100" cy="807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6" name="Shape 30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7" name="Shape 30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08" name="Shape 30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title"/>
          </p:nvPr>
        </p:nvSpPr>
        <p:spPr>
          <a:xfrm rot="5400000">
            <a:off x="5543550" y="2038350"/>
            <a:ext cx="4876800" cy="201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50"/>
            <a:ext cx="4876800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12" name="Shape 31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13" name="Shape 31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314" name="Shape 31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1295400" y="1935201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Shape 32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8" name="Shape 32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9" name="Shape 32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ctrTitle"/>
          </p:nvPr>
        </p:nvSpPr>
        <p:spPr>
          <a:xfrm>
            <a:off x="914400" y="2362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32" name="Shape 332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3" name="Shape 3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4" name="Shape 3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5" name="Shape 335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38" name="Shape 338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9" name="Shape 339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4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0" name="Shape 34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1" name="Shape 34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2" name="Shape 34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6" name="Shape 34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7" name="Shape 34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8" name="Shape 34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2" name="Shape 35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3" name="Shape 353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899" cy="639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4" name="Shape 354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899" cy="395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5" name="Shape 35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6" name="Shape 35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7" name="Shape 35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60" name="Shape 36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1" name="Shape 36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2" name="Shape 36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5" name="Shape 3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6" name="Shape 3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1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0" name="Shape 370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1" name="Shape 3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2" name="Shape 3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3" name="Shape 3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76" name="Shape 37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None/>
              <a:defRPr/>
            </a:lvl1pPr>
          </a:lstStyle>
          <a:p>
            <a:endParaRPr/>
          </a:p>
        </p:txBody>
      </p:sp>
      <p:sp>
        <p:nvSpPr>
          <p:cNvPr id="377" name="Shape 37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8" name="Shape 37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9" name="Shape 37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0" name="Shape 38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83" name="Shape 383"/>
          <p:cNvSpPr txBox="1">
            <a:spLocks noGrp="1"/>
          </p:cNvSpPr>
          <p:nvPr>
            <p:ph type="body" idx="1"/>
          </p:nvPr>
        </p:nvSpPr>
        <p:spPr>
          <a:xfrm rot="5400000">
            <a:off x="3177449" y="-327883"/>
            <a:ext cx="3551100" cy="807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4" name="Shape 38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5" name="Shape 38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6" name="Shape 38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Shape 388"/>
          <p:cNvSpPr txBox="1">
            <a:spLocks noGrp="1"/>
          </p:cNvSpPr>
          <p:nvPr>
            <p:ph type="title"/>
          </p:nvPr>
        </p:nvSpPr>
        <p:spPr>
          <a:xfrm rot="5400000">
            <a:off x="5543549" y="2038349"/>
            <a:ext cx="4876800" cy="2019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89" name="Shape 389"/>
          <p:cNvSpPr txBox="1">
            <a:spLocks noGrp="1"/>
          </p:cNvSpPr>
          <p:nvPr>
            <p:ph type="body" idx="1"/>
          </p:nvPr>
        </p:nvSpPr>
        <p:spPr>
          <a:xfrm rot="5400000">
            <a:off x="1428749" y="95249"/>
            <a:ext cx="4876800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0" name="Shape 39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1" name="Shape 39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2" name="Shape 39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image" Target="../media/image2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500" cy="38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Shape 8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/>
          <p:nvPr/>
        </p:nvSpPr>
        <p:spPr>
          <a:xfrm>
            <a:off x="873125" y="5770564"/>
            <a:ext cx="1933500" cy="892200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5" marR="0" lvl="2" indent="-12645" algn="l" rtl="0">
              <a:spcBef>
                <a:spcPts val="0"/>
              </a:spcBef>
              <a:defRPr/>
            </a:lvl3pPr>
            <a:lvl4pPr marL="1371517" marR="0" lvl="3" indent="-12617" algn="l" rtl="0">
              <a:spcBef>
                <a:spcPts val="0"/>
              </a:spcBef>
              <a:defRPr/>
            </a:lvl4pPr>
            <a:lvl5pPr marL="1828690" marR="0" lvl="4" indent="-12590" algn="l" rtl="0">
              <a:spcBef>
                <a:spcPts val="0"/>
              </a:spcBef>
              <a:defRPr/>
            </a:lvl5pPr>
            <a:lvl6pPr marL="2285862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8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Shape 166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6934200" y="6445251"/>
            <a:ext cx="2176500" cy="38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Shape 167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2571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/>
          <p:nvPr/>
        </p:nvSpPr>
        <p:spPr>
          <a:xfrm>
            <a:off x="873125" y="5770564"/>
            <a:ext cx="1933500" cy="892200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4" marR="0" lvl="2" indent="-12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90" marR="0" lvl="4" indent="-125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2" marR="0" lvl="5" indent="-1256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Shape 238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0"/>
            <a:ext cx="2176500" cy="38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Shape 239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Shape 240"/>
          <p:cNvSpPr/>
          <p:nvPr/>
        </p:nvSpPr>
        <p:spPr>
          <a:xfrm>
            <a:off x="873125" y="5770562"/>
            <a:ext cx="1933500" cy="892200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690" marR="0" lvl="8" indent="-12590" algn="ctr" rtl="0">
              <a:spcBef>
                <a:spcPts val="0"/>
              </a:spcBef>
              <a:spcAft>
                <a:spcPts val="0"/>
              </a:spcAft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14400" y="1935163"/>
            <a:ext cx="8077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741362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141412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2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598612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055812" marR="0" lvl="4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971622" marR="0" lvl="6" indent="-11412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428795" marR="0" lvl="7" indent="-11409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20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43" name="Shape 24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buNone/>
              <a:defRPr sz="14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endParaRPr/>
          </a:p>
        </p:txBody>
      </p:sp>
      <p:sp>
        <p:nvSpPr>
          <p:cNvPr id="245" name="Shape 24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Shape 316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500" cy="384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Shape 317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6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Shape 318"/>
          <p:cNvSpPr/>
          <p:nvPr/>
        </p:nvSpPr>
        <p:spPr>
          <a:xfrm>
            <a:off x="873125" y="5770564"/>
            <a:ext cx="1933500" cy="892200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319" name="Shape 319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marL="914345" marR="0" lvl="6" indent="-12645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marL="1371517" marR="0" lvl="7" indent="-1261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marL="1828689" marR="0" lvl="8" indent="-12589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2" marR="0" lvl="0" indent="-492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2" marR="0" lvl="1" indent="-174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1412" marR="0" lvl="2" indent="14287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98612" marR="0" lvl="3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5812" marR="0" lvl="4" indent="-1111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450" marR="0" lvl="5" indent="-252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622" marR="0" lvl="6" indent="-2522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8795" marR="0" lvl="7" indent="-2519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5967" marR="0" lvl="8" indent="-251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»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1" name="Shape 32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2" name="Shape 32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400" cy="47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173" marR="0" lvl="1" indent="-1267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345" marR="0" lvl="2" indent="-12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517" marR="0" lvl="3" indent="-126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689" marR="0" lvl="4" indent="-125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5861" marR="0" lvl="5" indent="-125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036" marR="0" lvl="6" indent="-1253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208" marR="0" lvl="7" indent="-125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381" marR="0" lvl="8" indent="-1248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3" name="Shape 32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June 6, 2016</a:t>
            </a:r>
          </a:p>
        </p:txBody>
      </p:sp>
      <p:sp>
        <p:nvSpPr>
          <p:cNvPr id="399" name="Shape 399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body" idx="1"/>
          </p:nvPr>
        </p:nvSpPr>
        <p:spPr>
          <a:xfrm>
            <a:off x="817275" y="1492425"/>
            <a:ext cx="8174400" cy="454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Office Hours: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Mondays 3-4pm (subject to change)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Baldwin 650</a:t>
            </a: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type="title"/>
          </p:nvPr>
        </p:nvSpPr>
        <p:spPr>
          <a:xfrm>
            <a:off x="1056375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AVP Report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7435075" y="-181350"/>
            <a:ext cx="3000000" cy="88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Heath Palmer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7608089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Frazier Baker</a:t>
            </a:r>
          </a:p>
        </p:txBody>
      </p:sp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914400" y="1494775"/>
            <a:ext cx="8229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Don’t forget to sign in! You need to sign in to 4 meetings to earn voting privileges.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Shape 51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Senator Report</a:t>
            </a:r>
          </a:p>
        </p:txBody>
      </p:sp>
      <p:sp>
        <p:nvSpPr>
          <p:cNvPr id="516" name="Shape 516"/>
          <p:cNvSpPr txBox="1"/>
          <p:nvPr/>
        </p:nvSpPr>
        <p:spPr>
          <a:xfrm>
            <a:off x="7378214" y="0"/>
            <a:ext cx="2133600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Tim Kemper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Khaled Aboumerhi</a:t>
            </a:r>
          </a:p>
        </p:txBody>
      </p:sp>
      <p:sp>
        <p:nvSpPr>
          <p:cNvPr id="517" name="Shape 517"/>
          <p:cNvSpPr txBox="1">
            <a:spLocks noGrp="1"/>
          </p:cNvSpPr>
          <p:nvPr>
            <p:ph type="body" idx="1"/>
          </p:nvPr>
        </p:nvSpPr>
        <p:spPr>
          <a:xfrm>
            <a:off x="773100" y="1928300"/>
            <a:ext cx="84975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9144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6666"/>
              <a:buFont typeface="Arial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Bearcat Well-Being Bill</a:t>
            </a:r>
          </a:p>
          <a:p>
            <a:pPr marL="914400" marR="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Next Senate Meeting: Saturday, June 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Shape 52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523" name="Shape 523"/>
          <p:cNvSpPr txBox="1"/>
          <p:nvPr/>
        </p:nvSpPr>
        <p:spPr>
          <a:xfrm>
            <a:off x="7378214" y="0"/>
            <a:ext cx="2133600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Tim Kemper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Khaled Aboumerhi</a:t>
            </a:r>
          </a:p>
        </p:txBody>
      </p:sp>
      <p:sp>
        <p:nvSpPr>
          <p:cNvPr id="524" name="Shape 524"/>
          <p:cNvSpPr txBox="1">
            <a:spLocks noGrp="1"/>
          </p:cNvSpPr>
          <p:nvPr>
            <p:ph type="body" idx="1"/>
          </p:nvPr>
        </p:nvSpPr>
        <p:spPr>
          <a:xfrm>
            <a:off x="773100" y="1928300"/>
            <a:ext cx="8497499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914400" lvl="0" indent="-381000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Tim: </a:t>
            </a:r>
          </a:p>
          <a:p>
            <a:pPr marL="1371600" lvl="1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Mondays: 6:30 (end of meeting) – 8:00 PM</a:t>
            </a:r>
          </a:p>
          <a:p>
            <a:pPr marL="1371600" lvl="1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Wednesdays: 6:30 – 7:30PM</a:t>
            </a:r>
          </a:p>
          <a:p>
            <a:pPr marL="1371600" lvl="1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Arent available then? Just reach out! </a:t>
            </a:r>
            <a:r>
              <a:rPr lang="en-US" sz="3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kemperta@mail.uc.edu</a:t>
            </a:r>
          </a:p>
          <a:p>
            <a:pPr marL="914400" lvl="0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Khaled:</a:t>
            </a:r>
          </a:p>
          <a:p>
            <a:pPr marL="1371600" lvl="1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Mondays: 6:30 – 8:00 PM</a:t>
            </a:r>
          </a:p>
          <a:p>
            <a:pPr marL="1371600" lvl="1" indent="-371475" rtl="0">
              <a:lnSpc>
                <a:spcPct val="90000"/>
              </a:lnSpc>
              <a:spcBef>
                <a:spcPts val="1000"/>
              </a:spcBef>
              <a:buSzPct val="75000"/>
              <a:buFont typeface="Arial"/>
            </a:pPr>
            <a:r>
              <a:rPr lang="en-US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evenings as needed.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Shape 529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Shape 535"/>
          <p:cNvSpPr txBox="1">
            <a:spLocks noGrp="1"/>
          </p:cNvSpPr>
          <p:nvPr>
            <p:ph type="body" idx="1"/>
          </p:nvPr>
        </p:nvSpPr>
        <p:spPr>
          <a:xfrm>
            <a:off x="933050" y="1464425"/>
            <a:ext cx="8058600" cy="454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485775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you have a concern about CEAS? Come vent to Collegiate Affairs!</a:t>
            </a:r>
          </a:p>
          <a:p>
            <a:pPr marL="457200" lvl="0" indent="-485775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Collegiate Affairs is the medium between students (YOU!) and the University.</a:t>
            </a:r>
          </a:p>
          <a:p>
            <a:pPr marL="457200" lvl="0" indent="-485775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Problems can include:</a:t>
            </a:r>
          </a:p>
          <a:p>
            <a:pPr marL="1141412" lvl="2" rtl="0">
              <a:lnSpc>
                <a:spcPct val="120000"/>
              </a:lnSpc>
              <a:spcBef>
                <a:spcPts val="0"/>
              </a:spcBef>
              <a:buSzPct val="100000"/>
              <a:buFont typeface="Calibri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Curriculum/Course Load</a:t>
            </a:r>
          </a:p>
          <a:p>
            <a:pPr marL="1141412" lvl="2" rtl="0">
              <a:lnSpc>
                <a:spcPct val="120000"/>
              </a:lnSpc>
              <a:spcBef>
                <a:spcPts val="0"/>
              </a:spcBef>
              <a:buSzPct val="100000"/>
              <a:buFont typeface="Calibri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Professors/Faculty</a:t>
            </a:r>
          </a:p>
          <a:p>
            <a:pPr marL="1141412" lvl="2" rtl="0">
              <a:lnSpc>
                <a:spcPct val="120000"/>
              </a:lnSpc>
              <a:spcBef>
                <a:spcPts val="0"/>
              </a:spcBef>
              <a:buSzPct val="100000"/>
              <a:buFont typeface="Calibri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Facilities</a:t>
            </a:r>
          </a:p>
          <a:p>
            <a:pPr marL="1141412" lvl="2" rtl="0">
              <a:lnSpc>
                <a:spcPct val="120000"/>
              </a:lnSpc>
              <a:spcBef>
                <a:spcPts val="0"/>
              </a:spcBef>
              <a:buSzPct val="100000"/>
              <a:buFont typeface="Calibri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Co-op</a:t>
            </a:r>
          </a:p>
          <a:p>
            <a:pPr marL="1141412" lvl="2" rtl="0">
              <a:lnSpc>
                <a:spcPct val="120000"/>
              </a:lnSpc>
              <a:spcBef>
                <a:spcPts val="0"/>
              </a:spcBef>
              <a:buSzPct val="100000"/>
              <a:buFont typeface="Calibri"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Etc…</a:t>
            </a:r>
          </a:p>
          <a:p>
            <a:pPr marL="0" lvl="0" indent="-69850" rtl="0">
              <a:lnSpc>
                <a:spcPct val="120000"/>
              </a:lnSpc>
              <a:spcBef>
                <a:spcPts val="0"/>
              </a:spcBef>
              <a:buClr>
                <a:srgbClr val="000000"/>
              </a:buClr>
              <a:buSzPct val="40740"/>
              <a:buNone/>
            </a:pPr>
            <a:r>
              <a:rPr lang="en-US" sz="2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here to help!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8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536" name="Shape 536"/>
          <p:cNvSpPr txBox="1">
            <a:spLocks noGrp="1"/>
          </p:cNvSpPr>
          <p:nvPr>
            <p:ph type="title"/>
          </p:nvPr>
        </p:nvSpPr>
        <p:spPr>
          <a:xfrm>
            <a:off x="1056375" y="59118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537" name="Shape 537"/>
          <p:cNvSpPr txBox="1"/>
          <p:nvPr/>
        </p:nvSpPr>
        <p:spPr>
          <a:xfrm>
            <a:off x="7152700" y="-90250"/>
            <a:ext cx="3000000" cy="88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Emma Lowe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Shape 54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Luau</a:t>
            </a:r>
          </a:p>
        </p:txBody>
      </p:sp>
      <p:sp>
        <p:nvSpPr>
          <p:cNvPr id="543" name="Shape 543"/>
          <p:cNvSpPr txBox="1">
            <a:spLocks noGrp="1"/>
          </p:cNvSpPr>
          <p:nvPr>
            <p:ph type="body" idx="1"/>
          </p:nvPr>
        </p:nvSpPr>
        <p:spPr>
          <a:xfrm>
            <a:off x="1295400" y="1935200"/>
            <a:ext cx="7696200" cy="4541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it is: Luau is an annual end of year celebration for CEAS students at the Beach Waterpark. The theme this year is Escape to the Beach.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is it:  July 9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12:00-11:30PM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Ticket sales: June 27-July 1 and July 5-8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 up to sell tickets at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tribunal.uc.edu/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luau_signup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312" marR="0" lvl="0" indent="-3413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1312" marR="0" lvl="0" indent="-3413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1312" marR="0" lvl="0" indent="-3413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None/>
            </a:pPr>
            <a:endParaRPr sz="2400" b="1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4" name="Shape 544"/>
          <p:cNvSpPr txBox="1"/>
          <p:nvPr/>
        </p:nvSpPr>
        <p:spPr>
          <a:xfrm>
            <a:off x="6629400" y="194333"/>
            <a:ext cx="2514600" cy="83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Luau Chair: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Andrew Droesch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droescaj@mail.uc.edu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Shape 550"/>
          <p:cNvSpPr txBox="1">
            <a:spLocks noGrp="1"/>
          </p:cNvSpPr>
          <p:nvPr>
            <p:ph type="body" idx="1"/>
          </p:nvPr>
        </p:nvSpPr>
        <p:spPr>
          <a:xfrm>
            <a:off x="817275" y="1492425"/>
            <a:ext cx="8174400" cy="396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76250" marR="0" lvl="1" indent="-6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Events This Summer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Game (Friday June </a:t>
            </a:r>
            <a:r>
              <a:rPr lang="en-US" sz="20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lang="en-US" sz="2000" b="0" i="0" u="none" strike="noStrike" cap="none" baseline="30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Canoe Trip (Saturday June 25</a:t>
            </a:r>
            <a:r>
              <a:rPr lang="en-US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Kings Island Day (TBA)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Water balloon Fight/Cookout (Luau Week)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 (Saturday July 23</a:t>
            </a:r>
            <a:r>
              <a:rPr lang="en-US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rd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1333500" marR="0" lvl="2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Goetta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Fest (Saturday August 6</a:t>
            </a:r>
            <a:r>
              <a:rPr lang="en-US" sz="20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7620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</a:p>
        </p:txBody>
      </p:sp>
      <p:sp>
        <p:nvSpPr>
          <p:cNvPr id="551" name="Shape 551"/>
          <p:cNvSpPr txBox="1">
            <a:spLocks noGrp="1"/>
          </p:cNvSpPr>
          <p:nvPr>
            <p:ph type="title"/>
          </p:nvPr>
        </p:nvSpPr>
        <p:spPr>
          <a:xfrm>
            <a:off x="1056375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sp>
        <p:nvSpPr>
          <p:cNvPr id="552" name="Shape 552"/>
          <p:cNvSpPr txBox="1"/>
          <p:nvPr/>
        </p:nvSpPr>
        <p:spPr>
          <a:xfrm>
            <a:off x="6640635" y="0"/>
            <a:ext cx="3000000" cy="88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Steven Ankney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ankneysb@mail.uc.edu</a:t>
            </a:r>
          </a:p>
        </p:txBody>
      </p:sp>
      <p:cxnSp>
        <p:nvCxnSpPr>
          <p:cNvPr id="553" name="Shape 553"/>
          <p:cNvCxnSpPr/>
          <p:nvPr/>
        </p:nvCxnSpPr>
        <p:spPr>
          <a:xfrm>
            <a:off x="1917633" y="2055022"/>
            <a:ext cx="4722900" cy="0"/>
          </a:xfrm>
          <a:prstGeom prst="straightConnector1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39999" dist="20000" dir="5400000" rotWithShape="0">
              <a:srgbClr val="000000">
                <a:alpha val="37650"/>
              </a:srgbClr>
            </a:outerShdw>
          </a:effectLst>
        </p:spPr>
      </p:cxn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Shape 55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sp>
        <p:nvSpPr>
          <p:cNvPr id="559" name="Shape 559"/>
          <p:cNvSpPr txBox="1">
            <a:spLocks noGrp="1"/>
          </p:cNvSpPr>
          <p:nvPr>
            <p:ph type="body" idx="1"/>
          </p:nvPr>
        </p:nvSpPr>
        <p:spPr>
          <a:xfrm>
            <a:off x="1295400" y="1935201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203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Volunteering Opportunities</a:t>
            </a:r>
          </a:p>
          <a:p>
            <a:pPr marL="741362" marR="0" lvl="1" indent="-1063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Matthew 25 Ministries: June 14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July 12</a:t>
            </a:r>
            <a:r>
              <a:rPr lang="en-US" sz="24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5:30 pm to 7:30 pm</a:t>
            </a:r>
          </a:p>
          <a:p>
            <a:pPr marL="6350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1362" marR="0" lvl="1" indent="-1063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Cincinnati VA Medical Center: Every Monday, Tuesday, and Thursday from 5:30 pm to 8:15 pm.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Shape 56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Special Events Committee </a:t>
            </a:r>
          </a:p>
        </p:txBody>
      </p:sp>
      <p:sp>
        <p:nvSpPr>
          <p:cNvPr id="565" name="Shape 565"/>
          <p:cNvSpPr txBox="1">
            <a:spLocks noGrp="1"/>
          </p:cNvSpPr>
          <p:nvPr>
            <p:ph type="body" idx="1"/>
          </p:nvPr>
        </p:nvSpPr>
        <p:spPr>
          <a:xfrm>
            <a:off x="1295400" y="1935201"/>
            <a:ext cx="7696200" cy="3551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1312" marR="0" lvl="0" indent="-1381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Interested in leadership experience?</a:t>
            </a:r>
          </a:p>
          <a:p>
            <a:pPr marL="203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Join the Special Events Committee.</a:t>
            </a:r>
          </a:p>
          <a:p>
            <a:pPr marL="203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1312" marR="0" lvl="0" indent="-1381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Next Meeting Time: 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Tuesday June 7</a:t>
            </a:r>
            <a:r>
              <a:rPr lang="en-US" sz="2000" b="0" i="0" u="none" strike="noStrike" cap="none" baseline="30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6:00 pm</a:t>
            </a:r>
          </a:p>
          <a:p>
            <a:pPr marL="741362" marR="0" lvl="1" indent="-106362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</a:pPr>
            <a:r>
              <a:rPr lang="en-US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650 BALDWIN</a:t>
            </a:r>
          </a:p>
          <a:p>
            <a:pPr marL="203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1312" marR="0" lvl="0" indent="-138112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Email: ankneysb@mail.uc.edu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Shape 571"/>
          <p:cNvSpPr txBox="1">
            <a:spLocks noGrp="1"/>
          </p:cNvSpPr>
          <p:nvPr>
            <p:ph type="body" idx="1"/>
          </p:nvPr>
        </p:nvSpPr>
        <p:spPr>
          <a:xfrm>
            <a:off x="817275" y="1492425"/>
            <a:ext cx="8174400" cy="454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 Projects!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 Community Support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Young Alumni Night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Freshmen Job Search Seminar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3D Printer </a:t>
            </a: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Committee meeting time TBD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 Max Inniger to get involved</a:t>
            </a:r>
          </a:p>
        </p:txBody>
      </p:sp>
      <p:sp>
        <p:nvSpPr>
          <p:cNvPr id="572" name="Shape 572"/>
          <p:cNvSpPr txBox="1">
            <a:spLocks noGrp="1"/>
          </p:cNvSpPr>
          <p:nvPr>
            <p:ph type="title"/>
          </p:nvPr>
        </p:nvSpPr>
        <p:spPr>
          <a:xfrm>
            <a:off x="1056375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Innovation Committee</a:t>
            </a:r>
          </a:p>
        </p:txBody>
      </p:sp>
      <p:sp>
        <p:nvSpPr>
          <p:cNvPr id="573" name="Shape 573"/>
          <p:cNvSpPr txBox="1"/>
          <p:nvPr/>
        </p:nvSpPr>
        <p:spPr>
          <a:xfrm>
            <a:off x="7152700" y="-90250"/>
            <a:ext cx="3000000" cy="88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 txBox="1">
            <a:spLocks noGrp="1"/>
          </p:cNvSpPr>
          <p:nvPr>
            <p:ph type="body" idx="1"/>
          </p:nvPr>
        </p:nvSpPr>
        <p:spPr>
          <a:xfrm>
            <a:off x="817275" y="1492425"/>
            <a:ext cx="8174400" cy="454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Meeting 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Monday, June 13</a:t>
            </a:r>
            <a:r>
              <a:rPr lang="en-US" sz="3200" b="1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6:30pm</a:t>
            </a:r>
          </a:p>
          <a:p>
            <a:pPr marL="857250" marR="0" lvl="1" indent="-387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Room will be sent out this week</a:t>
            </a: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will be talking about Luau and how your organization can get involved</a:t>
            </a:r>
          </a:p>
          <a:p>
            <a: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0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 Chris Stone at stonec5@mail.uc.edu</a:t>
            </a:r>
          </a:p>
        </p:txBody>
      </p:sp>
      <p:sp>
        <p:nvSpPr>
          <p:cNvPr id="580" name="Shape 580"/>
          <p:cNvSpPr txBox="1">
            <a:spLocks noGrp="1"/>
          </p:cNvSpPr>
          <p:nvPr>
            <p:ph type="title"/>
          </p:nvPr>
        </p:nvSpPr>
        <p:spPr>
          <a:xfrm>
            <a:off x="1056375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581" name="Shape 581"/>
          <p:cNvSpPr txBox="1"/>
          <p:nvPr/>
        </p:nvSpPr>
        <p:spPr>
          <a:xfrm>
            <a:off x="7152700" y="-90250"/>
            <a:ext cx="3000000" cy="885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Christopher Stone</a:t>
            </a: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3413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None/>
            </a:pPr>
            <a:endParaRPr sz="3200" b="0" i="0" u="none" strike="noStrike" cap="non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Shape 592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593" name="Shape 593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2400" b="0" i="0" u="none" strike="noStrike" cap="none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3200" b="0" i="0" u="none" strike="noStrike" cap="non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endParaRPr sz="3200" b="0" i="0" u="none" strike="noStrike" cap="non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Shape 59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599" name="Shape 599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June 20, 2016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644/544 Baldwin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411" name="Shape 411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412" name="Shape 412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ctrTitle"/>
          </p:nvPr>
        </p:nvSpPr>
        <p:spPr>
          <a:xfrm>
            <a:off x="3717632" y="109099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3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418" name="Shape 418"/>
          <p:cNvCxnSpPr/>
          <p:nvPr/>
        </p:nvCxnSpPr>
        <p:spPr>
          <a:xfrm>
            <a:off x="4880260" y="150677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19" name="Shape 419"/>
          <p:cNvCxnSpPr/>
          <p:nvPr/>
        </p:nvCxnSpPr>
        <p:spPr>
          <a:xfrm rot="10800000">
            <a:off x="1162567" y="180233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0" name="Shape 420"/>
          <p:cNvCxnSpPr/>
          <p:nvPr/>
        </p:nvCxnSpPr>
        <p:spPr>
          <a:xfrm rot="10800000">
            <a:off x="5114667" y="1802334"/>
            <a:ext cx="31461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1" name="Shape 421"/>
          <p:cNvSpPr txBox="1"/>
          <p:nvPr/>
        </p:nvSpPr>
        <p:spPr>
          <a:xfrm>
            <a:off x="2701628" y="234259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422" name="Shape 422"/>
          <p:cNvSpPr txBox="1"/>
          <p:nvPr/>
        </p:nvSpPr>
        <p:spPr>
          <a:xfrm>
            <a:off x="4926441" y="234259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423" name="Shape 423"/>
          <p:cNvSpPr txBox="1"/>
          <p:nvPr/>
        </p:nvSpPr>
        <p:spPr>
          <a:xfrm>
            <a:off x="-7" y="234258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424" name="Shape 424"/>
          <p:cNvSpPr txBox="1"/>
          <p:nvPr/>
        </p:nvSpPr>
        <p:spPr>
          <a:xfrm>
            <a:off x="1183400" y="234258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425" name="Shape 425"/>
          <p:cNvSpPr txBox="1"/>
          <p:nvPr/>
        </p:nvSpPr>
        <p:spPr>
          <a:xfrm>
            <a:off x="7098140" y="2342588"/>
            <a:ext cx="2325300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426" name="Shape 426"/>
          <p:cNvCxnSpPr>
            <a:endCxn id="423" idx="0"/>
          </p:cNvCxnSpPr>
          <p:nvPr/>
        </p:nvCxnSpPr>
        <p:spPr>
          <a:xfrm>
            <a:off x="1162642" y="180228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27" name="Shape 427"/>
          <p:cNvCxnSpPr/>
          <p:nvPr/>
        </p:nvCxnSpPr>
        <p:spPr>
          <a:xfrm>
            <a:off x="2346028" y="179309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28" name="Shape 428"/>
          <p:cNvCxnSpPr/>
          <p:nvPr/>
        </p:nvCxnSpPr>
        <p:spPr>
          <a:xfrm>
            <a:off x="3861942" y="180233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29" name="Shape 429"/>
          <p:cNvCxnSpPr/>
          <p:nvPr/>
        </p:nvCxnSpPr>
        <p:spPr>
          <a:xfrm>
            <a:off x="6062512" y="180233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30" name="Shape 430"/>
          <p:cNvCxnSpPr/>
          <p:nvPr/>
        </p:nvCxnSpPr>
        <p:spPr>
          <a:xfrm>
            <a:off x="8260767" y="1811432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31" name="Shape 431"/>
          <p:cNvCxnSpPr/>
          <p:nvPr/>
        </p:nvCxnSpPr>
        <p:spPr>
          <a:xfrm>
            <a:off x="3864260" y="275616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2" name="Shape 432"/>
          <p:cNvCxnSpPr/>
          <p:nvPr/>
        </p:nvCxnSpPr>
        <p:spPr>
          <a:xfrm>
            <a:off x="6058473" y="275616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3" name="Shape 433"/>
          <p:cNvCxnSpPr/>
          <p:nvPr/>
        </p:nvCxnSpPr>
        <p:spPr>
          <a:xfrm rot="10800000">
            <a:off x="745842" y="3878651"/>
            <a:ext cx="3116100" cy="11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4" name="Shape 434"/>
          <p:cNvSpPr txBox="1"/>
          <p:nvPr/>
        </p:nvSpPr>
        <p:spPr>
          <a:xfrm>
            <a:off x="342299" y="4662074"/>
            <a:ext cx="877800" cy="507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 (X2)</a:t>
            </a:r>
          </a:p>
        </p:txBody>
      </p:sp>
      <p:sp>
        <p:nvSpPr>
          <p:cNvPr id="435" name="Shape 435"/>
          <p:cNvSpPr txBox="1"/>
          <p:nvPr/>
        </p:nvSpPr>
        <p:spPr>
          <a:xfrm>
            <a:off x="1126824" y="4642525"/>
            <a:ext cx="730499" cy="54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 (</a:t>
            </a:r>
            <a:r>
              <a:rPr lang="en-US" sz="1350" b="1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X2)</a:t>
            </a:r>
          </a:p>
        </p:txBody>
      </p:sp>
      <p:sp>
        <p:nvSpPr>
          <p:cNvPr id="436" name="Shape 436"/>
          <p:cNvSpPr txBox="1"/>
          <p:nvPr/>
        </p:nvSpPr>
        <p:spPr>
          <a:xfrm>
            <a:off x="1898074" y="4607824"/>
            <a:ext cx="634200" cy="3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2580974" y="4717699"/>
            <a:ext cx="877799" cy="507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438" name="Shape 438"/>
          <p:cNvCxnSpPr>
            <a:endCxn id="439" idx="0"/>
          </p:cNvCxnSpPr>
          <p:nvPr/>
        </p:nvCxnSpPr>
        <p:spPr>
          <a:xfrm>
            <a:off x="5702704" y="3870818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40" name="Shape 440"/>
          <p:cNvCxnSpPr/>
          <p:nvPr/>
        </p:nvCxnSpPr>
        <p:spPr>
          <a:xfrm>
            <a:off x="6603900" y="3889746"/>
            <a:ext cx="6900" cy="581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41" name="Shape 441"/>
          <p:cNvCxnSpPr/>
          <p:nvPr/>
        </p:nvCxnSpPr>
        <p:spPr>
          <a:xfrm rot="10800000" flipH="1">
            <a:off x="6042887" y="3878653"/>
            <a:ext cx="1984199" cy="11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9" name="Shape 439"/>
          <p:cNvSpPr txBox="1"/>
          <p:nvPr/>
        </p:nvSpPr>
        <p:spPr>
          <a:xfrm>
            <a:off x="5077654" y="4446218"/>
            <a:ext cx="1269900" cy="681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6195150" y="4654125"/>
            <a:ext cx="817500" cy="30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x="6872975" y="4654125"/>
            <a:ext cx="817500" cy="30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7627024" y="4557925"/>
            <a:ext cx="1171800" cy="369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445" name="Shape 445"/>
          <p:cNvCxnSpPr/>
          <p:nvPr/>
        </p:nvCxnSpPr>
        <p:spPr>
          <a:xfrm>
            <a:off x="4727857" y="179771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446" name="Shape 446"/>
          <p:cNvSpPr txBox="1"/>
          <p:nvPr/>
        </p:nvSpPr>
        <p:spPr>
          <a:xfrm>
            <a:off x="4008049" y="3164649"/>
            <a:ext cx="1368600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x="1246350" y="6081080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x="1275769" y="270254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x="3299671" y="4563975"/>
            <a:ext cx="1055400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Innovation</a:t>
            </a:r>
          </a:p>
        </p:txBody>
      </p:sp>
      <p:cxnSp>
        <p:nvCxnSpPr>
          <p:cNvPr id="450" name="Shape 450"/>
          <p:cNvCxnSpPr/>
          <p:nvPr/>
        </p:nvCxnSpPr>
        <p:spPr>
          <a:xfrm>
            <a:off x="5573175" y="3888800"/>
            <a:ext cx="485399" cy="9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1" name="Shape 451"/>
          <p:cNvCxnSpPr/>
          <p:nvPr/>
        </p:nvCxnSpPr>
        <p:spPr>
          <a:xfrm rot="10800000" flipH="1">
            <a:off x="4693850" y="3886300"/>
            <a:ext cx="877800" cy="3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52" name="Shape 452"/>
          <p:cNvSpPr txBox="1"/>
          <p:nvPr/>
        </p:nvSpPr>
        <p:spPr>
          <a:xfrm>
            <a:off x="4180374" y="4615927"/>
            <a:ext cx="1171800" cy="54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Constitution &amp; Bylaws</a:t>
            </a:r>
          </a:p>
        </p:txBody>
      </p:sp>
      <p:cxnSp>
        <p:nvCxnSpPr>
          <p:cNvPr id="453" name="Shape 453"/>
          <p:cNvCxnSpPr/>
          <p:nvPr/>
        </p:nvCxnSpPr>
        <p:spPr>
          <a:xfrm>
            <a:off x="7278275" y="3867821"/>
            <a:ext cx="6900" cy="581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4" name="Shape 454"/>
          <p:cNvCxnSpPr/>
          <p:nvPr/>
        </p:nvCxnSpPr>
        <p:spPr>
          <a:xfrm>
            <a:off x="8027075" y="3867821"/>
            <a:ext cx="6900" cy="581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5" name="Shape 455"/>
          <p:cNvCxnSpPr/>
          <p:nvPr/>
        </p:nvCxnSpPr>
        <p:spPr>
          <a:xfrm>
            <a:off x="4714054" y="3870818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6" name="Shape 456"/>
          <p:cNvCxnSpPr/>
          <p:nvPr/>
        </p:nvCxnSpPr>
        <p:spPr>
          <a:xfrm>
            <a:off x="776254" y="3870818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7" name="Shape 457"/>
          <p:cNvCxnSpPr/>
          <p:nvPr/>
        </p:nvCxnSpPr>
        <p:spPr>
          <a:xfrm>
            <a:off x="1493241" y="3895743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8" name="Shape 458"/>
          <p:cNvCxnSpPr/>
          <p:nvPr/>
        </p:nvCxnSpPr>
        <p:spPr>
          <a:xfrm>
            <a:off x="2210229" y="3878643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59" name="Shape 459"/>
          <p:cNvCxnSpPr/>
          <p:nvPr/>
        </p:nvCxnSpPr>
        <p:spPr>
          <a:xfrm>
            <a:off x="3003154" y="3895743"/>
            <a:ext cx="9900" cy="575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60" name="Shape 460"/>
          <p:cNvCxnSpPr/>
          <p:nvPr/>
        </p:nvCxnSpPr>
        <p:spPr>
          <a:xfrm>
            <a:off x="3878450" y="3893925"/>
            <a:ext cx="0" cy="5388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461" name="Shape 461"/>
          <p:cNvCxnSpPr/>
          <p:nvPr/>
        </p:nvCxnSpPr>
        <p:spPr>
          <a:xfrm>
            <a:off x="7205532" y="180231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462" name="Shape 462"/>
          <p:cNvSpPr txBox="1"/>
          <p:nvPr/>
        </p:nvSpPr>
        <p:spPr>
          <a:xfrm>
            <a:off x="6521224" y="3148624"/>
            <a:ext cx="1368600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Mentorship</a:t>
            </a:r>
          </a:p>
        </p:txBody>
      </p:sp>
      <p:cxnSp>
        <p:nvCxnSpPr>
          <p:cNvPr id="463" name="Shape 463"/>
          <p:cNvCxnSpPr/>
          <p:nvPr/>
        </p:nvCxnSpPr>
        <p:spPr>
          <a:xfrm>
            <a:off x="2975257" y="179771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464" name="Shape 464"/>
          <p:cNvSpPr txBox="1"/>
          <p:nvPr/>
        </p:nvSpPr>
        <p:spPr>
          <a:xfrm>
            <a:off x="2000375" y="3164650"/>
            <a:ext cx="1770300" cy="30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Election Oversight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Shape 469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470" name="Shape 470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{59763E6B-50F5-43F4-B44F-C6E0FC6CCD1F}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Nick Stelzer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Heath Palmer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Jared Wood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Nick Oslin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Tim Kemper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Khaled Aboumerhi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600"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1600" u="none" strike="noStrike" cap="none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700" b="1" u="none" strike="noStrike" cap="none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2200" b="1" u="sng" strike="noStrike" cap="none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2200" b="1" u="none" strike="noStrike" cap="none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2200" u="none" strike="noStrike" cap="none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sz="2200" b="1" u="none" strike="noStrike" cap="none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Shape 475"/>
          <p:cNvSpPr txBox="1">
            <a:spLocks noGrp="1"/>
          </p:cNvSpPr>
          <p:nvPr>
            <p:ph type="title"/>
          </p:nvPr>
        </p:nvSpPr>
        <p:spPr>
          <a:xfrm>
            <a:off x="152400" y="52325"/>
            <a:ext cx="8839200" cy="758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24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476" name="Shape 476"/>
          <p:cNvGraphicFramePr/>
          <p:nvPr/>
        </p:nvGraphicFramePr>
        <p:xfrm>
          <a:off x="152405" y="71945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{59763E6B-50F5-43F4-B44F-C6E0FC6CCD1F}</a:tableStyleId>
              </a:tblPr>
              <a:tblGrid>
                <a:gridCol w="4422350"/>
                <a:gridCol w="331650"/>
                <a:gridCol w="3960225"/>
              </a:tblGrid>
              <a:tr h="54750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Tim Kemper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Nathan Hamit</a:t>
                      </a:r>
                    </a:p>
                  </a:txBody>
                  <a:tcPr marL="50425" marR="50425" marT="33450" marB="33450" anchor="ctr"/>
                </a:tc>
              </a:tr>
              <a:tr h="34740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Emma Lowe</a:t>
                      </a:r>
                    </a:p>
                  </a:txBody>
                  <a:tcPr marL="50425" marR="50425" marT="33450" marB="33450" anchor="ctr"/>
                </a:tc>
              </a:tr>
              <a:tr h="36277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b="1"/>
                        <a:t>Constitution and Bylaws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-69850" algn="r" rtl="0">
                        <a:spcBef>
                          <a:spcPts val="0"/>
                        </a:spcBef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b="1"/>
                        <a:t>Troy Le</a:t>
                      </a:r>
                    </a:p>
                  </a:txBody>
                  <a:tcPr marL="50425" marR="50425" marT="33450" marB="33450" anchor="ctr"/>
                </a:tc>
              </a:tr>
              <a:tr h="5013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Irene Mysonhimer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Nathan Tiffany</a:t>
                      </a:r>
                    </a:p>
                  </a:txBody>
                  <a:tcPr marL="50425" marR="50425" marT="33450" marB="33450" anchor="ctr"/>
                </a:tc>
              </a:tr>
              <a:tr h="32430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Paige Johnson</a:t>
                      </a:r>
                    </a:p>
                  </a:txBody>
                  <a:tcPr marL="50425" marR="50425" marT="33450" marB="33450" anchor="ctr"/>
                </a:tc>
              </a:tr>
              <a:tr h="339700">
                <a:tc>
                  <a:txBody>
                    <a:bodyPr/>
                    <a:lstStyle/>
                    <a:p>
                      <a:pPr lvl="0" algn="r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b="1"/>
                        <a:t>Innovation: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-69850" algn="r" rtl="0">
                        <a:spcBef>
                          <a:spcPts val="0"/>
                        </a:spcBef>
                        <a:buClr>
                          <a:srgbClr val="000000"/>
                        </a:buClr>
                        <a:buSzPct val="78571"/>
                        <a:buFont typeface="Arial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b="1"/>
                        <a:t>Max Inniger</a:t>
                      </a:r>
                    </a:p>
                  </a:txBody>
                  <a:tcPr marL="50425" marR="50425" marT="33450" marB="33450" anchor="ctr"/>
                </a:tc>
              </a:tr>
              <a:tr h="2550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b="1"/>
                        <a:t>Andrew Droesch</a:t>
                      </a:r>
                    </a:p>
                  </a:txBody>
                  <a:tcPr marL="50425" marR="50425" marT="33450" marB="33450" anchor="ctr"/>
                </a:tc>
              </a:tr>
              <a:tr h="33970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Demetri Bardis</a:t>
                      </a:r>
                    </a:p>
                  </a:txBody>
                  <a:tcPr marL="50425" marR="50425" marT="33450" marB="33450" anchor="ctr"/>
                </a:tc>
              </a:tr>
              <a:tr h="2340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Chris Stone</a:t>
                      </a:r>
                    </a:p>
                  </a:txBody>
                  <a:tcPr marL="50425" marR="50425" marT="33450" marB="33450" anchor="ctr"/>
                </a:tc>
              </a:tr>
              <a:tr h="26270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Steven Ankney</a:t>
                      </a:r>
                    </a:p>
                  </a:txBody>
                  <a:tcPr marL="50425" marR="50425" marT="33450" marB="33450" anchor="ctr"/>
                </a:tc>
              </a:tr>
              <a:tr h="3396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b="1" u="none" strike="noStrike" cap="none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  <a:tr h="4012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Election Oversight Committee: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Midhun Shanmuganathan</a:t>
                      </a:r>
                    </a:p>
                  </a:txBody>
                  <a:tcPr marL="50425" marR="50425" marT="33450" marB="33450" anchor="ctr"/>
                </a:tc>
              </a:tr>
              <a:tr h="4012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Mentorship: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b="1" u="none" strike="noStrike" cap="none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Emily Demjanenko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/>
                        <a:t>Dane Sowers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Shape 481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 txBox="1">
            <a:spLocks noGrp="1"/>
          </p:cNvSpPr>
          <p:nvPr>
            <p:ph type="title"/>
          </p:nvPr>
        </p:nvSpPr>
        <p:spPr>
          <a:xfrm>
            <a:off x="1295400" y="44898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487" name="Shape 487"/>
          <p:cNvSpPr txBox="1">
            <a:spLocks noGrp="1"/>
          </p:cNvSpPr>
          <p:nvPr>
            <p:ph type="body" idx="1"/>
          </p:nvPr>
        </p:nvSpPr>
        <p:spPr>
          <a:xfrm>
            <a:off x="1028725" y="1524000"/>
            <a:ext cx="8229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marR="0" lvl="1" indent="-457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Out of town for co-op</a:t>
            </a:r>
          </a:p>
          <a:p>
            <a:pPr marL="1371600" marR="0" lvl="1" indent="-457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call at anytime:</a:t>
            </a:r>
          </a:p>
          <a:p>
            <a:pPr marL="1828800" marR="0" lvl="2" indent="-457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</a:pPr>
            <a:r>
              <a:rPr lang="en-US" sz="36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(513) 377-6054</a:t>
            </a:r>
          </a:p>
        </p:txBody>
      </p:sp>
      <p:sp>
        <p:nvSpPr>
          <p:cNvPr id="488" name="Shape 488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Shape 493"/>
          <p:cNvSpPr txBox="1">
            <a:spLocks noGrp="1"/>
          </p:cNvSpPr>
          <p:nvPr>
            <p:ph type="body" idx="1"/>
          </p:nvPr>
        </p:nvSpPr>
        <p:spPr>
          <a:xfrm>
            <a:off x="1028725" y="1524000"/>
            <a:ext cx="8229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marR="0" lvl="1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–"/>
            </a:pPr>
            <a:r>
              <a:rPr lang="en-US" sz="36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Monday’s 10:30-11:30 am</a:t>
            </a:r>
          </a:p>
        </p:txBody>
      </p:sp>
      <p:sp>
        <p:nvSpPr>
          <p:cNvPr id="494" name="Shape 49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PT Sans"/>
              <a:buNone/>
            </a:pPr>
            <a:r>
              <a:rPr lang="en-US" sz="4400" b="1" i="0" u="none" strike="noStrike" cap="none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495" name="Shape 495"/>
          <p:cNvSpPr txBox="1"/>
          <p:nvPr/>
        </p:nvSpPr>
        <p:spPr>
          <a:xfrm>
            <a:off x="7402925" y="0"/>
            <a:ext cx="2286000" cy="646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800" b="1" i="0" u="sng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Nick Stelzer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697</Words>
  <Application>Microsoft Office PowerPoint</Application>
  <PresentationFormat>On-screen Show (4:3)</PresentationFormat>
  <Paragraphs>201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PT Sans</vt:lpstr>
      <vt:lpstr>Courier New</vt:lpstr>
      <vt:lpstr>Calibri</vt:lpstr>
      <vt:lpstr>Times New Roman</vt:lpstr>
      <vt:lpstr>Myriad Pro</vt:lpstr>
      <vt:lpstr>Default Design</vt:lpstr>
      <vt:lpstr>Default Design</vt:lpstr>
      <vt:lpstr>Default Design</vt:lpstr>
      <vt:lpstr>Default Design</vt:lpstr>
      <vt:lpstr>Default Design</vt:lpstr>
      <vt:lpstr>Engineering and Applied  Science Tribunal</vt:lpstr>
      <vt:lpstr>Agenda: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AVP Report</vt:lpstr>
      <vt:lpstr>Secretary</vt:lpstr>
      <vt:lpstr>Senator Report</vt:lpstr>
      <vt:lpstr>Senators</vt:lpstr>
      <vt:lpstr>Committee Reports</vt:lpstr>
      <vt:lpstr>Collegiate Affairs</vt:lpstr>
      <vt:lpstr>Luau</vt:lpstr>
      <vt:lpstr>Special Events</vt:lpstr>
      <vt:lpstr>Special Events</vt:lpstr>
      <vt:lpstr>Special Events Committee </vt:lpstr>
      <vt:lpstr>Innovation Committee</vt:lpstr>
      <vt:lpstr>SOCC</vt:lpstr>
      <vt:lpstr>PowerPoint Presentation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John Lewnard</dc:creator>
  <cp:lastModifiedBy>Nick Oslin</cp:lastModifiedBy>
  <cp:revision>3</cp:revision>
  <dcterms:modified xsi:type="dcterms:W3CDTF">2016-06-08T14:51:46Z</dcterms:modified>
</cp:coreProperties>
</file>