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y="6858000" cx="9144000"/>
  <p:notesSz cx="6858000" cy="9144000"/>
  <p:embeddedFontLst>
    <p:embeddedFont>
      <p:font typeface="PT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9F44CB5-D858-49E5-9D2A-BF14A0642B81}">
  <a:tblStyle styleId="{09F44CB5-D858-49E5-9D2A-BF14A0642B81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italic.fntdata"/><Relationship Id="rId20" Type="http://schemas.openxmlformats.org/officeDocument/2006/relationships/slide" Target="slides/slide12.xml"/><Relationship Id="rId41" Type="http://schemas.openxmlformats.org/officeDocument/2006/relationships/font" Target="fonts/PTSans-boldItalic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font" Target="fonts/PTSans-bold.fntdata"/><Relationship Id="rId16" Type="http://schemas.openxmlformats.org/officeDocument/2006/relationships/slide" Target="slides/slide8.xml"/><Relationship Id="rId38" Type="http://schemas.openxmlformats.org/officeDocument/2006/relationships/font" Target="fonts/PTSans-regular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472" name="Shape 47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480" name="Shape 48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Shape 54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61" name="Shape 5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295400" y="1935201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914400" y="2362200"/>
            <a:ext cx="76199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50292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575050" y="273052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57200" y="1435103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48" name="Shape 14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3177450" y="-327884"/>
            <a:ext cx="3551098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1295400" y="1935200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ctrTitle"/>
          </p:nvPr>
        </p:nvSpPr>
        <p:spPr>
          <a:xfrm>
            <a:off x="914400" y="2362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" type="subTitle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722312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914400" y="1935164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2" lvl="4" marL="2055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2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5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5029200" y="1935164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2" lvl="4" marL="20558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2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5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2" lvl="4" marL="205581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2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5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3" type="body"/>
          </p:nvPr>
        </p:nvSpPr>
        <p:spPr>
          <a:xfrm>
            <a:off x="4645026" y="1535112"/>
            <a:ext cx="4041899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4" type="body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2" lvl="4" marL="205581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2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5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Shape 2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lvl="2" marL="914345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lvl="3" marL="1371517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lvl="4" marL="182869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2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 rot="5400000">
            <a:off x="3177450" y="-327886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 rot="5400000">
            <a:off x="5543550" y="2038350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 rot="5400000">
            <a:off x="1428750" y="95250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1295400" y="1935201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ctrTitle"/>
          </p:nvPr>
        </p:nvSpPr>
        <p:spPr>
          <a:xfrm>
            <a:off x="914400" y="2362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60" name="Shape 260"/>
          <p:cNvSpPr txBox="1"/>
          <p:nvPr>
            <p:ph idx="1" type="subTitle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2" type="body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3" type="body"/>
          </p:nvPr>
        </p:nvSpPr>
        <p:spPr>
          <a:xfrm>
            <a:off x="4645026" y="1535112"/>
            <a:ext cx="40418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4" type="body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88" name="Shape 28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2" type="body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04" name="Shape 30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Shape 30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 rot="5400000">
            <a:off x="3177449" y="-327883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Shape 31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 rot="5400000">
            <a:off x="5543549" y="2038349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 rot="5400000">
            <a:off x="1428749" y="95249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image" Target="../media/image0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01.png"/><Relationship Id="rId2" Type="http://schemas.openxmlformats.org/officeDocument/2006/relationships/image" Target="../media/image04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06.png"/><Relationship Id="rId2" Type="http://schemas.openxmlformats.org/officeDocument/2006/relationships/image" Target="../media/image03.jpg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image" Target="../media/image07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1935165"/>
            <a:ext cx="80771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500" cy="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873125" y="5770562"/>
            <a:ext cx="1933500" cy="8922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1935163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loweea@mail.uc.ed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May 9, 2016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Oversee the AVP committees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SOCC, FELD, Collegiate Aff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rs, Public Affairs, Constitution &amp; B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Hours: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Mondays 3-4pm (subject to change)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Baldwin 650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AVP Report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7435075" y="-1813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Heath Palmer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Hours- TBD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to ask me about anything Tribunal related feel free to email me at jtwood31@gmail.com </a:t>
            </a:r>
          </a:p>
        </p:txBody>
      </p:sp>
      <p:sp>
        <p:nvSpPr>
          <p:cNvPr id="438" name="Shape 438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7435075" y="-1813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Jared Wood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take attendance and record the meeting minutes 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make sure to sign in as you need to attend 4 meetings throughout the semester to have voting rights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 at committee meetings counts for this too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be working this semester to make sure attendance and meeting minutes are taken at all committee meetings.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Questions?:</a:t>
            </a:r>
            <a:r>
              <a:rPr b="0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oslinnd@mail.uc.edu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 Report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7435075" y="-1813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idx="1" type="body"/>
          </p:nvPr>
        </p:nvSpPr>
        <p:spPr>
          <a:xfrm>
            <a:off x="817275" y="1643528"/>
            <a:ext cx="8174400" cy="4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work on representing the interests of CEAS students within Student Government at the weekly Senate meetings as well as legislative committee meetings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of a CEAS student group? Please reach out to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kemperta@mail.uc.edu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me to come answer any SG questions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Senate will meet twice over the summer. Questions or want to get involved? Let us know!</a:t>
            </a:r>
          </a:p>
        </p:txBody>
      </p:sp>
      <p:sp>
        <p:nvSpPr>
          <p:cNvPr id="454" name="Shape 454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7435075" y="-1813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Khaled Aboumehri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817275" y="1643528"/>
            <a:ext cx="8174400" cy="4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Office Hours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Tim: 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Mondays: 6:30 (end of meeting) – 8:00 PM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Wednesdays: 6:30 – 7:30PM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Arent available then? Just reach out!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kemperta@mail.uc.edu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Khaled: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Mondays: 6:30 – 8:00 PM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evenings as needed.</a:t>
            </a:r>
          </a:p>
        </p:txBody>
      </p:sp>
      <p:sp>
        <p:nvSpPr>
          <p:cNvPr id="462" name="Shape 462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7435075" y="-1813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Khaled Aboumehri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933050" y="1464425"/>
            <a:ext cx="80586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5775" lvl="0" marL="4572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 concern about CEAS? Come vent to Collegiate Affairs!</a:t>
            </a:r>
          </a:p>
          <a:p>
            <a:pPr indent="-485775" lvl="0" marL="4572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Collegiate Affairs is the medium between students (YOU!) and the University.</a:t>
            </a:r>
          </a:p>
          <a:p>
            <a:pPr indent="-485775" lvl="0" marL="4572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can include:</a:t>
            </a:r>
          </a:p>
          <a:p>
            <a:pPr lvl="2" marL="1141412" rtl="0">
              <a:lnSpc>
                <a:spcPct val="120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Curriculum/Course Load</a:t>
            </a:r>
          </a:p>
          <a:p>
            <a:pPr lvl="2" marL="1141412" rtl="0">
              <a:lnSpc>
                <a:spcPct val="120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Professors/Faculty</a:t>
            </a:r>
          </a:p>
          <a:p>
            <a:pPr lvl="2" marL="1141412" rtl="0">
              <a:lnSpc>
                <a:spcPct val="120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Facilities</a:t>
            </a:r>
          </a:p>
          <a:p>
            <a:pPr lvl="2" marL="1141412" rtl="0">
              <a:lnSpc>
                <a:spcPct val="120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Co-op</a:t>
            </a:r>
          </a:p>
          <a:p>
            <a:pPr lvl="2" marL="1141412" rtl="0">
              <a:lnSpc>
                <a:spcPct val="120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Etc…</a:t>
            </a:r>
          </a:p>
          <a:p>
            <a:pPr indent="-69850" lvl="0" marL="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40740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here to help!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75" name="Shape 475"/>
          <p:cNvSpPr txBox="1"/>
          <p:nvPr>
            <p:ph type="title"/>
          </p:nvPr>
        </p:nvSpPr>
        <p:spPr>
          <a:xfrm>
            <a:off x="1056375" y="59118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6725" lvl="0" marL="45720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open forum will be </a:t>
            </a:r>
            <a:r>
              <a:rPr b="1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22nd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after the next general body meeting!</a:t>
            </a: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 be a representative for your major? Please email Emma Lowe at </a:t>
            </a:r>
            <a:r>
              <a:rPr lang="en-US" sz="3200" u="sng">
                <a:latin typeface="Calibri"/>
                <a:ea typeface="Calibri"/>
                <a:cs typeface="Calibri"/>
                <a:sym typeface="Calibri"/>
                <a:hlinkClick r:id="rId3"/>
              </a:rPr>
              <a:t>loweea@mail.uc.edu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83" name="Shape 483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Luau</a:t>
            </a:r>
          </a:p>
        </p:txBody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1295400" y="1935200"/>
            <a:ext cx="76962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it is: Luau is an annual end of year celebration for CEAS students at the Beach Waterpark. The theme this year is Escape to the Beach.</a:t>
            </a:r>
          </a:p>
          <a:p>
            <a:pPr indent="-3413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is it:  July 9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12:00-11:30PM</a:t>
            </a:r>
          </a:p>
          <a:p>
            <a:pPr indent="-3413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Tickets will be on sale later this semester!!</a:t>
            </a:r>
          </a:p>
          <a:p>
            <a:pPr indent="-3413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Beach towel design contest: prize, free ticket to Luau!!!</a:t>
            </a:r>
          </a:p>
          <a:p>
            <a:pPr indent="-3413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 submissions to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droescaj@mail.uc.edu</a:t>
            </a:r>
          </a:p>
          <a:p>
            <a:pPr indent="-3413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13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13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6629400" y="194333"/>
            <a:ext cx="251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Luau Chair: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Andrew Droesch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droescaj@mail.uc.edu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" type="body"/>
          </p:nvPr>
        </p:nvSpPr>
        <p:spPr>
          <a:xfrm>
            <a:off x="817275" y="1492425"/>
            <a:ext cx="8174400" cy="3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 events to relieve stress from school and earn any service hours needed.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Potential Events: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Reds Games (2 or 3)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Kings Island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Goetta Fest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Ash Fest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River Gorge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Mammoth Cave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Canoeing Trip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For Humanity Project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Volunteering (M25M and VA Hospital)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6640635" y="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Steven Ankney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ankneysb@mail.uc.edu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 Introductions &amp; Reports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Introductions &amp; Reports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Raffle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Special Events Committee </a:t>
            </a:r>
          </a:p>
        </p:txBody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1295400" y="1935201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381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Interested in leadership experience?</a:t>
            </a: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Join the Special Events Committee.</a:t>
            </a: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Meeting Time: TBA</a:t>
            </a:r>
          </a:p>
          <a:p>
            <a:pPr indent="-1381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Email: ankneysb@mail.uc.edu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Projects!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Community Support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Alumni Night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Freshmen Job Search Seminar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Printer 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meeting time TBD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Max Inniger to get involved</a:t>
            </a:r>
          </a:p>
        </p:txBody>
      </p:sp>
      <p:sp>
        <p:nvSpPr>
          <p:cNvPr id="512" name="Shape 512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Innovation Committee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Max Inniger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7165200" y="-39200"/>
            <a:ext cx="1978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600" u="sng"/>
              <a:t>Committee </a:t>
            </a: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/>
              <a:t>Demetri Bardis</a:t>
            </a:r>
          </a:p>
        </p:txBody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817275" y="1492425"/>
            <a:ext cx="7633200" cy="45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Focuses on the communication of information about Tribunal and the college to CEAS students.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Initiatives:</a:t>
            </a:r>
          </a:p>
          <a:p>
            <a:pPr lvl="1" marL="74136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400"/>
              <a:t>BiWeekly Sign</a:t>
            </a:r>
          </a:p>
          <a:p>
            <a:pPr lvl="1" marL="74136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400"/>
              <a:t>Humans of CEAS</a:t>
            </a:r>
          </a:p>
          <a:p>
            <a:pPr lvl="1" marL="74136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400"/>
              <a:t>Constant updates to Facebook and Twitter</a:t>
            </a:r>
          </a:p>
          <a:p>
            <a:pPr lvl="1" marL="74136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400"/>
              <a:t>Branding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Please contact Demetri Bardis if you have questions.</a:t>
            </a:r>
          </a:p>
          <a:p>
            <a:pPr lvl="1" marL="74136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400"/>
              <a:t>bardisdc@mail.uc.edu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533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33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planning the Fall and Spring Technical Career Fairs</a:t>
            </a:r>
          </a:p>
          <a:p>
            <a:pPr indent="-457200" lvl="0" marL="533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Fall Technical Career Fair: Thursday, September 15</a:t>
            </a:r>
          </a:p>
          <a:p>
            <a:pPr indent="-457200" lvl="0" marL="533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 in helping out? Reach out to careerfair@uc.edu</a:t>
            </a:r>
          </a:p>
          <a:p>
            <a:pPr indent="0" lvl="0" marL="76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Career Fair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Nathan Hamit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we?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to celebrate National Engineers Week in February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do?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 week of activities and events for teams of students to celebrate the awesomeness of being an engineer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Projects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steps to get ready to celebrate EWeek next February: theme, events, venues, general ideas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ideas or want to join the EWeek committee contact Irene or Nathan…..or talk to us after this meeting!</a:t>
            </a:r>
          </a:p>
        </p:txBody>
      </p:sp>
      <p:sp>
        <p:nvSpPr>
          <p:cNvPr id="536" name="Shape 536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EWeek Committee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Irene Mysonhimer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Nathan Tiffany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restructuring of CEAS Tribunal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Projects: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“Chief of Staff” chair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of committee names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Allocating committees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 to be passed through Senate</a:t>
            </a:r>
          </a:p>
        </p:txBody>
      </p:sp>
      <p:sp>
        <p:nvSpPr>
          <p:cNvPr id="544" name="Shape 544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Constitutions and Bylaws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7006396" y="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Troy Le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Overseeing the election process of all Tribunal Officers throughout the year.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Work: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Outlining rules and procedures for Senatorial races.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Outlining rules and procedures for all other officer races.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contact Midhun if interested.</a:t>
            </a:r>
          </a:p>
          <a:p>
            <a: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shanmums@mail.uc.edu</a:t>
            </a:r>
          </a:p>
        </p:txBody>
      </p:sp>
      <p:sp>
        <p:nvSpPr>
          <p:cNvPr id="552" name="Shape 552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4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Election Oversight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7006396" y="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Midhun S.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571" name="Shape 571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May 23, 2016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644/544 Baldwin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Purpose</a:t>
            </a:r>
          </a:p>
        </p:txBody>
      </p:sp>
      <p:sp>
        <p:nvSpPr>
          <p:cNvPr id="339" name="Shape 339"/>
          <p:cNvSpPr/>
          <p:nvPr/>
        </p:nvSpPr>
        <p:spPr>
          <a:xfrm>
            <a:off x="1168400" y="1752600"/>
            <a:ext cx="75945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895675" y="1524000"/>
            <a:ext cx="8001000" cy="32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are: CEAS Branch of Student Government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Host programs for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Input on curriculum, grievances, and student/faculty relations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Improve student experience in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ctrTitle"/>
          </p:nvPr>
        </p:nvSpPr>
        <p:spPr>
          <a:xfrm>
            <a:off x="3717632" y="109099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cxnSp>
        <p:nvCxnSpPr>
          <p:cNvPr id="346" name="Shape 346"/>
          <p:cNvCxnSpPr/>
          <p:nvPr/>
        </p:nvCxnSpPr>
        <p:spPr>
          <a:xfrm>
            <a:off x="4880260" y="1506775"/>
            <a:ext cx="0" cy="3047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Shape 347"/>
          <p:cNvCxnSpPr/>
          <p:nvPr/>
        </p:nvCxnSpPr>
        <p:spPr>
          <a:xfrm rot="10800000">
            <a:off x="1162567" y="1802334"/>
            <a:ext cx="394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Shape 348"/>
          <p:cNvCxnSpPr/>
          <p:nvPr/>
        </p:nvCxnSpPr>
        <p:spPr>
          <a:xfrm rot="10800000">
            <a:off x="5114667" y="1802334"/>
            <a:ext cx="3146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Shape 349"/>
          <p:cNvSpPr txBox="1"/>
          <p:nvPr/>
        </p:nvSpPr>
        <p:spPr>
          <a:xfrm>
            <a:off x="2701628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4926441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-7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1183400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7098140" y="2342588"/>
            <a:ext cx="23253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 (X2)</a:t>
            </a:r>
          </a:p>
        </p:txBody>
      </p:sp>
      <p:cxnSp>
        <p:nvCxnSpPr>
          <p:cNvPr id="354" name="Shape 354"/>
          <p:cNvCxnSpPr>
            <a:endCxn id="351" idx="0"/>
          </p:cNvCxnSpPr>
          <p:nvPr/>
        </p:nvCxnSpPr>
        <p:spPr>
          <a:xfrm>
            <a:off x="1162642" y="1802289"/>
            <a:ext cx="0" cy="54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55" name="Shape 355"/>
          <p:cNvCxnSpPr/>
          <p:nvPr/>
        </p:nvCxnSpPr>
        <p:spPr>
          <a:xfrm>
            <a:off x="2346028" y="1793098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56" name="Shape 356"/>
          <p:cNvCxnSpPr/>
          <p:nvPr/>
        </p:nvCxnSpPr>
        <p:spPr>
          <a:xfrm>
            <a:off x="3861942" y="180233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57" name="Shape 357"/>
          <p:cNvCxnSpPr/>
          <p:nvPr/>
        </p:nvCxnSpPr>
        <p:spPr>
          <a:xfrm>
            <a:off x="6062512" y="1802333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58" name="Shape 358"/>
          <p:cNvCxnSpPr/>
          <p:nvPr/>
        </p:nvCxnSpPr>
        <p:spPr>
          <a:xfrm>
            <a:off x="8260767" y="1811432"/>
            <a:ext cx="0" cy="54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59" name="Shape 359"/>
          <p:cNvCxnSpPr/>
          <p:nvPr/>
        </p:nvCxnSpPr>
        <p:spPr>
          <a:xfrm>
            <a:off x="3864260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Shape 360"/>
          <p:cNvCxnSpPr/>
          <p:nvPr/>
        </p:nvCxnSpPr>
        <p:spPr>
          <a:xfrm>
            <a:off x="6058473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Shape 361"/>
          <p:cNvCxnSpPr/>
          <p:nvPr/>
        </p:nvCxnSpPr>
        <p:spPr>
          <a:xfrm rot="10800000">
            <a:off x="745842" y="3878651"/>
            <a:ext cx="3116100" cy="1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2" name="Shape 362"/>
          <p:cNvSpPr txBox="1"/>
          <p:nvPr/>
        </p:nvSpPr>
        <p:spPr>
          <a:xfrm>
            <a:off x="342299" y="4662074"/>
            <a:ext cx="87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Career Fair (X2)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1126824" y="4642525"/>
            <a:ext cx="730499" cy="5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EWeek (</a:t>
            </a: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X2)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1898074" y="4607824"/>
            <a:ext cx="63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Luau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2580974" y="4717699"/>
            <a:ext cx="877799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cxnSp>
        <p:nvCxnSpPr>
          <p:cNvPr id="366" name="Shape 366"/>
          <p:cNvCxnSpPr>
            <a:endCxn id="367" idx="0"/>
          </p:cNvCxnSpPr>
          <p:nvPr/>
        </p:nvCxnSpPr>
        <p:spPr>
          <a:xfrm>
            <a:off x="5702704" y="3870818"/>
            <a:ext cx="9900" cy="57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68" name="Shape 368"/>
          <p:cNvCxnSpPr/>
          <p:nvPr/>
        </p:nvCxnSpPr>
        <p:spPr>
          <a:xfrm>
            <a:off x="6603900" y="3889746"/>
            <a:ext cx="6900" cy="581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69" name="Shape 369"/>
          <p:cNvCxnSpPr/>
          <p:nvPr/>
        </p:nvCxnSpPr>
        <p:spPr>
          <a:xfrm flipH="1" rot="10800000">
            <a:off x="6042887" y="3878653"/>
            <a:ext cx="1984199" cy="1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7" name="Shape 367"/>
          <p:cNvSpPr txBox="1"/>
          <p:nvPr/>
        </p:nvSpPr>
        <p:spPr>
          <a:xfrm>
            <a:off x="5077654" y="4446218"/>
            <a:ext cx="12699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6195150" y="4654125"/>
            <a:ext cx="817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6872975" y="4654125"/>
            <a:ext cx="817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7627024" y="4557925"/>
            <a:ext cx="11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  <p:cxnSp>
        <p:nvCxnSpPr>
          <p:cNvPr id="373" name="Shape 373"/>
          <p:cNvCxnSpPr/>
          <p:nvPr/>
        </p:nvCxnSpPr>
        <p:spPr>
          <a:xfrm>
            <a:off x="4727857" y="17977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74" name="Shape 374"/>
          <p:cNvSpPr txBox="1"/>
          <p:nvPr/>
        </p:nvSpPr>
        <p:spPr>
          <a:xfrm>
            <a:off x="4008049" y="3164649"/>
            <a:ext cx="13686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1246350" y="6081080"/>
            <a:ext cx="73070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 are in black.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COMMITTEE CHAIRS are in red.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1275769" y="270254"/>
            <a:ext cx="7637399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EXECUTIVE STRUCTURE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3299671" y="4563975"/>
            <a:ext cx="10554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Innovation</a:t>
            </a:r>
          </a:p>
        </p:txBody>
      </p:sp>
      <p:cxnSp>
        <p:nvCxnSpPr>
          <p:cNvPr id="378" name="Shape 378"/>
          <p:cNvCxnSpPr/>
          <p:nvPr/>
        </p:nvCxnSpPr>
        <p:spPr>
          <a:xfrm>
            <a:off x="5573175" y="3888800"/>
            <a:ext cx="485399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Shape 379"/>
          <p:cNvCxnSpPr/>
          <p:nvPr/>
        </p:nvCxnSpPr>
        <p:spPr>
          <a:xfrm flipH="1" rot="10800000">
            <a:off x="4693850" y="3886300"/>
            <a:ext cx="877800" cy="3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Shape 380"/>
          <p:cNvSpPr txBox="1"/>
          <p:nvPr/>
        </p:nvSpPr>
        <p:spPr>
          <a:xfrm>
            <a:off x="4180374" y="4615927"/>
            <a:ext cx="1171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Constitution &amp; Bylaws</a:t>
            </a:r>
          </a:p>
        </p:txBody>
      </p:sp>
      <p:cxnSp>
        <p:nvCxnSpPr>
          <p:cNvPr id="381" name="Shape 381"/>
          <p:cNvCxnSpPr/>
          <p:nvPr/>
        </p:nvCxnSpPr>
        <p:spPr>
          <a:xfrm>
            <a:off x="7278275" y="3867821"/>
            <a:ext cx="6900" cy="581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82" name="Shape 382"/>
          <p:cNvCxnSpPr/>
          <p:nvPr/>
        </p:nvCxnSpPr>
        <p:spPr>
          <a:xfrm>
            <a:off x="8027075" y="3867821"/>
            <a:ext cx="6900" cy="581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83" name="Shape 383"/>
          <p:cNvCxnSpPr/>
          <p:nvPr/>
        </p:nvCxnSpPr>
        <p:spPr>
          <a:xfrm>
            <a:off x="4714054" y="3870818"/>
            <a:ext cx="9900" cy="57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84" name="Shape 384"/>
          <p:cNvCxnSpPr/>
          <p:nvPr/>
        </p:nvCxnSpPr>
        <p:spPr>
          <a:xfrm>
            <a:off x="776254" y="3870818"/>
            <a:ext cx="9900" cy="57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85" name="Shape 385"/>
          <p:cNvCxnSpPr/>
          <p:nvPr/>
        </p:nvCxnSpPr>
        <p:spPr>
          <a:xfrm>
            <a:off x="1493241" y="3895743"/>
            <a:ext cx="9900" cy="57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86" name="Shape 386"/>
          <p:cNvCxnSpPr/>
          <p:nvPr/>
        </p:nvCxnSpPr>
        <p:spPr>
          <a:xfrm>
            <a:off x="2210229" y="3878643"/>
            <a:ext cx="9900" cy="57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87" name="Shape 387"/>
          <p:cNvCxnSpPr/>
          <p:nvPr/>
        </p:nvCxnSpPr>
        <p:spPr>
          <a:xfrm>
            <a:off x="3003154" y="3895743"/>
            <a:ext cx="9900" cy="57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88" name="Shape 388"/>
          <p:cNvCxnSpPr/>
          <p:nvPr/>
        </p:nvCxnSpPr>
        <p:spPr>
          <a:xfrm>
            <a:off x="3878450" y="3893925"/>
            <a:ext cx="0" cy="538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89" name="Shape 389"/>
          <p:cNvCxnSpPr/>
          <p:nvPr/>
        </p:nvCxnSpPr>
        <p:spPr>
          <a:xfrm>
            <a:off x="7205532" y="18023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90" name="Shape 390"/>
          <p:cNvSpPr txBox="1"/>
          <p:nvPr/>
        </p:nvSpPr>
        <p:spPr>
          <a:xfrm>
            <a:off x="6521224" y="3148624"/>
            <a:ext cx="13686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Mentorship</a:t>
            </a:r>
          </a:p>
        </p:txBody>
      </p:sp>
      <p:cxnSp>
        <p:nvCxnSpPr>
          <p:cNvPr id="391" name="Shape 391"/>
          <p:cNvCxnSpPr/>
          <p:nvPr/>
        </p:nvCxnSpPr>
        <p:spPr>
          <a:xfrm>
            <a:off x="2897732" y="18023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92" name="Shape 392"/>
          <p:cNvSpPr txBox="1"/>
          <p:nvPr/>
        </p:nvSpPr>
        <p:spPr>
          <a:xfrm>
            <a:off x="2125225" y="3166125"/>
            <a:ext cx="1609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Election Oversight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228600" y="457202"/>
            <a:ext cx="8915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Officers</a:t>
            </a:r>
          </a:p>
        </p:txBody>
      </p:sp>
      <p:graphicFrame>
        <p:nvGraphicFramePr>
          <p:cNvPr id="398" name="Shape 398"/>
          <p:cNvGraphicFramePr/>
          <p:nvPr/>
        </p:nvGraphicFramePr>
        <p:xfrm>
          <a:off x="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{09F44CB5-D858-49E5-9D2A-BF14A0642B81}</a:tableStyleId>
              </a:tblPr>
              <a:tblGrid>
                <a:gridCol w="4419700"/>
                <a:gridCol w="152300"/>
                <a:gridCol w="75950"/>
                <a:gridCol w="4472250"/>
              </a:tblGrid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John Lewnard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Nick Stelzer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Associate 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Heath Palmer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Treasurer: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2200"/>
                        <a:t>Jared Wood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81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Secretary: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Nick Oslin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5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Senators: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Tim Kemper</a:t>
                      </a:r>
                    </a:p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Khaled Aboumerhi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14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700" u="none" cap="none" strike="noStrike"/>
                    </a:p>
                  </a:txBody>
                  <a:tcPr marT="33450" marB="33450" marR="50425" marL="50425" anchor="ctr"/>
                </a:tc>
                <a:tc hMerge="1"/>
              </a:tr>
              <a:tr h="4022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sng" cap="none" strike="noStrike"/>
                    </a:p>
                  </a:txBody>
                  <a:tcPr marT="33450" marB="33450" marR="50425" marL="50425" anchor="ctr"/>
                </a:tc>
                <a:tc hMerge="1"/>
                <a:tc hMerge="1"/>
                <a:tc hMerge="1"/>
              </a:tr>
              <a:tr h="40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33450" marB="33450" marR="50425" marL="5042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152400" y="52325"/>
            <a:ext cx="88392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Executives</a:t>
            </a:r>
          </a:p>
        </p:txBody>
      </p:sp>
      <p:graphicFrame>
        <p:nvGraphicFramePr>
          <p:cNvPr id="404" name="Shape 404"/>
          <p:cNvGraphicFramePr/>
          <p:nvPr/>
        </p:nvGraphicFramePr>
        <p:xfrm>
          <a:off x="152405" y="7194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{09F44CB5-D858-49E5-9D2A-BF14A0642B81}</a:tableStyleId>
              </a:tblPr>
              <a:tblGrid>
                <a:gridCol w="4422350"/>
                <a:gridCol w="300850"/>
                <a:gridCol w="3991025"/>
              </a:tblGrid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Career Fair: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Tim Kemper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Nathan Hamit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Collegiate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Emma Lowe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Constitution and Bylaws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Troy Le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EWeek: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Irene Mysonhimer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Nathan Tiffany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FELD: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Paige Johnson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Innovation: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Max Inniger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Luau: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Andrew Droesch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Public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Demetri Bardis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SOCC: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Chris Stone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Special Events: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Steven Ankney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Technology: 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Michael Santacroce</a:t>
                      </a:r>
                    </a:p>
                  </a:txBody>
                  <a:tcPr marT="33450" marB="33450" marR="50425" marL="50425" anchor="ctr"/>
                </a:tc>
              </a:tr>
              <a:tr h="50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Election Oversight Committee: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Midhun Shanmuganathan</a:t>
                      </a:r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1295400" y="44898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1028725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Out of town for co-op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call at anytime:</a:t>
            </a:r>
          </a:p>
          <a:p>
            <a:pPr indent="-457200" lvl="2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(513) 377-6054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7315200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1028725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Oversee Committees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Career Fair, EWeek, Luau, and Innovation</a:t>
            </a: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TBD</a:t>
            </a:r>
          </a:p>
        </p:txBody>
      </p:sp>
      <p:sp>
        <p:nvSpPr>
          <p:cNvPr id="422" name="Shape 422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7402925" y="0"/>
            <a:ext cx="22860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Dane Sowers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