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9"/>
  </p:notesMasterIdLst>
  <p:sldIdLst>
    <p:sldId id="265" r:id="rId3"/>
    <p:sldId id="469" r:id="rId4"/>
    <p:sldId id="439" r:id="rId5"/>
    <p:sldId id="453" r:id="rId6"/>
    <p:sldId id="267" r:id="rId7"/>
    <p:sldId id="268" r:id="rId8"/>
    <p:sldId id="270" r:id="rId9"/>
    <p:sldId id="424" r:id="rId10"/>
    <p:sldId id="451" r:id="rId11"/>
    <p:sldId id="452" r:id="rId12"/>
    <p:sldId id="388" r:id="rId13"/>
    <p:sldId id="431" r:id="rId14"/>
    <p:sldId id="454" r:id="rId15"/>
    <p:sldId id="271" r:id="rId16"/>
    <p:sldId id="466" r:id="rId17"/>
    <p:sldId id="464" r:id="rId18"/>
    <p:sldId id="435" r:id="rId19"/>
    <p:sldId id="468" r:id="rId20"/>
    <p:sldId id="430" r:id="rId21"/>
    <p:sldId id="460" r:id="rId22"/>
    <p:sldId id="449" r:id="rId23"/>
    <p:sldId id="461" r:id="rId24"/>
    <p:sldId id="467" r:id="rId25"/>
    <p:sldId id="441" r:id="rId26"/>
    <p:sldId id="440" r:id="rId27"/>
    <p:sldId id="42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2" autoAdjust="0"/>
    <p:restoredTop sz="89244" autoAdjust="0"/>
  </p:normalViewPr>
  <p:slideViewPr>
    <p:cSldViewPr>
      <p:cViewPr varScale="1">
        <p:scale>
          <a:sx n="48" d="100"/>
          <a:sy n="48" d="100"/>
        </p:scale>
        <p:origin x="27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BC6AF8-9BAC-4A06-9F65-8905628D726D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72D76D4-B7AD-4C03-89C9-0A72DEA916FF}">
      <dgm:prSet phldrT="[Text]"/>
      <dgm:spPr/>
      <dgm:t>
        <a:bodyPr/>
        <a:lstStyle/>
        <a:p>
          <a:r>
            <a:rPr lang="en-US" dirty="0" smtClean="0"/>
            <a:t>Committee Director</a:t>
          </a:r>
          <a:endParaRPr lang="en-US" dirty="0"/>
        </a:p>
      </dgm:t>
    </dgm:pt>
    <dgm:pt modelId="{1B43ACD2-54B4-4271-9C9F-E53870BFD126}" type="parTrans" cxnId="{CD86DF7E-5299-4CAD-880E-3EC505556A2D}">
      <dgm:prSet/>
      <dgm:spPr/>
      <dgm:t>
        <a:bodyPr/>
        <a:lstStyle/>
        <a:p>
          <a:endParaRPr lang="en-US"/>
        </a:p>
      </dgm:t>
    </dgm:pt>
    <dgm:pt modelId="{893AF59D-EB17-4B74-B9D6-D02579BCAD46}" type="sibTrans" cxnId="{CD86DF7E-5299-4CAD-880E-3EC505556A2D}">
      <dgm:prSet/>
      <dgm:spPr/>
      <dgm:t>
        <a:bodyPr/>
        <a:lstStyle/>
        <a:p>
          <a:endParaRPr lang="en-US"/>
        </a:p>
      </dgm:t>
    </dgm:pt>
    <dgm:pt modelId="{4738B72A-254C-4CBD-87E3-EF751CE483C0}" type="asst">
      <dgm:prSet phldrT="[Text]"/>
      <dgm:spPr/>
      <dgm:t>
        <a:bodyPr/>
        <a:lstStyle/>
        <a:p>
          <a:r>
            <a:rPr lang="en-US" dirty="0" smtClean="0"/>
            <a:t>Career Fair Technologist</a:t>
          </a:r>
          <a:endParaRPr lang="en-US" dirty="0"/>
        </a:p>
      </dgm:t>
    </dgm:pt>
    <dgm:pt modelId="{CA0B026D-F96F-48B1-B2CD-D1A6D998FB9D}" type="parTrans" cxnId="{41958EB5-90EF-427E-B49A-4C3E7A970314}">
      <dgm:prSet/>
      <dgm:spPr/>
      <dgm:t>
        <a:bodyPr/>
        <a:lstStyle/>
        <a:p>
          <a:endParaRPr lang="en-US"/>
        </a:p>
      </dgm:t>
    </dgm:pt>
    <dgm:pt modelId="{3F2BF7A0-8933-4E4D-B3B2-BCC86A5240E1}" type="sibTrans" cxnId="{41958EB5-90EF-427E-B49A-4C3E7A970314}">
      <dgm:prSet/>
      <dgm:spPr/>
      <dgm:t>
        <a:bodyPr/>
        <a:lstStyle/>
        <a:p>
          <a:endParaRPr lang="en-US"/>
        </a:p>
      </dgm:t>
    </dgm:pt>
    <dgm:pt modelId="{E712F0A3-9E65-4E7A-9E37-29AD18884946}">
      <dgm:prSet phldrT="[Text]"/>
      <dgm:spPr/>
      <dgm:t>
        <a:bodyPr/>
        <a:lstStyle/>
        <a:p>
          <a:r>
            <a:rPr lang="en-US" dirty="0" smtClean="0"/>
            <a:t>Website Administrator</a:t>
          </a:r>
          <a:endParaRPr lang="en-US" dirty="0"/>
        </a:p>
      </dgm:t>
    </dgm:pt>
    <dgm:pt modelId="{9D386C14-6A32-4842-B549-CFBDE59F2DCC}" type="parTrans" cxnId="{650AA05E-C155-405A-B6A9-3692AF4185DE}">
      <dgm:prSet/>
      <dgm:spPr/>
      <dgm:t>
        <a:bodyPr/>
        <a:lstStyle/>
        <a:p>
          <a:endParaRPr lang="en-US"/>
        </a:p>
      </dgm:t>
    </dgm:pt>
    <dgm:pt modelId="{82CC5268-14C8-44FC-AD87-095523A12288}" type="sibTrans" cxnId="{650AA05E-C155-405A-B6A9-3692AF4185DE}">
      <dgm:prSet/>
      <dgm:spPr/>
      <dgm:t>
        <a:bodyPr/>
        <a:lstStyle/>
        <a:p>
          <a:endParaRPr lang="en-US"/>
        </a:p>
      </dgm:t>
    </dgm:pt>
    <dgm:pt modelId="{E06DCFBC-2A18-42F1-B8CD-104E454853FF}">
      <dgm:prSet phldrT="[Text]"/>
      <dgm:spPr/>
      <dgm:t>
        <a:bodyPr/>
        <a:lstStyle/>
        <a:p>
          <a:r>
            <a:rPr lang="en-US" dirty="0" smtClean="0"/>
            <a:t>Technology Intern</a:t>
          </a:r>
          <a:endParaRPr lang="en-US" dirty="0"/>
        </a:p>
      </dgm:t>
    </dgm:pt>
    <dgm:pt modelId="{87D9C297-213A-4021-A044-A650EE68089A}" type="parTrans" cxnId="{D142A334-6F9B-47C0-8530-8B20CACFEE62}">
      <dgm:prSet/>
      <dgm:spPr/>
      <dgm:t>
        <a:bodyPr/>
        <a:lstStyle/>
        <a:p>
          <a:endParaRPr lang="en-US"/>
        </a:p>
      </dgm:t>
    </dgm:pt>
    <dgm:pt modelId="{28DE9814-6F48-4A20-8481-6C960BF8CA9E}" type="sibTrans" cxnId="{D142A334-6F9B-47C0-8530-8B20CACFEE62}">
      <dgm:prSet/>
      <dgm:spPr/>
      <dgm:t>
        <a:bodyPr/>
        <a:lstStyle/>
        <a:p>
          <a:endParaRPr lang="en-US"/>
        </a:p>
      </dgm:t>
    </dgm:pt>
    <dgm:pt modelId="{4FEA78CF-FB0B-4413-8457-AF21F72BE384}">
      <dgm:prSet phldrT="[Text]"/>
      <dgm:spPr/>
      <dgm:t>
        <a:bodyPr/>
        <a:lstStyle/>
        <a:p>
          <a:r>
            <a:rPr lang="en-US" dirty="0" smtClean="0"/>
            <a:t>Hardware Specialist</a:t>
          </a:r>
          <a:endParaRPr lang="en-US" dirty="0"/>
        </a:p>
      </dgm:t>
    </dgm:pt>
    <dgm:pt modelId="{134D4B9F-8F0A-4F2A-83C1-2E94659C9450}" type="parTrans" cxnId="{D5CEBF1D-8E60-42BB-9D83-0A7D469C787C}">
      <dgm:prSet/>
      <dgm:spPr/>
      <dgm:t>
        <a:bodyPr/>
        <a:lstStyle/>
        <a:p>
          <a:endParaRPr lang="en-US"/>
        </a:p>
      </dgm:t>
    </dgm:pt>
    <dgm:pt modelId="{95E5A433-0E81-4274-B6DD-362A1FBDAB44}" type="sibTrans" cxnId="{D5CEBF1D-8E60-42BB-9D83-0A7D469C787C}">
      <dgm:prSet/>
      <dgm:spPr/>
      <dgm:t>
        <a:bodyPr/>
        <a:lstStyle/>
        <a:p>
          <a:endParaRPr lang="en-US"/>
        </a:p>
      </dgm:t>
    </dgm:pt>
    <dgm:pt modelId="{AD423152-5C53-4CA8-A89A-32B4EE66EAA5}" type="pres">
      <dgm:prSet presAssocID="{9ABC6AF8-9BAC-4A06-9F65-8905628D72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B5C3D3B-A661-4906-9D37-9F1933B4E165}" type="pres">
      <dgm:prSet presAssocID="{472D76D4-B7AD-4C03-89C9-0A72DEA916FF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62B2D0F-A2E2-419E-BE71-88ED466401C2}" type="pres">
      <dgm:prSet presAssocID="{472D76D4-B7AD-4C03-89C9-0A72DEA916FF}" presName="rootComposite1" presStyleCnt="0"/>
      <dgm:spPr/>
      <dgm:t>
        <a:bodyPr/>
        <a:lstStyle/>
        <a:p>
          <a:endParaRPr lang="en-US"/>
        </a:p>
      </dgm:t>
    </dgm:pt>
    <dgm:pt modelId="{A115784B-813D-463C-AA2A-BB523C5454C6}" type="pres">
      <dgm:prSet presAssocID="{472D76D4-B7AD-4C03-89C9-0A72DEA916F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3BCA04-391E-410C-97B0-36940853177A}" type="pres">
      <dgm:prSet presAssocID="{472D76D4-B7AD-4C03-89C9-0A72DEA916F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336A787-BCC4-414C-B626-86B0343D20D4}" type="pres">
      <dgm:prSet presAssocID="{472D76D4-B7AD-4C03-89C9-0A72DEA916FF}" presName="hierChild2" presStyleCnt="0"/>
      <dgm:spPr/>
      <dgm:t>
        <a:bodyPr/>
        <a:lstStyle/>
        <a:p>
          <a:endParaRPr lang="en-US"/>
        </a:p>
      </dgm:t>
    </dgm:pt>
    <dgm:pt modelId="{694F88B3-0685-49AF-9244-B7663E6070AD}" type="pres">
      <dgm:prSet presAssocID="{9D386C14-6A32-4842-B549-CFBDE59F2DCC}" presName="Name37" presStyleLbl="parChTrans1D2" presStyleIdx="0" presStyleCnt="4"/>
      <dgm:spPr/>
      <dgm:t>
        <a:bodyPr/>
        <a:lstStyle/>
        <a:p>
          <a:endParaRPr lang="en-US"/>
        </a:p>
      </dgm:t>
    </dgm:pt>
    <dgm:pt modelId="{26B61673-596A-4A88-BF0E-06464D0430D8}" type="pres">
      <dgm:prSet presAssocID="{E712F0A3-9E65-4E7A-9E37-29AD1888494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E9866B6-0E75-4649-B567-44E508321871}" type="pres">
      <dgm:prSet presAssocID="{E712F0A3-9E65-4E7A-9E37-29AD18884946}" presName="rootComposite" presStyleCnt="0"/>
      <dgm:spPr/>
      <dgm:t>
        <a:bodyPr/>
        <a:lstStyle/>
        <a:p>
          <a:endParaRPr lang="en-US"/>
        </a:p>
      </dgm:t>
    </dgm:pt>
    <dgm:pt modelId="{66FE6A96-EC66-43AD-BF75-A2A1884877AE}" type="pres">
      <dgm:prSet presAssocID="{E712F0A3-9E65-4E7A-9E37-29AD1888494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F25CCA-25A7-46A1-888B-B05178CBD355}" type="pres">
      <dgm:prSet presAssocID="{E712F0A3-9E65-4E7A-9E37-29AD18884946}" presName="rootConnector" presStyleLbl="node2" presStyleIdx="0" presStyleCnt="3"/>
      <dgm:spPr/>
      <dgm:t>
        <a:bodyPr/>
        <a:lstStyle/>
        <a:p>
          <a:endParaRPr lang="en-US"/>
        </a:p>
      </dgm:t>
    </dgm:pt>
    <dgm:pt modelId="{69E73F82-1274-4E92-8B48-0FABBA72B619}" type="pres">
      <dgm:prSet presAssocID="{E712F0A3-9E65-4E7A-9E37-29AD18884946}" presName="hierChild4" presStyleCnt="0"/>
      <dgm:spPr/>
      <dgm:t>
        <a:bodyPr/>
        <a:lstStyle/>
        <a:p>
          <a:endParaRPr lang="en-US"/>
        </a:p>
      </dgm:t>
    </dgm:pt>
    <dgm:pt modelId="{FEB3F6CA-CF35-4444-B2BB-992E9CD6E648}" type="pres">
      <dgm:prSet presAssocID="{E712F0A3-9E65-4E7A-9E37-29AD18884946}" presName="hierChild5" presStyleCnt="0"/>
      <dgm:spPr/>
      <dgm:t>
        <a:bodyPr/>
        <a:lstStyle/>
        <a:p>
          <a:endParaRPr lang="en-US"/>
        </a:p>
      </dgm:t>
    </dgm:pt>
    <dgm:pt modelId="{A7564015-1B43-4F00-9E85-0AB7DAFCD8A2}" type="pres">
      <dgm:prSet presAssocID="{87D9C297-213A-4021-A044-A650EE68089A}" presName="Name37" presStyleLbl="parChTrans1D2" presStyleIdx="1" presStyleCnt="4"/>
      <dgm:spPr/>
      <dgm:t>
        <a:bodyPr/>
        <a:lstStyle/>
        <a:p>
          <a:endParaRPr lang="en-US"/>
        </a:p>
      </dgm:t>
    </dgm:pt>
    <dgm:pt modelId="{75DD0BF1-DEF9-4848-B699-3C1FCC841FCB}" type="pres">
      <dgm:prSet presAssocID="{E06DCFBC-2A18-42F1-B8CD-104E454853F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A369480-2CF0-4491-8D70-1F6BA75BFAC2}" type="pres">
      <dgm:prSet presAssocID="{E06DCFBC-2A18-42F1-B8CD-104E454853FF}" presName="rootComposite" presStyleCnt="0"/>
      <dgm:spPr/>
      <dgm:t>
        <a:bodyPr/>
        <a:lstStyle/>
        <a:p>
          <a:endParaRPr lang="en-US"/>
        </a:p>
      </dgm:t>
    </dgm:pt>
    <dgm:pt modelId="{A46C6508-4851-48FF-8E96-8E07F6D129AB}" type="pres">
      <dgm:prSet presAssocID="{E06DCFBC-2A18-42F1-B8CD-104E454853F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A8BC18-62B8-40FA-9EA8-074475C42224}" type="pres">
      <dgm:prSet presAssocID="{E06DCFBC-2A18-42F1-B8CD-104E454853FF}" presName="rootConnector" presStyleLbl="node2" presStyleIdx="1" presStyleCnt="3"/>
      <dgm:spPr/>
      <dgm:t>
        <a:bodyPr/>
        <a:lstStyle/>
        <a:p>
          <a:endParaRPr lang="en-US"/>
        </a:p>
      </dgm:t>
    </dgm:pt>
    <dgm:pt modelId="{4488950D-4E4F-4CD5-A362-91A58F0B3A3C}" type="pres">
      <dgm:prSet presAssocID="{E06DCFBC-2A18-42F1-B8CD-104E454853FF}" presName="hierChild4" presStyleCnt="0"/>
      <dgm:spPr/>
      <dgm:t>
        <a:bodyPr/>
        <a:lstStyle/>
        <a:p>
          <a:endParaRPr lang="en-US"/>
        </a:p>
      </dgm:t>
    </dgm:pt>
    <dgm:pt modelId="{54A67D1E-7088-425B-A61F-511B170631DB}" type="pres">
      <dgm:prSet presAssocID="{E06DCFBC-2A18-42F1-B8CD-104E454853FF}" presName="hierChild5" presStyleCnt="0"/>
      <dgm:spPr/>
      <dgm:t>
        <a:bodyPr/>
        <a:lstStyle/>
        <a:p>
          <a:endParaRPr lang="en-US"/>
        </a:p>
      </dgm:t>
    </dgm:pt>
    <dgm:pt modelId="{47BC0041-20F6-44EE-8828-85C204B506BA}" type="pres">
      <dgm:prSet presAssocID="{134D4B9F-8F0A-4F2A-83C1-2E94659C9450}" presName="Name37" presStyleLbl="parChTrans1D2" presStyleIdx="2" presStyleCnt="4"/>
      <dgm:spPr/>
      <dgm:t>
        <a:bodyPr/>
        <a:lstStyle/>
        <a:p>
          <a:endParaRPr lang="en-US"/>
        </a:p>
      </dgm:t>
    </dgm:pt>
    <dgm:pt modelId="{EE59EA32-0B23-4361-988E-08D197C91859}" type="pres">
      <dgm:prSet presAssocID="{4FEA78CF-FB0B-4413-8457-AF21F72BE38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7D2AC84-0564-4FA7-8F30-0245147C66E7}" type="pres">
      <dgm:prSet presAssocID="{4FEA78CF-FB0B-4413-8457-AF21F72BE384}" presName="rootComposite" presStyleCnt="0"/>
      <dgm:spPr/>
      <dgm:t>
        <a:bodyPr/>
        <a:lstStyle/>
        <a:p>
          <a:endParaRPr lang="en-US"/>
        </a:p>
      </dgm:t>
    </dgm:pt>
    <dgm:pt modelId="{15DA8ACD-0DE3-47F2-B9D7-CD743C9FA67C}" type="pres">
      <dgm:prSet presAssocID="{4FEA78CF-FB0B-4413-8457-AF21F72BE38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81F352-D1A1-424D-A532-F426F62FCB10}" type="pres">
      <dgm:prSet presAssocID="{4FEA78CF-FB0B-4413-8457-AF21F72BE384}" presName="rootConnector" presStyleLbl="node2" presStyleIdx="2" presStyleCnt="3"/>
      <dgm:spPr/>
      <dgm:t>
        <a:bodyPr/>
        <a:lstStyle/>
        <a:p>
          <a:endParaRPr lang="en-US"/>
        </a:p>
      </dgm:t>
    </dgm:pt>
    <dgm:pt modelId="{14D8EAE3-9A54-4A29-A057-BC744BAE3CA4}" type="pres">
      <dgm:prSet presAssocID="{4FEA78CF-FB0B-4413-8457-AF21F72BE384}" presName="hierChild4" presStyleCnt="0"/>
      <dgm:spPr/>
      <dgm:t>
        <a:bodyPr/>
        <a:lstStyle/>
        <a:p>
          <a:endParaRPr lang="en-US"/>
        </a:p>
      </dgm:t>
    </dgm:pt>
    <dgm:pt modelId="{F380B63B-B1C7-4414-A7E5-BCB84189927A}" type="pres">
      <dgm:prSet presAssocID="{4FEA78CF-FB0B-4413-8457-AF21F72BE384}" presName="hierChild5" presStyleCnt="0"/>
      <dgm:spPr/>
      <dgm:t>
        <a:bodyPr/>
        <a:lstStyle/>
        <a:p>
          <a:endParaRPr lang="en-US"/>
        </a:p>
      </dgm:t>
    </dgm:pt>
    <dgm:pt modelId="{102ECAE6-712E-4C5F-99AE-0FFF0DA18861}" type="pres">
      <dgm:prSet presAssocID="{472D76D4-B7AD-4C03-89C9-0A72DEA916FF}" presName="hierChild3" presStyleCnt="0"/>
      <dgm:spPr/>
      <dgm:t>
        <a:bodyPr/>
        <a:lstStyle/>
        <a:p>
          <a:endParaRPr lang="en-US"/>
        </a:p>
      </dgm:t>
    </dgm:pt>
    <dgm:pt modelId="{541EF908-8A26-47AD-A847-98D4F755B358}" type="pres">
      <dgm:prSet presAssocID="{CA0B026D-F96F-48B1-B2CD-D1A6D998FB9D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B028975B-BCE0-4AD8-AC6D-FFBA8D0E1528}" type="pres">
      <dgm:prSet presAssocID="{4738B72A-254C-4CBD-87E3-EF751CE483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D11D140-4C78-4C7C-B965-44D2C9DCCCC9}" type="pres">
      <dgm:prSet presAssocID="{4738B72A-254C-4CBD-87E3-EF751CE483C0}" presName="rootComposite3" presStyleCnt="0"/>
      <dgm:spPr/>
      <dgm:t>
        <a:bodyPr/>
        <a:lstStyle/>
        <a:p>
          <a:endParaRPr lang="en-US"/>
        </a:p>
      </dgm:t>
    </dgm:pt>
    <dgm:pt modelId="{12A50457-78D1-408D-9A2A-5C56800B04F4}" type="pres">
      <dgm:prSet presAssocID="{4738B72A-254C-4CBD-87E3-EF751CE483C0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67143A-54D0-4947-AD0E-7A487AD481AA}" type="pres">
      <dgm:prSet presAssocID="{4738B72A-254C-4CBD-87E3-EF751CE483C0}" presName="rootConnector3" presStyleLbl="asst1" presStyleIdx="0" presStyleCnt="1"/>
      <dgm:spPr/>
      <dgm:t>
        <a:bodyPr/>
        <a:lstStyle/>
        <a:p>
          <a:endParaRPr lang="en-US"/>
        </a:p>
      </dgm:t>
    </dgm:pt>
    <dgm:pt modelId="{27D32269-8830-4669-8DD1-9A563C8AC2DB}" type="pres">
      <dgm:prSet presAssocID="{4738B72A-254C-4CBD-87E3-EF751CE483C0}" presName="hierChild6" presStyleCnt="0"/>
      <dgm:spPr/>
      <dgm:t>
        <a:bodyPr/>
        <a:lstStyle/>
        <a:p>
          <a:endParaRPr lang="en-US"/>
        </a:p>
      </dgm:t>
    </dgm:pt>
    <dgm:pt modelId="{160E0FCF-91F8-4015-AB35-777109661960}" type="pres">
      <dgm:prSet presAssocID="{4738B72A-254C-4CBD-87E3-EF751CE483C0}" presName="hierChild7" presStyleCnt="0"/>
      <dgm:spPr/>
      <dgm:t>
        <a:bodyPr/>
        <a:lstStyle/>
        <a:p>
          <a:endParaRPr lang="en-US"/>
        </a:p>
      </dgm:t>
    </dgm:pt>
  </dgm:ptLst>
  <dgm:cxnLst>
    <dgm:cxn modelId="{FBBCE254-8208-48C9-BEC1-4174278D9AA9}" type="presOf" srcId="{E712F0A3-9E65-4E7A-9E37-29AD18884946}" destId="{66FE6A96-EC66-43AD-BF75-A2A1884877AE}" srcOrd="0" destOrd="0" presId="urn:microsoft.com/office/officeart/2005/8/layout/orgChart1"/>
    <dgm:cxn modelId="{650AA05E-C155-405A-B6A9-3692AF4185DE}" srcId="{472D76D4-B7AD-4C03-89C9-0A72DEA916FF}" destId="{E712F0A3-9E65-4E7A-9E37-29AD18884946}" srcOrd="1" destOrd="0" parTransId="{9D386C14-6A32-4842-B549-CFBDE59F2DCC}" sibTransId="{82CC5268-14C8-44FC-AD87-095523A12288}"/>
    <dgm:cxn modelId="{660C93EE-9AF3-431D-8859-F9D231A5073C}" type="presOf" srcId="{134D4B9F-8F0A-4F2A-83C1-2E94659C9450}" destId="{47BC0041-20F6-44EE-8828-85C204B506BA}" srcOrd="0" destOrd="0" presId="urn:microsoft.com/office/officeart/2005/8/layout/orgChart1"/>
    <dgm:cxn modelId="{7FCF18A7-4977-49D9-A8CD-19575F48BBD9}" type="presOf" srcId="{4FEA78CF-FB0B-4413-8457-AF21F72BE384}" destId="{15DA8ACD-0DE3-47F2-B9D7-CD743C9FA67C}" srcOrd="0" destOrd="0" presId="urn:microsoft.com/office/officeart/2005/8/layout/orgChart1"/>
    <dgm:cxn modelId="{AB68AAA8-DA0F-4428-886D-49DCA40F2474}" type="presOf" srcId="{4738B72A-254C-4CBD-87E3-EF751CE483C0}" destId="{12A50457-78D1-408D-9A2A-5C56800B04F4}" srcOrd="0" destOrd="0" presId="urn:microsoft.com/office/officeart/2005/8/layout/orgChart1"/>
    <dgm:cxn modelId="{715A6363-EF46-4FB5-91CE-32ED9051AB13}" type="presOf" srcId="{472D76D4-B7AD-4C03-89C9-0A72DEA916FF}" destId="{A115784B-813D-463C-AA2A-BB523C5454C6}" srcOrd="0" destOrd="0" presId="urn:microsoft.com/office/officeart/2005/8/layout/orgChart1"/>
    <dgm:cxn modelId="{173314F2-C3AC-489F-9F92-5924F6D12F75}" type="presOf" srcId="{472D76D4-B7AD-4C03-89C9-0A72DEA916FF}" destId="{433BCA04-391E-410C-97B0-36940853177A}" srcOrd="1" destOrd="0" presId="urn:microsoft.com/office/officeart/2005/8/layout/orgChart1"/>
    <dgm:cxn modelId="{C6D8C55C-2ED7-452A-87C3-176AF676B215}" type="presOf" srcId="{9ABC6AF8-9BAC-4A06-9F65-8905628D726D}" destId="{AD423152-5C53-4CA8-A89A-32B4EE66EAA5}" srcOrd="0" destOrd="0" presId="urn:microsoft.com/office/officeart/2005/8/layout/orgChart1"/>
    <dgm:cxn modelId="{0561074F-50EE-4C96-A0C9-F5724EB67B46}" type="presOf" srcId="{4FEA78CF-FB0B-4413-8457-AF21F72BE384}" destId="{8C81F352-D1A1-424D-A532-F426F62FCB10}" srcOrd="1" destOrd="0" presId="urn:microsoft.com/office/officeart/2005/8/layout/orgChart1"/>
    <dgm:cxn modelId="{F9CB2368-C0BF-49B1-8046-6356F85E38BF}" type="presOf" srcId="{CA0B026D-F96F-48B1-B2CD-D1A6D998FB9D}" destId="{541EF908-8A26-47AD-A847-98D4F755B358}" srcOrd="0" destOrd="0" presId="urn:microsoft.com/office/officeart/2005/8/layout/orgChart1"/>
    <dgm:cxn modelId="{71C4F530-6F9A-465F-8DF0-D6F386CA2432}" type="presOf" srcId="{4738B72A-254C-4CBD-87E3-EF751CE483C0}" destId="{4067143A-54D0-4947-AD0E-7A487AD481AA}" srcOrd="1" destOrd="0" presId="urn:microsoft.com/office/officeart/2005/8/layout/orgChart1"/>
    <dgm:cxn modelId="{9B907BF8-82B1-406D-89EA-58BEC0F4B9F1}" type="presOf" srcId="{9D386C14-6A32-4842-B549-CFBDE59F2DCC}" destId="{694F88B3-0685-49AF-9244-B7663E6070AD}" srcOrd="0" destOrd="0" presId="urn:microsoft.com/office/officeart/2005/8/layout/orgChart1"/>
    <dgm:cxn modelId="{D3C2F800-1FDA-470A-9AC5-955C304D526B}" type="presOf" srcId="{E06DCFBC-2A18-42F1-B8CD-104E454853FF}" destId="{A46C6508-4851-48FF-8E96-8E07F6D129AB}" srcOrd="0" destOrd="0" presId="urn:microsoft.com/office/officeart/2005/8/layout/orgChart1"/>
    <dgm:cxn modelId="{2B02764D-C4A2-4238-BAB4-F84C5528ADB0}" type="presOf" srcId="{E06DCFBC-2A18-42F1-B8CD-104E454853FF}" destId="{DCA8BC18-62B8-40FA-9EA8-074475C42224}" srcOrd="1" destOrd="0" presId="urn:microsoft.com/office/officeart/2005/8/layout/orgChart1"/>
    <dgm:cxn modelId="{71000069-E0D5-4512-A6C5-F48AD028272A}" type="presOf" srcId="{E712F0A3-9E65-4E7A-9E37-29AD18884946}" destId="{CEF25CCA-25A7-46A1-888B-B05178CBD355}" srcOrd="1" destOrd="0" presId="urn:microsoft.com/office/officeart/2005/8/layout/orgChart1"/>
    <dgm:cxn modelId="{D5CEBF1D-8E60-42BB-9D83-0A7D469C787C}" srcId="{472D76D4-B7AD-4C03-89C9-0A72DEA916FF}" destId="{4FEA78CF-FB0B-4413-8457-AF21F72BE384}" srcOrd="3" destOrd="0" parTransId="{134D4B9F-8F0A-4F2A-83C1-2E94659C9450}" sibTransId="{95E5A433-0E81-4274-B6DD-362A1FBDAB44}"/>
    <dgm:cxn modelId="{A79E9451-FD16-43F1-B584-7E32A5EEB539}" type="presOf" srcId="{87D9C297-213A-4021-A044-A650EE68089A}" destId="{A7564015-1B43-4F00-9E85-0AB7DAFCD8A2}" srcOrd="0" destOrd="0" presId="urn:microsoft.com/office/officeart/2005/8/layout/orgChart1"/>
    <dgm:cxn modelId="{41958EB5-90EF-427E-B49A-4C3E7A970314}" srcId="{472D76D4-B7AD-4C03-89C9-0A72DEA916FF}" destId="{4738B72A-254C-4CBD-87E3-EF751CE483C0}" srcOrd="0" destOrd="0" parTransId="{CA0B026D-F96F-48B1-B2CD-D1A6D998FB9D}" sibTransId="{3F2BF7A0-8933-4E4D-B3B2-BCC86A5240E1}"/>
    <dgm:cxn modelId="{CD86DF7E-5299-4CAD-880E-3EC505556A2D}" srcId="{9ABC6AF8-9BAC-4A06-9F65-8905628D726D}" destId="{472D76D4-B7AD-4C03-89C9-0A72DEA916FF}" srcOrd="0" destOrd="0" parTransId="{1B43ACD2-54B4-4271-9C9F-E53870BFD126}" sibTransId="{893AF59D-EB17-4B74-B9D6-D02579BCAD46}"/>
    <dgm:cxn modelId="{D142A334-6F9B-47C0-8530-8B20CACFEE62}" srcId="{472D76D4-B7AD-4C03-89C9-0A72DEA916FF}" destId="{E06DCFBC-2A18-42F1-B8CD-104E454853FF}" srcOrd="2" destOrd="0" parTransId="{87D9C297-213A-4021-A044-A650EE68089A}" sibTransId="{28DE9814-6F48-4A20-8481-6C960BF8CA9E}"/>
    <dgm:cxn modelId="{CDBA34CA-EF4C-4A2A-AB84-8CEC93DBBC4E}" type="presParOf" srcId="{AD423152-5C53-4CA8-A89A-32B4EE66EAA5}" destId="{0B5C3D3B-A661-4906-9D37-9F1933B4E165}" srcOrd="0" destOrd="0" presId="urn:microsoft.com/office/officeart/2005/8/layout/orgChart1"/>
    <dgm:cxn modelId="{71AB9CFA-1375-417E-9700-9EAC17C04AC2}" type="presParOf" srcId="{0B5C3D3B-A661-4906-9D37-9F1933B4E165}" destId="{162B2D0F-A2E2-419E-BE71-88ED466401C2}" srcOrd="0" destOrd="0" presId="urn:microsoft.com/office/officeart/2005/8/layout/orgChart1"/>
    <dgm:cxn modelId="{16F719C1-FCF8-42C2-BAE7-B8EEDCA70878}" type="presParOf" srcId="{162B2D0F-A2E2-419E-BE71-88ED466401C2}" destId="{A115784B-813D-463C-AA2A-BB523C5454C6}" srcOrd="0" destOrd="0" presId="urn:microsoft.com/office/officeart/2005/8/layout/orgChart1"/>
    <dgm:cxn modelId="{D65A0E26-317C-4E77-803F-0D90B54C896D}" type="presParOf" srcId="{162B2D0F-A2E2-419E-BE71-88ED466401C2}" destId="{433BCA04-391E-410C-97B0-36940853177A}" srcOrd="1" destOrd="0" presId="urn:microsoft.com/office/officeart/2005/8/layout/orgChart1"/>
    <dgm:cxn modelId="{7A321382-1463-4CDD-B3AB-5632E9206055}" type="presParOf" srcId="{0B5C3D3B-A661-4906-9D37-9F1933B4E165}" destId="{C336A787-BCC4-414C-B626-86B0343D20D4}" srcOrd="1" destOrd="0" presId="urn:microsoft.com/office/officeart/2005/8/layout/orgChart1"/>
    <dgm:cxn modelId="{9BB01A64-E04F-497D-8AF4-B5D45A91B18A}" type="presParOf" srcId="{C336A787-BCC4-414C-B626-86B0343D20D4}" destId="{694F88B3-0685-49AF-9244-B7663E6070AD}" srcOrd="0" destOrd="0" presId="urn:microsoft.com/office/officeart/2005/8/layout/orgChart1"/>
    <dgm:cxn modelId="{54D3D2F2-A298-4C17-B06A-ADFAC62BEF2C}" type="presParOf" srcId="{C336A787-BCC4-414C-B626-86B0343D20D4}" destId="{26B61673-596A-4A88-BF0E-06464D0430D8}" srcOrd="1" destOrd="0" presId="urn:microsoft.com/office/officeart/2005/8/layout/orgChart1"/>
    <dgm:cxn modelId="{9E21B032-C5AF-42C6-8CFB-61ACD08E5C82}" type="presParOf" srcId="{26B61673-596A-4A88-BF0E-06464D0430D8}" destId="{8E9866B6-0E75-4649-B567-44E508321871}" srcOrd="0" destOrd="0" presId="urn:microsoft.com/office/officeart/2005/8/layout/orgChart1"/>
    <dgm:cxn modelId="{D551B4B8-EBC4-4AEC-AFE9-340E03459CF0}" type="presParOf" srcId="{8E9866B6-0E75-4649-B567-44E508321871}" destId="{66FE6A96-EC66-43AD-BF75-A2A1884877AE}" srcOrd="0" destOrd="0" presId="urn:microsoft.com/office/officeart/2005/8/layout/orgChart1"/>
    <dgm:cxn modelId="{B55629D7-5316-4A98-88D0-564FF10323DD}" type="presParOf" srcId="{8E9866B6-0E75-4649-B567-44E508321871}" destId="{CEF25CCA-25A7-46A1-888B-B05178CBD355}" srcOrd="1" destOrd="0" presId="urn:microsoft.com/office/officeart/2005/8/layout/orgChart1"/>
    <dgm:cxn modelId="{3A5C50B5-9A75-4847-A4B4-B35E2EC1EA9E}" type="presParOf" srcId="{26B61673-596A-4A88-BF0E-06464D0430D8}" destId="{69E73F82-1274-4E92-8B48-0FABBA72B619}" srcOrd="1" destOrd="0" presId="urn:microsoft.com/office/officeart/2005/8/layout/orgChart1"/>
    <dgm:cxn modelId="{0489E7E3-BF7A-440F-ABE2-40A22BA070F8}" type="presParOf" srcId="{26B61673-596A-4A88-BF0E-06464D0430D8}" destId="{FEB3F6CA-CF35-4444-B2BB-992E9CD6E648}" srcOrd="2" destOrd="0" presId="urn:microsoft.com/office/officeart/2005/8/layout/orgChart1"/>
    <dgm:cxn modelId="{EA49C3AE-A189-439A-81ED-249DE1D41BBC}" type="presParOf" srcId="{C336A787-BCC4-414C-B626-86B0343D20D4}" destId="{A7564015-1B43-4F00-9E85-0AB7DAFCD8A2}" srcOrd="2" destOrd="0" presId="urn:microsoft.com/office/officeart/2005/8/layout/orgChart1"/>
    <dgm:cxn modelId="{2433AB78-B560-4725-82D4-4C9ED89BE4A6}" type="presParOf" srcId="{C336A787-BCC4-414C-B626-86B0343D20D4}" destId="{75DD0BF1-DEF9-4848-B699-3C1FCC841FCB}" srcOrd="3" destOrd="0" presId="urn:microsoft.com/office/officeart/2005/8/layout/orgChart1"/>
    <dgm:cxn modelId="{B3F87F2D-9C33-4F4B-88ED-73A05CDE37D3}" type="presParOf" srcId="{75DD0BF1-DEF9-4848-B699-3C1FCC841FCB}" destId="{1A369480-2CF0-4491-8D70-1F6BA75BFAC2}" srcOrd="0" destOrd="0" presId="urn:microsoft.com/office/officeart/2005/8/layout/orgChart1"/>
    <dgm:cxn modelId="{3F20922C-6648-4FCF-A1F4-9C1AD59CF565}" type="presParOf" srcId="{1A369480-2CF0-4491-8D70-1F6BA75BFAC2}" destId="{A46C6508-4851-48FF-8E96-8E07F6D129AB}" srcOrd="0" destOrd="0" presId="urn:microsoft.com/office/officeart/2005/8/layout/orgChart1"/>
    <dgm:cxn modelId="{B52E6167-B641-4A1B-A6B0-9134795AF7CA}" type="presParOf" srcId="{1A369480-2CF0-4491-8D70-1F6BA75BFAC2}" destId="{DCA8BC18-62B8-40FA-9EA8-074475C42224}" srcOrd="1" destOrd="0" presId="urn:microsoft.com/office/officeart/2005/8/layout/orgChart1"/>
    <dgm:cxn modelId="{3A9EC2F9-E44D-488E-ABAE-B09B00AD3AA9}" type="presParOf" srcId="{75DD0BF1-DEF9-4848-B699-3C1FCC841FCB}" destId="{4488950D-4E4F-4CD5-A362-91A58F0B3A3C}" srcOrd="1" destOrd="0" presId="urn:microsoft.com/office/officeart/2005/8/layout/orgChart1"/>
    <dgm:cxn modelId="{162DFCE5-B84E-457A-A290-304957AD5B96}" type="presParOf" srcId="{75DD0BF1-DEF9-4848-B699-3C1FCC841FCB}" destId="{54A67D1E-7088-425B-A61F-511B170631DB}" srcOrd="2" destOrd="0" presId="urn:microsoft.com/office/officeart/2005/8/layout/orgChart1"/>
    <dgm:cxn modelId="{166E2CC7-EE94-40CE-8E7D-CEE19873041A}" type="presParOf" srcId="{C336A787-BCC4-414C-B626-86B0343D20D4}" destId="{47BC0041-20F6-44EE-8828-85C204B506BA}" srcOrd="4" destOrd="0" presId="urn:microsoft.com/office/officeart/2005/8/layout/orgChart1"/>
    <dgm:cxn modelId="{12F48351-4E8F-486D-B9E8-97D6066706DB}" type="presParOf" srcId="{C336A787-BCC4-414C-B626-86B0343D20D4}" destId="{EE59EA32-0B23-4361-988E-08D197C91859}" srcOrd="5" destOrd="0" presId="urn:microsoft.com/office/officeart/2005/8/layout/orgChart1"/>
    <dgm:cxn modelId="{90731BCC-4CFE-4894-9DE2-DB1A6C64284B}" type="presParOf" srcId="{EE59EA32-0B23-4361-988E-08D197C91859}" destId="{E7D2AC84-0564-4FA7-8F30-0245147C66E7}" srcOrd="0" destOrd="0" presId="urn:microsoft.com/office/officeart/2005/8/layout/orgChart1"/>
    <dgm:cxn modelId="{8FDBB9E0-8AAB-4DAA-8618-22F287C81DAD}" type="presParOf" srcId="{E7D2AC84-0564-4FA7-8F30-0245147C66E7}" destId="{15DA8ACD-0DE3-47F2-B9D7-CD743C9FA67C}" srcOrd="0" destOrd="0" presId="urn:microsoft.com/office/officeart/2005/8/layout/orgChart1"/>
    <dgm:cxn modelId="{8358594F-01FB-464D-84B7-6A6669F09BE5}" type="presParOf" srcId="{E7D2AC84-0564-4FA7-8F30-0245147C66E7}" destId="{8C81F352-D1A1-424D-A532-F426F62FCB10}" srcOrd="1" destOrd="0" presId="urn:microsoft.com/office/officeart/2005/8/layout/orgChart1"/>
    <dgm:cxn modelId="{45B2470F-C6F5-4748-A685-726E3D77E88C}" type="presParOf" srcId="{EE59EA32-0B23-4361-988E-08D197C91859}" destId="{14D8EAE3-9A54-4A29-A057-BC744BAE3CA4}" srcOrd="1" destOrd="0" presId="urn:microsoft.com/office/officeart/2005/8/layout/orgChart1"/>
    <dgm:cxn modelId="{A73F9CF1-2FD9-4905-8E65-E2443715D247}" type="presParOf" srcId="{EE59EA32-0B23-4361-988E-08D197C91859}" destId="{F380B63B-B1C7-4414-A7E5-BCB84189927A}" srcOrd="2" destOrd="0" presId="urn:microsoft.com/office/officeart/2005/8/layout/orgChart1"/>
    <dgm:cxn modelId="{2F4AB27C-2618-4BBF-BF4C-79BBED564682}" type="presParOf" srcId="{0B5C3D3B-A661-4906-9D37-9F1933B4E165}" destId="{102ECAE6-712E-4C5F-99AE-0FFF0DA18861}" srcOrd="2" destOrd="0" presId="urn:microsoft.com/office/officeart/2005/8/layout/orgChart1"/>
    <dgm:cxn modelId="{D2B55382-194A-41FF-A29E-D78A3C61DCD0}" type="presParOf" srcId="{102ECAE6-712E-4C5F-99AE-0FFF0DA18861}" destId="{541EF908-8A26-47AD-A847-98D4F755B358}" srcOrd="0" destOrd="0" presId="urn:microsoft.com/office/officeart/2005/8/layout/orgChart1"/>
    <dgm:cxn modelId="{D3ED26CA-5471-4834-9BDF-8596E4845E89}" type="presParOf" srcId="{102ECAE6-712E-4C5F-99AE-0FFF0DA18861}" destId="{B028975B-BCE0-4AD8-AC6D-FFBA8D0E1528}" srcOrd="1" destOrd="0" presId="urn:microsoft.com/office/officeart/2005/8/layout/orgChart1"/>
    <dgm:cxn modelId="{154F4F89-1F3C-4E45-89E5-1D07576C3ED4}" type="presParOf" srcId="{B028975B-BCE0-4AD8-AC6D-FFBA8D0E1528}" destId="{6D11D140-4C78-4C7C-B965-44D2C9DCCCC9}" srcOrd="0" destOrd="0" presId="urn:microsoft.com/office/officeart/2005/8/layout/orgChart1"/>
    <dgm:cxn modelId="{4F512621-DE73-4732-BB4A-104DF56857EC}" type="presParOf" srcId="{6D11D140-4C78-4C7C-B965-44D2C9DCCCC9}" destId="{12A50457-78D1-408D-9A2A-5C56800B04F4}" srcOrd="0" destOrd="0" presId="urn:microsoft.com/office/officeart/2005/8/layout/orgChart1"/>
    <dgm:cxn modelId="{CADB255B-EE17-408B-926D-30C6C95111E8}" type="presParOf" srcId="{6D11D140-4C78-4C7C-B965-44D2C9DCCCC9}" destId="{4067143A-54D0-4947-AD0E-7A487AD481AA}" srcOrd="1" destOrd="0" presId="urn:microsoft.com/office/officeart/2005/8/layout/orgChart1"/>
    <dgm:cxn modelId="{A44943CB-212D-45D7-B648-D74E11610700}" type="presParOf" srcId="{B028975B-BCE0-4AD8-AC6D-FFBA8D0E1528}" destId="{27D32269-8830-4669-8DD1-9A563C8AC2DB}" srcOrd="1" destOrd="0" presId="urn:microsoft.com/office/officeart/2005/8/layout/orgChart1"/>
    <dgm:cxn modelId="{FD7051B4-E318-4964-8457-FE06FBA51C98}" type="presParOf" srcId="{B028975B-BCE0-4AD8-AC6D-FFBA8D0E1528}" destId="{160E0FCF-91F8-4015-AB35-77710966196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Talking points</a:t>
            </a:r>
          </a:p>
          <a:p>
            <a:r>
              <a:rPr lang="en-US" dirty="0" err="1" smtClean="0"/>
              <a:t>Cft</a:t>
            </a:r>
            <a:r>
              <a:rPr lang="en-US" dirty="0" smtClean="0"/>
              <a:t>- currently Filled by Dane Sowers, tends to be one of the co-chairs of the career fair committee, but also</a:t>
            </a:r>
            <a:r>
              <a:rPr lang="en-US" baseline="0" dirty="0" smtClean="0"/>
              <a:t> will help with other projects as needed based on their skill set</a:t>
            </a:r>
            <a:endParaRPr lang="en-US" dirty="0" smtClean="0"/>
          </a:p>
          <a:p>
            <a:r>
              <a:rPr lang="en-US" dirty="0" smtClean="0"/>
              <a:t>Intern- Freshman, needs to be very willing to sign his life away, and also hopefully has strong back round</a:t>
            </a:r>
            <a:r>
              <a:rPr lang="en-US" baseline="0" dirty="0" smtClean="0"/>
              <a:t> in web based coding languages</a:t>
            </a:r>
            <a:endParaRPr lang="en-US" dirty="0" smtClean="0"/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Web admin-needs to make sure that site is kept up to date, as well as manage any changes that other Executives need to their related content</a:t>
            </a:r>
          </a:p>
          <a:p>
            <a:pPr marL="0" indent="0">
              <a:buFont typeface="Arial" pitchFamily="34" charset="0"/>
              <a:buNone/>
            </a:pPr>
            <a:r>
              <a:rPr lang="en-US" baseline="0" dirty="0" smtClean="0"/>
              <a:t>Hardware specialist – Need to help keep track of our hardware and maintaining it to current technology levels and help keep the a </a:t>
            </a:r>
            <a:r>
              <a:rPr lang="en-US" baseline="0" smtClean="0"/>
              <a:t>modern infrastructure.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FFAAE-BF15-4147-AC6E-DDF34DE8DA6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4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solidFill>
                  <a:prstClr val="black"/>
                </a:solidFill>
                <a:cs typeface="Arial" charset="0"/>
              </a:rPr>
              <a:pPr/>
              <a:t>25</a:t>
            </a:fld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6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lipacc@mail.uc.edu" TargetMode="External"/><Relationship Id="rId2" Type="http://schemas.openxmlformats.org/officeDocument/2006/relationships/hyperlink" Target="http://tribunal.uc.edu/recognition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September 22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nd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Associate Vice 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Office Hours:</a:t>
            </a:r>
          </a:p>
          <a:p>
            <a:pPr lvl="1"/>
            <a:r>
              <a:rPr lang="en-US" sz="3200" dirty="0" smtClean="0"/>
              <a:t>Tuesdays 12:30-1:30 PM</a:t>
            </a:r>
          </a:p>
          <a:p>
            <a:pPr lvl="1"/>
            <a:r>
              <a:rPr lang="en-US" sz="3200" dirty="0" smtClean="0"/>
              <a:t>Baldwin 652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62800" y="152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Officer:</a:t>
            </a:r>
            <a:r>
              <a:rPr lang="en-US" dirty="0" smtClean="0"/>
              <a:t> </a:t>
            </a:r>
          </a:p>
          <a:p>
            <a:r>
              <a:rPr lang="en-US" dirty="0" smtClean="0"/>
              <a:t>Sarah Deutsch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Officers: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Emily </a:t>
            </a:r>
            <a:r>
              <a:rPr lang="en-US" sz="1600" dirty="0" err="1" smtClean="0">
                <a:solidFill>
                  <a:schemeClr val="tx2"/>
                </a:solidFill>
                <a:latin typeface="Myriad Pro" pitchFamily="34" charset="0"/>
              </a:rPr>
              <a:t>Demjanenko</a:t>
            </a:r>
            <a:endParaRPr lang="en-US" sz="1600" dirty="0" smtClean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696244" cy="1143000"/>
          </a:xfrm>
        </p:spPr>
        <p:txBody>
          <a:bodyPr/>
          <a:lstStyle/>
          <a:p>
            <a:r>
              <a:rPr lang="en-US" dirty="0" smtClean="0"/>
              <a:t>Senators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696244" cy="3550967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/>
              <a:t>Committees- Open to Anyone</a:t>
            </a:r>
          </a:p>
          <a:p>
            <a:r>
              <a:rPr lang="en-US" sz="2400" dirty="0" smtClean="0"/>
              <a:t>Academic Issues</a:t>
            </a:r>
          </a:p>
          <a:p>
            <a:pPr marL="0" indent="0">
              <a:buNone/>
            </a:pPr>
            <a:r>
              <a:rPr lang="en-US" sz="2400" dirty="0" smtClean="0"/>
              <a:t>	Mondays </a:t>
            </a:r>
            <a:r>
              <a:rPr lang="en-US" sz="2400" dirty="0"/>
              <a:t>8pm, SG Conference </a:t>
            </a:r>
            <a:r>
              <a:rPr lang="en-US" sz="2400" dirty="0" smtClean="0"/>
              <a:t>Room</a:t>
            </a:r>
          </a:p>
          <a:p>
            <a:r>
              <a:rPr lang="en-US" sz="2400" dirty="0" smtClean="0"/>
              <a:t>Campus </a:t>
            </a:r>
            <a:r>
              <a:rPr lang="en-US" sz="2400" dirty="0"/>
              <a:t>Life </a:t>
            </a:r>
          </a:p>
          <a:p>
            <a:pPr marL="0" indent="0">
              <a:buNone/>
            </a:pPr>
            <a:r>
              <a:rPr lang="en-US" sz="2400" dirty="0" smtClean="0"/>
              <a:t>	Mondays </a:t>
            </a:r>
            <a:r>
              <a:rPr lang="en-US" sz="2400" dirty="0"/>
              <a:t>6pm, SG Conference </a:t>
            </a:r>
            <a:r>
              <a:rPr lang="en-US" sz="2400" dirty="0" smtClean="0"/>
              <a:t>Room</a:t>
            </a:r>
          </a:p>
          <a:p>
            <a:r>
              <a:rPr lang="en-US" sz="2400" dirty="0" smtClean="0"/>
              <a:t>Governmental </a:t>
            </a:r>
            <a:r>
              <a:rPr lang="en-US" sz="2400" dirty="0"/>
              <a:t>Affairs</a:t>
            </a:r>
          </a:p>
          <a:p>
            <a:pPr marL="0" indent="0">
              <a:buNone/>
            </a:pPr>
            <a:r>
              <a:rPr lang="en-US" sz="2400" dirty="0" smtClean="0"/>
              <a:t>	Tuesdays </a:t>
            </a:r>
            <a:r>
              <a:rPr lang="en-US" sz="2400" dirty="0"/>
              <a:t>at 4pm, SG Conference Room</a:t>
            </a:r>
          </a:p>
          <a:p>
            <a:r>
              <a:rPr lang="en-US" sz="2400" dirty="0" smtClean="0"/>
              <a:t>Students </a:t>
            </a:r>
            <a:r>
              <a:rPr lang="en-US" sz="2400" dirty="0"/>
              <a:t>Rights and Interests</a:t>
            </a:r>
          </a:p>
          <a:p>
            <a:pPr marL="0" indent="0">
              <a:buNone/>
            </a:pPr>
            <a:r>
              <a:rPr lang="en-US" sz="2400" dirty="0" smtClean="0"/>
              <a:t>	Wednesdays </a:t>
            </a:r>
            <a:r>
              <a:rPr lang="en-US" sz="2400" dirty="0"/>
              <a:t>4pm, SG Conference </a:t>
            </a:r>
            <a:r>
              <a:rPr lang="en-US" sz="2400" dirty="0" smtClean="0"/>
              <a:t>Room</a:t>
            </a:r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SG Conference Room is in 655 Steger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Officers: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Maddie Adams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Hannah Kenny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7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696244" cy="1143000"/>
          </a:xfrm>
        </p:spPr>
        <p:txBody>
          <a:bodyPr/>
          <a:lstStyle/>
          <a:p>
            <a:r>
              <a:rPr lang="en-US" dirty="0" smtClean="0"/>
              <a:t>Senators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696244" cy="3550967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Dress for Success September 29</a:t>
            </a:r>
            <a:r>
              <a:rPr lang="en-US" sz="2400" baseline="30000" dirty="0"/>
              <a:t>th</a:t>
            </a:r>
            <a:r>
              <a:rPr lang="en-US" sz="2400" dirty="0"/>
              <a:t> – October 3</a:t>
            </a:r>
            <a:r>
              <a:rPr lang="en-US" sz="2400" baseline="30000" dirty="0"/>
              <a:t>rd</a:t>
            </a:r>
            <a:endParaRPr lang="en-US" sz="2400" dirty="0"/>
          </a:p>
          <a:p>
            <a:pPr lvl="1"/>
            <a:r>
              <a:rPr lang="en-US" sz="2000" dirty="0"/>
              <a:t>Collecting donations of women’s professional clothing throughout campus</a:t>
            </a:r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SG Conference Room is in 655 Steger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Officers: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Maddie Adams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Hannah Kenny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28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FELD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100" b="1" dirty="0" smtClean="0"/>
              <a:t>Freshman Engineering Leadership Development </a:t>
            </a:r>
            <a:r>
              <a:rPr lang="en-US" sz="2100" dirty="0" smtClean="0"/>
              <a:t>(FELD) is a Tribunal committee open exclusively to freshmen students.  It is great way to meet new people from your college and make a positive impact on your college and community as well.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 smtClean="0"/>
              <a:t>Run for internal positions such as President, Treasurer, Secretary – looks great on a resume!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b="1" dirty="0" smtClean="0"/>
              <a:t>FELD Intern Program </a:t>
            </a:r>
            <a:r>
              <a:rPr lang="en-US" sz="2100" dirty="0" smtClean="0"/>
              <a:t>– serve as an intern for a Tribunal officer or committee chair – Applications due </a:t>
            </a:r>
            <a:r>
              <a:rPr lang="en-US" sz="2100" b="1" dirty="0" smtClean="0"/>
              <a:t>TODAY!</a:t>
            </a:r>
            <a:r>
              <a:rPr lang="en-US" sz="2100" dirty="0" smtClean="0"/>
              <a:t>  Blank applications are still available in the back of the room.</a:t>
            </a:r>
            <a:r>
              <a:rPr lang="en-US" sz="2100" b="1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 smtClean="0"/>
              <a:t>First meeting: </a:t>
            </a:r>
            <a:r>
              <a:rPr lang="en-US" sz="2100" b="1" dirty="0" smtClean="0"/>
              <a:t>Monday, September 29th </a:t>
            </a:r>
            <a:r>
              <a:rPr lang="en-US" sz="2100" dirty="0" smtClean="0"/>
              <a:t>from 4pm-5pm in </a:t>
            </a:r>
            <a:r>
              <a:rPr lang="en-US" sz="2100" b="1" dirty="0" smtClean="0"/>
              <a:t>Baldwin 649</a:t>
            </a:r>
            <a:r>
              <a:rPr lang="en-US" sz="2100" dirty="0" smtClean="0"/>
              <a:t>.</a:t>
            </a:r>
          </a:p>
          <a:p>
            <a:pPr marL="457200" lvl="1" indent="0">
              <a:buNone/>
            </a:pPr>
            <a:endParaRPr lang="en-US" sz="1400" b="1" dirty="0" smtClean="0"/>
          </a:p>
          <a:p>
            <a:pPr marL="457200" lvl="1" indent="0">
              <a:buNone/>
            </a:pPr>
            <a:r>
              <a:rPr lang="en-US" sz="2000" dirty="0" smtClean="0"/>
              <a:t>Email</a:t>
            </a:r>
            <a:r>
              <a:rPr lang="en-US" sz="2000" dirty="0" smtClean="0">
                <a:solidFill>
                  <a:schemeClr val="accent1"/>
                </a:solidFill>
              </a:rPr>
              <a:t> sowersdd@mail.uc.edu </a:t>
            </a:r>
            <a:r>
              <a:rPr lang="en-US" sz="2000" dirty="0" smtClean="0"/>
              <a:t>with any questions!</a:t>
            </a: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 </a:t>
            </a:r>
            <a:r>
              <a:rPr lang="en-US" dirty="0"/>
              <a:t>	</a:t>
            </a:r>
            <a:r>
              <a:rPr lang="en-US" dirty="0" smtClean="0"/>
              <a:t>				</a:t>
            </a:r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smtClean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0115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Community Service</a:t>
            </a:r>
          </a:p>
          <a:p>
            <a:pPr lvl="2"/>
            <a:r>
              <a:rPr lang="en-US" dirty="0" smtClean="0"/>
              <a:t>Matthew 25 visit on </a:t>
            </a:r>
            <a:r>
              <a:rPr lang="en-US" b="1" dirty="0" smtClean="0">
                <a:solidFill>
                  <a:srgbClr val="FF0000"/>
                </a:solidFill>
              </a:rPr>
              <a:t>October 4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UC related events</a:t>
            </a:r>
          </a:p>
          <a:p>
            <a:pPr lvl="2"/>
            <a:r>
              <a:rPr lang="en-US" dirty="0" smtClean="0"/>
              <a:t>Pick up soccer/</a:t>
            </a:r>
            <a:r>
              <a:rPr lang="en-US" dirty="0"/>
              <a:t>F</a:t>
            </a:r>
            <a:r>
              <a:rPr lang="en-US" dirty="0" smtClean="0"/>
              <a:t>risbee game TBA</a:t>
            </a:r>
          </a:p>
          <a:p>
            <a:r>
              <a:rPr lang="en-US" dirty="0" smtClean="0"/>
              <a:t>Non-UC related events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29400" y="16881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Chair: </a:t>
            </a:r>
            <a:r>
              <a:rPr lang="en-US" dirty="0" smtClean="0"/>
              <a:t>Sam Dunker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3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SOCC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356" y="1600200"/>
            <a:ext cx="7696244" cy="3550967"/>
          </a:xfrm>
        </p:spPr>
        <p:txBody>
          <a:bodyPr/>
          <a:lstStyle/>
          <a:p>
            <a:r>
              <a:rPr lang="en-US" sz="2800" dirty="0" smtClean="0"/>
              <a:t>Student Organization Communication Committee</a:t>
            </a:r>
          </a:p>
          <a:p>
            <a:r>
              <a:rPr lang="en-US" sz="2800" dirty="0" smtClean="0"/>
              <a:t>Committee of student group presidents working to</a:t>
            </a:r>
          </a:p>
          <a:p>
            <a:pPr lvl="1"/>
            <a:r>
              <a:rPr lang="en-US" sz="2400" dirty="0" smtClean="0"/>
              <a:t>Make student groups more effective</a:t>
            </a:r>
          </a:p>
          <a:p>
            <a:pPr lvl="1"/>
            <a:r>
              <a:rPr lang="en-US" sz="2400" dirty="0" smtClean="0"/>
              <a:t>Increase collaboration within CEAS student groups</a:t>
            </a:r>
          </a:p>
          <a:p>
            <a:pPr lvl="1"/>
            <a:r>
              <a:rPr lang="en-US" sz="2400" dirty="0" smtClean="0"/>
              <a:t>Make the student experience better</a:t>
            </a:r>
          </a:p>
          <a:p>
            <a:r>
              <a:rPr lang="en-US" sz="2800" dirty="0" smtClean="0"/>
              <a:t>If interested in holding a position within SOCC email me at </a:t>
            </a:r>
            <a:r>
              <a:rPr lang="en-US" sz="2800" dirty="0" err="1" smtClean="0"/>
              <a:t>ballnn@mail.uc.edu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81800" y="12987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Chair: </a:t>
            </a:r>
            <a:r>
              <a:rPr lang="en-US" dirty="0" smtClean="0"/>
              <a:t>Nathan Ball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01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Public Affairs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Follow us on Twitter!! 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Have an interesting event you want us to promote!?</a:t>
            </a:r>
          </a:p>
          <a:p>
            <a:endParaRPr lang="en-US" dirty="0"/>
          </a:p>
          <a:p>
            <a:r>
              <a:rPr lang="en-US" dirty="0" smtClean="0"/>
              <a:t>Email Matt: morganm9@mail.uc.edu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53200" y="16881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Chair: </a:t>
            </a:r>
            <a:r>
              <a:rPr lang="en-US" dirty="0" smtClean="0"/>
              <a:t>Matt </a:t>
            </a:r>
            <a:r>
              <a:rPr lang="en-US" dirty="0" err="1" smtClean="0"/>
              <a:t>Morgann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94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Technology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55770453"/>
              </p:ext>
            </p:extLst>
          </p:nvPr>
        </p:nvGraphicFramePr>
        <p:xfrm>
          <a:off x="76200" y="1447800"/>
          <a:ext cx="40386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7620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rgbClr val="000000"/>
                </a:solidFill>
              </a:rPr>
              <a:t>Chair:</a:t>
            </a:r>
            <a:r>
              <a:rPr lang="en-US" sz="1600" u="sng" dirty="0" smtClean="0">
                <a:solidFill>
                  <a:srgbClr val="000000"/>
                </a:solidFill>
              </a:rPr>
              <a:t> </a:t>
            </a:r>
            <a:endParaRPr lang="en-US" sz="1600" u="sng" dirty="0">
              <a:solidFill>
                <a:srgbClr val="000000"/>
              </a:solidFill>
            </a:endParaRPr>
          </a:p>
          <a:p>
            <a:pPr eaLnBrk="0" hangingPunct="0"/>
            <a:r>
              <a:rPr lang="en-US" sz="1600" dirty="0" smtClean="0">
                <a:solidFill>
                  <a:srgbClr val="000000"/>
                </a:solidFill>
              </a:rPr>
              <a:t>Charlie Hinton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36533" y="1676400"/>
            <a:ext cx="4343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Career Fair Technologist </a:t>
            </a:r>
            <a:r>
              <a:rPr lang="en-US" dirty="0" smtClean="0"/>
              <a:t>- Works with Career Fair Committee (</a:t>
            </a:r>
            <a:r>
              <a:rPr lang="en-US" dirty="0"/>
              <a:t>j</a:t>
            </a:r>
            <a:r>
              <a:rPr lang="en-US" dirty="0" smtClean="0"/>
              <a:t>oint member) and is in charge of all the technology needs for the Career Fair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Technology Intern </a:t>
            </a:r>
            <a:r>
              <a:rPr lang="en-US" dirty="0" smtClean="0"/>
              <a:t>- FELD Intern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Website Administrator </a:t>
            </a:r>
            <a:r>
              <a:rPr lang="en-US" dirty="0" smtClean="0"/>
              <a:t>– In charge of the Tribunal website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Hardware Specialist </a:t>
            </a:r>
            <a:r>
              <a:rPr lang="en-US" dirty="0" smtClean="0"/>
              <a:t>– In charge of maintaining all Tribunal Technological Assets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43200" y="2895600"/>
            <a:ext cx="14478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0" y="2895600"/>
            <a:ext cx="14478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1600" y="2895600"/>
            <a:ext cx="14478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8" idx="4"/>
            <a:endCxn id="14" idx="0"/>
          </p:cNvCxnSpPr>
          <p:nvPr/>
        </p:nvCxnSpPr>
        <p:spPr>
          <a:xfrm>
            <a:off x="723900" y="4191000"/>
            <a:ext cx="1371600" cy="1066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9" idx="4"/>
            <a:endCxn id="14" idx="0"/>
          </p:cNvCxnSpPr>
          <p:nvPr/>
        </p:nvCxnSpPr>
        <p:spPr>
          <a:xfrm>
            <a:off x="2095500" y="4191000"/>
            <a:ext cx="0" cy="1066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4"/>
            <a:endCxn id="14" idx="0"/>
          </p:cNvCxnSpPr>
          <p:nvPr/>
        </p:nvCxnSpPr>
        <p:spPr>
          <a:xfrm flipH="1">
            <a:off x="2095500" y="4191000"/>
            <a:ext cx="1371600" cy="1066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19200" y="5257800"/>
            <a:ext cx="1752600" cy="1371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085850" y="5714715"/>
            <a:ext cx="201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Open 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528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Dean Arthur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Monday, September 29</a:t>
            </a:r>
            <a:r>
              <a:rPr lang="en-US" baseline="30000" dirty="0" smtClean="0"/>
              <a:t>th</a:t>
            </a:r>
            <a:r>
              <a:rPr lang="en-US" dirty="0" smtClean="0"/>
              <a:t>, 10 AM 405ERC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Office in 655 Baldwin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alt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76962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2400" dirty="0" smtClean="0"/>
              <a:t>Oversees the following awards:</a:t>
            </a:r>
          </a:p>
          <a:p>
            <a:pPr lvl="1"/>
            <a:r>
              <a:rPr lang="en-US" altLang="en-US" sz="2000" dirty="0" smtClean="0"/>
              <a:t>Professor and TA of the Semester and Year </a:t>
            </a:r>
            <a:r>
              <a:rPr lang="en-US" altLang="en-US" sz="2000" dirty="0" smtClean="0">
                <a:sym typeface="Wingdings" pitchFamily="2" charset="2"/>
              </a:rPr>
              <a:t> Nomination submissions start September 2</a:t>
            </a:r>
            <a:r>
              <a:rPr lang="en-US" altLang="en-US" sz="2000" baseline="30000" dirty="0" smtClean="0">
                <a:sym typeface="Wingdings" pitchFamily="2" charset="2"/>
              </a:rPr>
              <a:t>nd</a:t>
            </a:r>
            <a:r>
              <a:rPr lang="en-US" altLang="en-US" sz="2000" dirty="0" smtClean="0">
                <a:sym typeface="Wingdings" pitchFamily="2" charset="2"/>
              </a:rPr>
              <a:t> at </a:t>
            </a:r>
            <a:r>
              <a:rPr lang="en-US" altLang="en-US" sz="1700" u="sng" dirty="0" smtClean="0">
                <a:solidFill>
                  <a:srgbClr val="0070C0"/>
                </a:solidFill>
                <a:sym typeface="Wingdings" pitchFamily="2" charset="2"/>
                <a:hlinkClick r:id="rId2"/>
              </a:rPr>
              <a:t>http://tribunal.uc.edu/recognition</a:t>
            </a:r>
            <a:endParaRPr lang="en-US" altLang="en-US" sz="1700" u="sng" dirty="0" smtClean="0">
              <a:solidFill>
                <a:srgbClr val="0070C0"/>
              </a:solidFill>
            </a:endParaRPr>
          </a:p>
          <a:p>
            <a:pPr lvl="1"/>
            <a:r>
              <a:rPr lang="en-US" altLang="en-US" sz="2000" dirty="0" smtClean="0"/>
              <a:t>Freshman of the Year</a:t>
            </a:r>
          </a:p>
          <a:p>
            <a:pPr lvl="1"/>
            <a:r>
              <a:rPr lang="en-US" altLang="en-US" sz="2000" dirty="0" smtClean="0"/>
              <a:t>Junior of the Year</a:t>
            </a:r>
          </a:p>
          <a:p>
            <a:pPr lvl="1"/>
            <a:r>
              <a:rPr lang="en-US" altLang="en-US" sz="2000" dirty="0" smtClean="0"/>
              <a:t>Outstanding Senior of the Year</a:t>
            </a:r>
          </a:p>
          <a:p>
            <a:pPr lvl="1"/>
            <a:endParaRPr lang="en-US" altLang="en-US" sz="2000" dirty="0" smtClean="0"/>
          </a:p>
          <a:p>
            <a:r>
              <a:rPr lang="en-US" altLang="en-US" sz="2400" dirty="0" smtClean="0"/>
              <a:t>Need people to serve on recognition committee.</a:t>
            </a:r>
          </a:p>
          <a:p>
            <a:pPr lvl="1"/>
            <a:r>
              <a:rPr lang="en-US" altLang="en-US" sz="2000" dirty="0" smtClean="0"/>
              <a:t>Read  award nominations to help select winner. Read scholarship applications. Help with keeping records and publicizing our winners.</a:t>
            </a:r>
          </a:p>
          <a:p>
            <a:pPr lvl="1"/>
            <a:r>
              <a:rPr lang="en-US" altLang="en-US" sz="2000" dirty="0" smtClean="0"/>
              <a:t>Low time commitment. No meetings!</a:t>
            </a:r>
          </a:p>
          <a:p>
            <a:pPr lvl="1">
              <a:buNone/>
            </a:pPr>
            <a:endParaRPr lang="en-US" altLang="en-US" sz="2000" dirty="0" smtClean="0"/>
          </a:p>
          <a:p>
            <a:pPr lvl="1">
              <a:buNone/>
            </a:pPr>
            <a:r>
              <a:rPr lang="en-US" altLang="en-US" sz="2000" dirty="0" smtClean="0"/>
              <a:t>**Email Christian </a:t>
            </a:r>
            <a:r>
              <a:rPr lang="en-US" altLang="en-US" sz="2000" dirty="0" err="1" smtClean="0"/>
              <a:t>Lipa</a:t>
            </a:r>
            <a:r>
              <a:rPr lang="en-US" altLang="en-US" sz="2000" dirty="0" smtClean="0"/>
              <a:t> at </a:t>
            </a:r>
            <a:r>
              <a:rPr lang="en-US" altLang="en-US" sz="2000" dirty="0" smtClean="0">
                <a:hlinkClick r:id="rId3"/>
              </a:rPr>
              <a:t>lipacc@mail.uc.edu</a:t>
            </a:r>
            <a:r>
              <a:rPr lang="en-US" altLang="en-US" sz="2000" dirty="0" smtClean="0"/>
              <a:t> if you are interested in joining**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u="sng" dirty="0" smtClean="0">
                <a:solidFill>
                  <a:srgbClr val="000000"/>
                </a:solidFill>
                <a:latin typeface="Myriad Pro" pitchFamily="34" charset="0"/>
              </a:rPr>
              <a:t>Chair:</a:t>
            </a:r>
            <a:r>
              <a:rPr lang="en-US" altLang="en-US" sz="1600" u="sng" dirty="0" smtClean="0">
                <a:solidFill>
                  <a:srgbClr val="000000"/>
                </a:solidFill>
                <a:latin typeface="Myriad Pro" pitchFamily="34" charset="0"/>
              </a:rPr>
              <a:t> </a:t>
            </a:r>
            <a:endParaRPr lang="en-US" altLang="en-US" sz="1600" dirty="0" smtClean="0">
              <a:solidFill>
                <a:srgbClr val="000000"/>
              </a:solidFill>
              <a:latin typeface="Myriad Pro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solidFill>
                  <a:srgbClr val="000000"/>
                </a:solidFill>
                <a:latin typeface="Myriad Pro" pitchFamily="34" charset="0"/>
              </a:rPr>
              <a:t>Christian </a:t>
            </a:r>
            <a:r>
              <a:rPr lang="en-US" altLang="en-US" sz="1600" dirty="0" err="1" smtClean="0">
                <a:solidFill>
                  <a:srgbClr val="000000"/>
                </a:solidFill>
                <a:latin typeface="Myriad Pro" pitchFamily="34" charset="0"/>
              </a:rPr>
              <a:t>Lipa</a:t>
            </a:r>
            <a:endParaRPr lang="en-US" altLang="en-US" sz="1600" dirty="0" smtClean="0">
              <a:solidFill>
                <a:srgbClr val="000000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4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EWeek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7696200" cy="3551237"/>
          </a:xfrm>
        </p:spPr>
        <p:txBody>
          <a:bodyPr/>
          <a:lstStyle/>
          <a:p>
            <a:r>
              <a:rPr lang="en-US" b="1" dirty="0" smtClean="0"/>
              <a:t>What it is</a:t>
            </a:r>
            <a:r>
              <a:rPr lang="en-US" dirty="0" smtClean="0"/>
              <a:t>: A nationally celebrated week for Engineers and all that we do</a:t>
            </a:r>
          </a:p>
          <a:p>
            <a:r>
              <a:rPr lang="en-US" b="1" dirty="0" smtClean="0"/>
              <a:t>What we do</a:t>
            </a:r>
            <a:r>
              <a:rPr lang="en-US" dirty="0" smtClean="0"/>
              <a:t>: Have a week of friendly competition between teams of students ending with a Date Auction and Banquet</a:t>
            </a:r>
          </a:p>
          <a:p>
            <a:r>
              <a:rPr lang="en-US" b="1" dirty="0" smtClean="0"/>
              <a:t>When is it</a:t>
            </a:r>
            <a:r>
              <a:rPr lang="en-US" dirty="0" smtClean="0"/>
              <a:t>: February 22-28th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67600" y="76706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Chairs:</a:t>
            </a:r>
          </a:p>
          <a:p>
            <a:r>
              <a:rPr lang="en-US" dirty="0" smtClean="0"/>
              <a:t>Alison Hayfer </a:t>
            </a:r>
          </a:p>
          <a:p>
            <a:r>
              <a:rPr lang="en-US" dirty="0" smtClean="0"/>
              <a:t>Kitty </a:t>
            </a:r>
            <a:r>
              <a:rPr lang="en-US" dirty="0" err="1" smtClean="0"/>
              <a:t>DiFalco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322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/>
              <a:t>Other Announcements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Schedule of Events for Fall 2014</a:t>
            </a:r>
          </a:p>
          <a:p>
            <a:endParaRPr lang="en-US" sz="2000" dirty="0" smtClean="0"/>
          </a:p>
          <a:p>
            <a:r>
              <a:rPr lang="en-US" sz="2000" dirty="0" smtClean="0"/>
              <a:t>Thursday</a:t>
            </a:r>
            <a:r>
              <a:rPr lang="en-US" sz="2000" dirty="0"/>
              <a:t>, September 25th - 427 ERC</a:t>
            </a:r>
          </a:p>
          <a:p>
            <a:pPr lvl="1"/>
            <a:r>
              <a:rPr lang="en-US" sz="1600" dirty="0"/>
              <a:t>6-7:00pm Welcome to the club!</a:t>
            </a:r>
          </a:p>
          <a:p>
            <a:r>
              <a:rPr lang="en-US" sz="2000" dirty="0"/>
              <a:t>Tuesday, September 30th - 405 ERC</a:t>
            </a:r>
          </a:p>
          <a:p>
            <a:pPr lvl="1"/>
            <a:r>
              <a:rPr lang="en-US" sz="1600" dirty="0"/>
              <a:t>4:30-5:30pm BME Mixer</a:t>
            </a:r>
          </a:p>
          <a:p>
            <a:r>
              <a:rPr lang="en-US" sz="2000" dirty="0"/>
              <a:t>Thursday, October 16th - 405 ERC</a:t>
            </a:r>
          </a:p>
          <a:p>
            <a:pPr lvl="1"/>
            <a:r>
              <a:rPr lang="en-US" sz="1600" dirty="0"/>
              <a:t>6-8:00pm Research &amp; Industry Night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***</a:t>
            </a:r>
            <a:r>
              <a:rPr lang="en-US" sz="1600" dirty="0"/>
              <a:t>IMPORTANT: sign up to be in BMES and stay updated on all of our events here: https://campuslink.uc.edu/organization/BMES</a:t>
            </a:r>
          </a:p>
          <a:p>
            <a:pPr marL="0" indent="0">
              <a:buNone/>
            </a:pPr>
            <a:r>
              <a:rPr lang="en-US" sz="1600" dirty="0" smtClean="0"/>
              <a:t>		Contact</a:t>
            </a:r>
            <a:r>
              <a:rPr lang="en-US" sz="1600" dirty="0"/>
              <a:t>: cincyBMES@gmail.com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RAFFLE!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4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41960" y="23622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questions.ceastribunal@gmail.com</a:t>
            </a:r>
          </a:p>
          <a:p>
            <a:pPr marL="0" indent="0" algn="ctr" eaLnBrk="1" hangingPunct="1">
              <a:buFontTx/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2229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352801"/>
            <a:ext cx="6400800" cy="1752600"/>
          </a:xfrm>
        </p:spPr>
        <p:txBody>
          <a:bodyPr/>
          <a:lstStyle/>
          <a:p>
            <a:r>
              <a:rPr lang="en-US" dirty="0" smtClean="0"/>
              <a:t>Monday, October 6th</a:t>
            </a:r>
          </a:p>
          <a:p>
            <a:r>
              <a:rPr lang="en-US" dirty="0" smtClean="0"/>
              <a:t>Zimmer Auditorium</a:t>
            </a:r>
          </a:p>
          <a:p>
            <a:r>
              <a:rPr lang="en-US" dirty="0" smtClean="0"/>
              <a:t>5:30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rgbClr val="000000"/>
                </a:solidFill>
                <a:latin typeface="Myriad Pro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  <a:defRPr/>
            </a:pPr>
            <a:endParaRPr lang="en-US" sz="4400" dirty="0" smtClean="0">
              <a:solidFill>
                <a:srgbClr val="000000"/>
              </a:solidFill>
              <a:latin typeface="Myriad Pro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1524000"/>
            <a:ext cx="8001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What we are: CEAS Branch of Student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What we do: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2800" dirty="0" smtClean="0"/>
              <a:t>Host programs for the college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2800" dirty="0" smtClean="0"/>
              <a:t>Input on curriculum, grievances, and student/faculty relations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2800" dirty="0" smtClean="0"/>
              <a:t>Improve student experience in the college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486977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5481" y="1018169"/>
            <a:ext cx="2325255" cy="415781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latin typeface="+mn-lt"/>
              </a:rPr>
              <a:t>President</a:t>
            </a:r>
            <a:endParaRPr lang="en-US" sz="1800" b="1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498109" y="1433951"/>
            <a:ext cx="1" cy="304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80469" y="1729510"/>
            <a:ext cx="39485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732480" y="1729510"/>
            <a:ext cx="3146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319479" y="2269763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Vice President</a:t>
            </a:r>
            <a:endParaRPr lang="en-US" sz="1400" b="1" dirty="0"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544291" y="2269763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Associate Vice President</a:t>
            </a:r>
            <a:endParaRPr lang="en-US" sz="1400" b="1" dirty="0">
              <a:latin typeface="+mn-lt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-382158" y="2269762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Secretary</a:t>
            </a:r>
            <a:endParaRPr lang="en-US" sz="1400" b="1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01251" y="2269762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Treasurer</a:t>
            </a:r>
            <a:endParaRPr lang="en-US" sz="1400" b="1" dirty="0">
              <a:latin typeface="+mn-lt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715990" y="2269761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Senators (X2)</a:t>
            </a:r>
            <a:endParaRPr lang="en-US" sz="1400" b="1" dirty="0">
              <a:latin typeface="+mn-lt"/>
            </a:endParaRPr>
          </a:p>
        </p:txBody>
      </p:sp>
      <p:cxnSp>
        <p:nvCxnSpPr>
          <p:cNvPr id="20" name="Straight Arrow Connector 19"/>
          <p:cNvCxnSpPr>
            <a:endCxn id="15" idx="0"/>
          </p:cNvCxnSpPr>
          <p:nvPr/>
        </p:nvCxnSpPr>
        <p:spPr>
          <a:xfrm>
            <a:off x="780469" y="1729510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963878" y="1720273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479792" y="1729510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80361" y="1729509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878616" y="1738607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482108" y="2683341"/>
            <a:ext cx="1" cy="113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676322" y="2683341"/>
            <a:ext cx="1" cy="113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219200" y="3816927"/>
            <a:ext cx="22605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216883" y="3821469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1941645" y="3821469"/>
            <a:ext cx="1451" cy="10671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711151" y="3821469"/>
            <a:ext cx="1451" cy="13163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482676" y="3812386"/>
            <a:ext cx="0" cy="1667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/>
          <p:cNvSpPr txBox="1">
            <a:spLocks/>
          </p:cNvSpPr>
          <p:nvPr/>
        </p:nvSpPr>
        <p:spPr>
          <a:xfrm>
            <a:off x="-39853" y="4306305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Career Fair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780469" y="4722086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err="1" smtClean="0">
                <a:solidFill>
                  <a:srgbClr val="FF0000"/>
                </a:solidFill>
                <a:latin typeface="+mn-lt"/>
              </a:rPr>
              <a:t>EWeek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1592114" y="502190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Luau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2351221" y="5365179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Special Events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5671691" y="3808922"/>
            <a:ext cx="0" cy="1667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255329" y="3816927"/>
            <a:ext cx="0" cy="14128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6869546" y="3808922"/>
            <a:ext cx="0" cy="10797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7493001" y="3808922"/>
            <a:ext cx="0" cy="825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8177645" y="3816927"/>
            <a:ext cx="0" cy="6627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5660736" y="3808922"/>
            <a:ext cx="2516909" cy="80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itle 1"/>
          <p:cNvSpPr txBox="1">
            <a:spLocks/>
          </p:cNvSpPr>
          <p:nvPr/>
        </p:nvSpPr>
        <p:spPr>
          <a:xfrm>
            <a:off x="4517733" y="536555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Collegiate Affairs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8" name="Title 1"/>
          <p:cNvSpPr txBox="1">
            <a:spLocks/>
          </p:cNvSpPr>
          <p:nvPr/>
        </p:nvSpPr>
        <p:spPr>
          <a:xfrm>
            <a:off x="5110883" y="5055140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Recognition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9" name="Title 1"/>
          <p:cNvSpPr txBox="1">
            <a:spLocks/>
          </p:cNvSpPr>
          <p:nvPr/>
        </p:nvSpPr>
        <p:spPr>
          <a:xfrm>
            <a:off x="5706918" y="478327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SOCC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6330373" y="4543092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FELD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1" name="Title 1"/>
          <p:cNvSpPr txBox="1">
            <a:spLocks/>
          </p:cNvSpPr>
          <p:nvPr/>
        </p:nvSpPr>
        <p:spPr>
          <a:xfrm>
            <a:off x="7015017" y="436239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Public Affairs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4498108" y="1724891"/>
            <a:ext cx="0" cy="1392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itle 1"/>
          <p:cNvSpPr txBox="1">
            <a:spLocks/>
          </p:cNvSpPr>
          <p:nvPr/>
        </p:nvSpPr>
        <p:spPr>
          <a:xfrm>
            <a:off x="3355105" y="2980822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Technology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991176" y="6145631"/>
            <a:ext cx="7307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OFFICERS are in black. </a:t>
            </a:r>
            <a:r>
              <a:rPr lang="en-US" b="1" dirty="0" smtClean="0">
                <a:solidFill>
                  <a:srgbClr val="FF0000"/>
                </a:solidFill>
              </a:rPr>
              <a:t>COMMITTEE CHAIRS are in red.</a:t>
            </a:r>
            <a:endParaRPr lang="en-US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893618" y="197427"/>
            <a:ext cx="7637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CEAS TRIBUNAL EXECUTIVE STRUCTURE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4219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531844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Alison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Hayfer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Maggie</a:t>
                      </a:r>
                      <a:r>
                        <a:rPr lang="en-US" sz="2200" b="1" baseline="0" dirty="0" smtClean="0"/>
                        <a:t> Connell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Sarah Deutsch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Emily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Demjanenko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Madeline Adams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378364"/>
              </p:ext>
            </p:extLst>
          </p:nvPr>
        </p:nvGraphicFramePr>
        <p:xfrm>
          <a:off x="372579" y="914400"/>
          <a:ext cx="8539646" cy="53032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Andrew Griggs, Nick </a:t>
                      </a:r>
                      <a:r>
                        <a:rPr lang="en-US" sz="2000" b="1" baseline="0" dirty="0" err="1" smtClean="0"/>
                        <a:t>Stelzer</a:t>
                      </a:r>
                      <a:r>
                        <a:rPr lang="en-US" sz="2000" b="1" baseline="0" dirty="0" smtClean="0"/>
                        <a:t>, Dane Sowers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Mark </a:t>
                      </a:r>
                      <a:r>
                        <a:rPr lang="en-US" sz="2000" b="1" dirty="0" err="1" smtClean="0"/>
                        <a:t>Gruenbacher</a:t>
                      </a:r>
                      <a:r>
                        <a:rPr lang="en-US" sz="2000" b="1" dirty="0" smtClean="0"/>
                        <a:t>,</a:t>
                      </a:r>
                    </a:p>
                    <a:p>
                      <a:r>
                        <a:rPr lang="en-US" sz="2000" b="1" baseline="0" dirty="0" smtClean="0"/>
                        <a:t>Nathan Draper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Alison Hayfer, Kitty </a:t>
                      </a:r>
                      <a:r>
                        <a:rPr lang="en-US" sz="2000" b="1" baseline="0" dirty="0" err="1" smtClean="0"/>
                        <a:t>DiFalco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20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20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Christian </a:t>
                      </a:r>
                      <a:r>
                        <a:rPr lang="en-US" sz="2000" b="1" dirty="0" err="1" smtClean="0"/>
                        <a:t>Lipa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>
                          <a:solidFill>
                            <a:schemeClr val="accent6"/>
                          </a:solidFill>
                        </a:rPr>
                        <a:t>Matt</a:t>
                      </a:r>
                      <a:r>
                        <a:rPr lang="en-US" sz="2000" b="1" i="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n-US" sz="2000" b="1" i="0" baseline="0" dirty="0" err="1" smtClean="0">
                          <a:solidFill>
                            <a:schemeClr val="accent6"/>
                          </a:solidFill>
                        </a:rPr>
                        <a:t>Morgann</a:t>
                      </a:r>
                      <a:endParaRPr lang="en-US" sz="2000" b="1" i="0" dirty="0" smtClean="0">
                        <a:solidFill>
                          <a:schemeClr val="accent6"/>
                        </a:solidFill>
                      </a:endParaRPr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Sam Dunker</a:t>
                      </a:r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Charlie Hinton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Office Hours: </a:t>
            </a:r>
          </a:p>
          <a:p>
            <a:pPr lvl="1"/>
            <a:r>
              <a:rPr lang="en-US" dirty="0" smtClean="0"/>
              <a:t>Thursday 10:00-11:00 </a:t>
            </a:r>
            <a:r>
              <a:rPr lang="en-US" dirty="0"/>
              <a:t>A</a:t>
            </a:r>
            <a:r>
              <a:rPr lang="en-US" dirty="0" smtClean="0"/>
              <a:t>M</a:t>
            </a:r>
          </a:p>
          <a:p>
            <a:pPr lvl="1"/>
            <a:r>
              <a:rPr lang="en-US" dirty="0" smtClean="0"/>
              <a:t>Baldwin 652</a:t>
            </a:r>
          </a:p>
          <a:p>
            <a:pPr marL="457200" lvl="1" indent="0">
              <a:buNone/>
            </a:pPr>
            <a:endParaRPr lang="en-US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3152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Officer: </a:t>
            </a:r>
          </a:p>
          <a:p>
            <a:pPr eaLnBrk="0" hangingPunct="0"/>
            <a:r>
              <a:rPr lang="en-US" sz="1600" b="1" dirty="0" smtClean="0">
                <a:solidFill>
                  <a:schemeClr val="tx2"/>
                </a:solidFill>
                <a:latin typeface="Myriad Pro" pitchFamily="34" charset="0"/>
              </a:rPr>
              <a:t>Alison Hayfer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Vice 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Office Hours: </a:t>
            </a:r>
          </a:p>
          <a:p>
            <a:pPr lvl="1"/>
            <a:r>
              <a:rPr lang="en-US" sz="3200" dirty="0" smtClean="0"/>
              <a:t>Wednesdays 6-7 PM</a:t>
            </a:r>
          </a:p>
          <a:p>
            <a:pPr lvl="1"/>
            <a:r>
              <a:rPr lang="en-US" sz="3200" dirty="0" smtClean="0"/>
              <a:t>Baldwin 652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THANK YOU CAREER FAIR VOLUNTEERS!!!!!!!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315200" y="15239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Officer: </a:t>
            </a:r>
          </a:p>
          <a:p>
            <a:r>
              <a:rPr lang="en-US" dirty="0" smtClean="0"/>
              <a:t>Maggie Connell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4092</TotalTime>
  <Words>952</Words>
  <Application>Microsoft Office PowerPoint</Application>
  <PresentationFormat>On-screen Show (4:3)</PresentationFormat>
  <Paragraphs>220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ＭＳ Ｐゴシック</vt:lpstr>
      <vt:lpstr>Arial</vt:lpstr>
      <vt:lpstr>Calibri</vt:lpstr>
      <vt:lpstr>Courier New</vt:lpstr>
      <vt:lpstr>Garamond</vt:lpstr>
      <vt:lpstr>Myriad Pro</vt:lpstr>
      <vt:lpstr>Times New Roman</vt:lpstr>
      <vt:lpstr>Verdana</vt:lpstr>
      <vt:lpstr>Wingdings</vt:lpstr>
      <vt:lpstr>Default Design</vt:lpstr>
      <vt:lpstr>1_Level</vt:lpstr>
      <vt:lpstr>Engineering and Applied  Science Tribunal</vt:lpstr>
      <vt:lpstr>Dean Arthur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Associate Vice President</vt:lpstr>
      <vt:lpstr>Secretary</vt:lpstr>
      <vt:lpstr>Senators</vt:lpstr>
      <vt:lpstr>Senators</vt:lpstr>
      <vt:lpstr>Committee Reports</vt:lpstr>
      <vt:lpstr>FELD</vt:lpstr>
      <vt:lpstr>Special Events</vt:lpstr>
      <vt:lpstr>SOCC</vt:lpstr>
      <vt:lpstr>Public Affairs</vt:lpstr>
      <vt:lpstr>Technology</vt:lpstr>
      <vt:lpstr>Recognition</vt:lpstr>
      <vt:lpstr>EWeek</vt:lpstr>
      <vt:lpstr>PowerPoint Presentation</vt:lpstr>
      <vt:lpstr>BMES</vt:lpstr>
      <vt:lpstr>RAFFLE!</vt:lpstr>
      <vt:lpstr>Constructive Criticism</vt:lpstr>
      <vt:lpstr>Next Meeting: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Microsoft account</cp:lastModifiedBy>
  <cp:revision>225</cp:revision>
  <dcterms:created xsi:type="dcterms:W3CDTF">2012-06-23T16:33:59Z</dcterms:created>
  <dcterms:modified xsi:type="dcterms:W3CDTF">2014-09-23T20:35:01Z</dcterms:modified>
</cp:coreProperties>
</file>