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65" r:id="rId3"/>
    <p:sldId id="467" r:id="rId4"/>
    <p:sldId id="439" r:id="rId5"/>
    <p:sldId id="453" r:id="rId6"/>
    <p:sldId id="267" r:id="rId7"/>
    <p:sldId id="268" r:id="rId8"/>
    <p:sldId id="270" r:id="rId9"/>
    <p:sldId id="424" r:id="rId10"/>
    <p:sldId id="451" r:id="rId11"/>
    <p:sldId id="452" r:id="rId12"/>
    <p:sldId id="388" r:id="rId13"/>
    <p:sldId id="431" r:id="rId14"/>
    <p:sldId id="271" r:id="rId15"/>
    <p:sldId id="468" r:id="rId16"/>
    <p:sldId id="469" r:id="rId17"/>
    <p:sldId id="470" r:id="rId18"/>
    <p:sldId id="471" r:id="rId19"/>
    <p:sldId id="472" r:id="rId20"/>
    <p:sldId id="473" r:id="rId21"/>
    <p:sldId id="487" r:id="rId22"/>
    <p:sldId id="488" r:id="rId23"/>
    <p:sldId id="449" r:id="rId24"/>
    <p:sldId id="485" r:id="rId25"/>
    <p:sldId id="484" r:id="rId26"/>
    <p:sldId id="461" r:id="rId27"/>
    <p:sldId id="475" r:id="rId28"/>
    <p:sldId id="476" r:id="rId29"/>
    <p:sldId id="477" r:id="rId30"/>
    <p:sldId id="478" r:id="rId31"/>
    <p:sldId id="479" r:id="rId32"/>
    <p:sldId id="480" r:id="rId33"/>
    <p:sldId id="481" r:id="rId34"/>
    <p:sldId id="482" r:id="rId35"/>
    <p:sldId id="441" r:id="rId36"/>
    <p:sldId id="440" r:id="rId37"/>
    <p:sldId id="42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89244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722A-C710-4B0F-8115-DFEE80D0B9B5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9374-E3E6-4EE9-A9DD-5D9D37E3F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Sam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introduce name/position of</a:t>
            </a:r>
            <a:r>
              <a:rPr lang="en-US" baseline="0" dirty="0" smtClean="0"/>
              <a:t> Sam, Anton, Christian</a:t>
            </a:r>
            <a:endParaRPr dirty="0"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962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Sam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Non-profit/Local/international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Mission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608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Sam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Service based (service</a:t>
            </a:r>
            <a:r>
              <a:rPr lang="en-US" baseline="0" dirty="0" smtClean="0"/>
              <a:t> hours)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UC chapter committees</a:t>
            </a:r>
            <a:r>
              <a:rPr lang="en-US" baseline="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	external: fundraise, recruit, social, 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	internal: cultural, design</a:t>
            </a:r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4361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Christian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Project</a:t>
            </a:r>
            <a:r>
              <a:rPr lang="en-US" baseline="0" dirty="0" smtClean="0"/>
              <a:t> mission, where, how many people affected, completion?</a:t>
            </a:r>
            <a:endParaRPr dirty="0"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656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Christian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Project</a:t>
            </a:r>
            <a:r>
              <a:rPr lang="en-US" baseline="0" dirty="0" smtClean="0"/>
              <a:t> mission, where, how many people affected, completion?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0668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Christian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Project</a:t>
            </a:r>
            <a:r>
              <a:rPr lang="en-US" baseline="0" dirty="0" smtClean="0"/>
              <a:t> mission, where, how many people affected, completion?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NEW PROJECT OPPORTUNITY</a:t>
            </a:r>
            <a:r>
              <a:rPr lang="en-US" baseline="0" dirty="0" smtClean="0"/>
              <a:t> (many projects take years and we need members who are dedicated to stick around.  Mention that Anton started off with </a:t>
            </a:r>
            <a:r>
              <a:rPr lang="en-US" baseline="0" dirty="0" err="1" smtClean="0"/>
              <a:t>Nyambogo</a:t>
            </a:r>
            <a:r>
              <a:rPr lang="en-US" baseline="0" dirty="0" smtClean="0"/>
              <a:t> from the beginning and became president?)&gt;&gt; this can flow right into Anton’s part.</a:t>
            </a:r>
            <a:endParaRPr dirty="0"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7786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NOT JUST FOR ENGINEERS***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Anton, share a story</a:t>
            </a:r>
            <a:endParaRPr dirty="0"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2566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Anton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*we will stay until the end of the meeting for anyone</a:t>
            </a:r>
            <a:r>
              <a:rPr lang="en-US" baseline="0" dirty="0" smtClean="0"/>
              <a:t> who has any questions</a:t>
            </a:r>
            <a:endParaRPr dirty="0"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078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6133A-A6CC-4DB5-8494-5242BED781EC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35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b="1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6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620000" cy="9906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EC3B-6544-4BA0-85FC-19BB35D79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48F-CFA6-4069-A53F-150BFE0A4D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C57-76CA-4EE3-8178-B2EBC0DFB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568-25B7-4D67-8C5B-447F1A877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6D59-A378-44B6-A64C-21D85C1C3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23CF-252F-4809-B171-47114F3BD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7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6C00-5BE3-4B58-ADC6-75C2D71C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6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DF4B-7AB1-48C5-9FA2-A52575A5C1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5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17B0-994D-4F3C-84B4-D0103D22A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9F1D-4813-4073-933E-6A15A6AF6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6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BB5E-6F4A-4EFA-AA5F-F4B284F79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35201"/>
            <a:ext cx="7696244" cy="355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3064-0445-42AB-990D-19F23DF12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8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1B5D-530D-4C4A-A41F-15E8D96B9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9BD3-ECB1-4B36-B8A4-E85FACF22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15AF-D5EF-4AD0-AF43-0364FDD41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4BC6-4AD5-4F6E-A391-733420BE8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8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3AA5-61D4-483D-AD7D-E7623293CD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8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4C8B-E3CC-4136-822C-B2C601EB97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40C7-1925-426B-BBC5-670F3DA43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36B1-503E-4626-ABC3-BDB0CDA5F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21E-B905-4A0A-A1CF-8277D2BF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4818-9E8A-491D-8A12-7FD69893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80F3-6707-4C45-BCC7-7B7A3F62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AB0-195B-4C63-AE4C-3767080E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5580-2D8C-4351-902E-06C34BBB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5D1E-9C53-4CA3-B0A2-7FC68B112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45250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3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AE7C7-9E81-4AE0-91D0-8093C420D58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-105" charset="0"/>
                <a:ea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541E4-8F88-466F-93D2-2CC5AD3C68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3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owersdd@mail.uc.edu" TargetMode="External"/><Relationship Id="rId2" Type="http://schemas.openxmlformats.org/officeDocument/2006/relationships/hyperlink" Target="http://tribunal.uc.edu/feld/eventsurvey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tonec5@mail.u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ribunal.uc.edu/recognition" TargetMode="External"/><Relationship Id="rId2" Type="http://schemas.openxmlformats.org/officeDocument/2006/relationships/hyperlink" Target="mailto:lipacc@mail.uc.edu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0700" y="1524000"/>
            <a:ext cx="8623300" cy="990600"/>
          </a:xfrm>
        </p:spPr>
        <p:txBody>
          <a:bodyPr/>
          <a:lstStyle/>
          <a:p>
            <a:r>
              <a:rPr lang="en-US" b="1" dirty="0" smtClean="0"/>
              <a:t>Engineering and Applied </a:t>
            </a:r>
            <a:br>
              <a:rPr lang="en-US" b="1" dirty="0" smtClean="0"/>
            </a:br>
            <a:r>
              <a:rPr lang="en-US" b="1" dirty="0" smtClean="0"/>
              <a:t>Science Tribunal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533400" y="40005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October 6th, 2014</a:t>
            </a:r>
            <a:endParaRPr lang="en-US" sz="4400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33400" y="2971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>
                <a:solidFill>
                  <a:schemeClr val="tx2"/>
                </a:solidFill>
                <a:latin typeface="Myriad Pro" pitchFamily="34" charset="0"/>
              </a:rPr>
              <a:t>General Meeting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Associate Vice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Office Hours:</a:t>
            </a:r>
          </a:p>
          <a:p>
            <a:pPr lvl="1"/>
            <a:r>
              <a:rPr lang="en-US" sz="3200" dirty="0" smtClean="0"/>
              <a:t>Tuesdays 12:30-1:30 PM</a:t>
            </a:r>
          </a:p>
          <a:p>
            <a:pPr lvl="1"/>
            <a:r>
              <a:rPr lang="en-US" sz="3200" dirty="0" smtClean="0"/>
              <a:t>Baldwin 652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52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Officer: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Sarah Deutsch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sign in at the back of the room</a:t>
            </a:r>
          </a:p>
          <a:p>
            <a:r>
              <a:rPr lang="en-US" dirty="0" smtClean="0"/>
              <a:t>Must attend and sign in at minimum of 4 meetings each semester to having voting rights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008564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Officers:</a:t>
            </a:r>
            <a:endParaRPr lang="en-US" sz="1600" u="sng" dirty="0">
              <a:solidFill>
                <a:schemeClr val="tx2"/>
              </a:solidFill>
              <a:latin typeface="Myriad Pro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Emily </a:t>
            </a:r>
            <a:r>
              <a:rPr lang="en-US" sz="1600" dirty="0" err="1" smtClean="0">
                <a:solidFill>
                  <a:schemeClr val="tx2"/>
                </a:solidFill>
                <a:latin typeface="Myriad Pro" pitchFamily="34" charset="0"/>
              </a:rPr>
              <a:t>Demjanenko</a:t>
            </a:r>
            <a:endParaRPr lang="en-US" sz="1600" dirty="0" smtClean="0">
              <a:solidFill>
                <a:schemeClr val="tx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696244" cy="1143000"/>
          </a:xfrm>
        </p:spPr>
        <p:txBody>
          <a:bodyPr/>
          <a:lstStyle/>
          <a:p>
            <a:r>
              <a:rPr lang="en-US" dirty="0" smtClean="0"/>
              <a:t>Senators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696244" cy="355096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Committees- Open to Anyone</a:t>
            </a:r>
          </a:p>
          <a:p>
            <a:r>
              <a:rPr lang="en-US" sz="2400" dirty="0" smtClean="0"/>
              <a:t>Academic Issues</a:t>
            </a:r>
          </a:p>
          <a:p>
            <a:pPr marL="0" indent="0">
              <a:buNone/>
            </a:pPr>
            <a:r>
              <a:rPr lang="en-US" sz="2400" dirty="0" smtClean="0"/>
              <a:t>	Mondays </a:t>
            </a:r>
            <a:r>
              <a:rPr lang="en-US" sz="2400" dirty="0"/>
              <a:t>8pm, SG Conference </a:t>
            </a:r>
            <a:r>
              <a:rPr lang="en-US" sz="2400" dirty="0" smtClean="0"/>
              <a:t>Room</a:t>
            </a:r>
          </a:p>
          <a:p>
            <a:r>
              <a:rPr lang="en-US" sz="2400" dirty="0" smtClean="0"/>
              <a:t>Campus </a:t>
            </a:r>
            <a:r>
              <a:rPr lang="en-US" sz="2400" dirty="0"/>
              <a:t>Life </a:t>
            </a:r>
          </a:p>
          <a:p>
            <a:pPr marL="0" indent="0">
              <a:buNone/>
            </a:pPr>
            <a:r>
              <a:rPr lang="en-US" sz="2400" dirty="0" smtClean="0"/>
              <a:t>	Mondays </a:t>
            </a:r>
            <a:r>
              <a:rPr lang="en-US" sz="2400" dirty="0"/>
              <a:t>6pm, SG Conference </a:t>
            </a:r>
            <a:r>
              <a:rPr lang="en-US" sz="2400" dirty="0" smtClean="0"/>
              <a:t>Room</a:t>
            </a:r>
          </a:p>
          <a:p>
            <a:r>
              <a:rPr lang="en-US" sz="2400" dirty="0" smtClean="0"/>
              <a:t>Governmental </a:t>
            </a:r>
            <a:r>
              <a:rPr lang="en-US" sz="2400" dirty="0"/>
              <a:t>Affairs</a:t>
            </a:r>
          </a:p>
          <a:p>
            <a:pPr marL="0" indent="0">
              <a:buNone/>
            </a:pPr>
            <a:r>
              <a:rPr lang="en-US" sz="2400" dirty="0" smtClean="0"/>
              <a:t>	Tuesdays </a:t>
            </a:r>
            <a:r>
              <a:rPr lang="en-US" sz="2400" dirty="0"/>
              <a:t>at 4pm, SG Conference Room</a:t>
            </a:r>
          </a:p>
          <a:p>
            <a:r>
              <a:rPr lang="en-US" sz="2400" dirty="0" smtClean="0"/>
              <a:t>Students </a:t>
            </a:r>
            <a:r>
              <a:rPr lang="en-US" sz="2400" dirty="0"/>
              <a:t>Rights and Interests</a:t>
            </a:r>
          </a:p>
          <a:p>
            <a:pPr marL="0" indent="0">
              <a:buNone/>
            </a:pPr>
            <a:r>
              <a:rPr lang="en-US" sz="2400" dirty="0" smtClean="0"/>
              <a:t>	Wednesdays </a:t>
            </a:r>
            <a:r>
              <a:rPr lang="en-US" sz="2400" dirty="0"/>
              <a:t>4pm, SG Conference </a:t>
            </a:r>
            <a:r>
              <a:rPr lang="en-US" sz="2400" dirty="0" smtClean="0"/>
              <a:t>Room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SG Conference Room is in 655 Steger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008564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Officers:</a:t>
            </a:r>
            <a:endParaRPr lang="en-US" sz="1600" u="sng" dirty="0">
              <a:solidFill>
                <a:schemeClr val="tx2"/>
              </a:solidFill>
              <a:latin typeface="Myriad Pro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Maddie Adams</a:t>
            </a: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Hannah Kenny</a:t>
            </a:r>
            <a:endParaRPr lang="en-US" sz="1600" dirty="0">
              <a:solidFill>
                <a:schemeClr val="tx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Committee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b="1" u="sng" dirty="0" smtClean="0"/>
              <a:t>FELD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8001000" cy="42672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Next meeting will be the week of October 20</a:t>
            </a:r>
            <a:r>
              <a:rPr lang="en-US" baseline="30000" dirty="0" smtClean="0"/>
              <a:t>th</a:t>
            </a:r>
            <a:r>
              <a:rPr lang="en-US" dirty="0" smtClean="0"/>
              <a:t> – watch your email for the exact date and time!  We will be holding elections for President, Treasurer, Secretary, and Special Events.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Remember to fill out the event survey that was sent out on Friday.  The survey can be accessed at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tribunal.uc.edu/</a:t>
            </a:r>
            <a:r>
              <a:rPr lang="en-US" dirty="0" err="1" smtClean="0">
                <a:solidFill>
                  <a:srgbClr val="FF0000"/>
                </a:solidFill>
                <a:hlinkClick r:id="rId2"/>
              </a:rPr>
              <a:t>feld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hlinkClick r:id="rId2"/>
              </a:rPr>
              <a:t>eventsurvey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400" b="1" dirty="0" smtClean="0"/>
          </a:p>
          <a:p>
            <a:pPr marL="457200" lvl="1" indent="0">
              <a:buNone/>
            </a:pPr>
            <a:r>
              <a:rPr lang="en-US" dirty="0" smtClean="0"/>
              <a:t>Email </a:t>
            </a:r>
            <a:r>
              <a:rPr lang="en-US" dirty="0" smtClean="0">
                <a:hlinkClick r:id="rId3"/>
              </a:rPr>
              <a:t>sowersdd@mail.uc.edu</a:t>
            </a:r>
            <a:r>
              <a:rPr lang="en-US" dirty="0" smtClean="0"/>
              <a:t> with questions or to be added to the mailing list.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 </a:t>
            </a:r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7010400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Chair:</a:t>
            </a:r>
            <a:endParaRPr lang="en-US" sz="1600" u="sng" dirty="0">
              <a:solidFill>
                <a:schemeClr val="tx2"/>
              </a:solidFill>
              <a:latin typeface="Myriad Pro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Dane Sowers</a:t>
            </a:r>
            <a:endParaRPr lang="en-US" sz="1600" dirty="0">
              <a:solidFill>
                <a:schemeClr val="tx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7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Fours ways to have fun and get involved: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 Up Games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Service rotation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Cyclones Game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or want to get involved?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dunkerse@mail.uc.ed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Pick-up Games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Pick-up ultimate or soccer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Sheakley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date: Sunday, October 12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Noon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up on the Google Doc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Email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ballnn@mail.uc.edu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228600"/>
            <a:ext cx="179431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Service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26291" cy="4351338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25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Ministries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Saturday, October 18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11-1pm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on Google Doc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Email benitoje@mail.uc.edu</a:t>
            </a:r>
          </a:p>
          <a:p>
            <a:endParaRPr lang="en-US" dirty="0"/>
          </a:p>
        </p:txBody>
      </p:sp>
      <p:pic>
        <p:nvPicPr>
          <p:cNvPr id="2052" name="Picture 4" descr="http://magazine.uc.edu/content/dam/magazine/images/0412/matthew25/120222kM25_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148">
            <a:off x="6081439" y="1746324"/>
            <a:ext cx="2289622" cy="20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5540" r="6443" b="12864"/>
          <a:stretch/>
        </p:blipFill>
        <p:spPr>
          <a:xfrm>
            <a:off x="4876800" y="4038600"/>
            <a:ext cx="3290783" cy="23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 Quest Overnight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5570273" cy="5032375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Rock Climb till 10pm then play games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/>
              <a:t>How many people: 35 spots (it’s first come, first serve)</a:t>
            </a:r>
          </a:p>
          <a:p>
            <a:endParaRPr lang="en-US" sz="3600" dirty="0" smtClean="0"/>
          </a:p>
          <a:p>
            <a:r>
              <a:rPr lang="en-US" sz="3600" dirty="0" smtClean="0"/>
              <a:t>Date: November 7</a:t>
            </a:r>
            <a:r>
              <a:rPr lang="en-US" sz="3600" baseline="30000" dirty="0" smtClean="0"/>
              <a:t>th</a:t>
            </a:r>
          </a:p>
          <a:p>
            <a:endParaRPr lang="en-US" sz="3600" dirty="0" smtClean="0"/>
          </a:p>
          <a:p>
            <a:r>
              <a:rPr lang="en-US" sz="3600" dirty="0" smtClean="0"/>
              <a:t>Sign up on Google Doc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Questions? Email bowmancj@mail.uc.edu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1028" name="Picture 4" descr="http://www.pack944.info/wp-content/uploads/2011/08/IMG_01421-e1314633200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038">
            <a:off x="5415528" y="3434327"/>
            <a:ext cx="2847530" cy="284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SVBsfeytZ4B07EZvhGoVBTvsqGlfgJYfl1vAVjNxDGQC5_eCkCFZ9QDuG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93" y="1524000"/>
            <a:ext cx="2286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Cyclones Game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002"/>
            <a:ext cx="7886700" cy="4916369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November 15</a:t>
            </a:r>
            <a:r>
              <a:rPr lang="en-US" sz="3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7:30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the Fort Wayne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Komets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WARS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up on Google Doc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Questions: email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stonec5@mail.uc.edu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846" y="3494162"/>
            <a:ext cx="2047257" cy="164846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3651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prohockeynews.com/wp-content/uploads/2013/12/Cincinnati-Cyclones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2118211" cy="22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75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SOCC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Open Positions:</a:t>
            </a:r>
          </a:p>
          <a:p>
            <a:pPr lvl="1"/>
            <a:r>
              <a:rPr lang="en-US" sz="2400" dirty="0" smtClean="0"/>
              <a:t>Secretary</a:t>
            </a:r>
          </a:p>
          <a:p>
            <a:pPr lvl="2"/>
            <a:r>
              <a:rPr lang="en-US" sz="2000" dirty="0" smtClean="0"/>
              <a:t>Take attendance at meetings</a:t>
            </a:r>
          </a:p>
          <a:p>
            <a:pPr lvl="2"/>
            <a:r>
              <a:rPr lang="en-US" sz="2000" dirty="0" smtClean="0"/>
              <a:t>Take meeting minutes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If interested in holding a position within SOCC email me at </a:t>
            </a:r>
            <a:r>
              <a:rPr lang="en-US" sz="2800" dirty="0" err="1" smtClean="0"/>
              <a:t>ballnn@mail.uc.edu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15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Chair: Nathan Ball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06185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us on Twitter: @</a:t>
            </a:r>
            <a:r>
              <a:rPr lang="en-US" dirty="0" err="1" smtClean="0"/>
              <a:t>UCTribunal</a:t>
            </a:r>
            <a:endParaRPr lang="en-US" dirty="0"/>
          </a:p>
          <a:p>
            <a:pPr lvl="1"/>
            <a:r>
              <a:rPr lang="en-US" dirty="0" smtClean="0"/>
              <a:t>Tweet about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152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Chair: Matt </a:t>
            </a:r>
            <a:r>
              <a:rPr lang="en-US" b="1" u="sng" dirty="0" err="1" smtClean="0"/>
              <a:t>Morgann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80459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EWeek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7696200" cy="3551237"/>
          </a:xfrm>
        </p:spPr>
        <p:txBody>
          <a:bodyPr/>
          <a:lstStyle/>
          <a:p>
            <a:r>
              <a:rPr lang="en-US" b="1" dirty="0" smtClean="0"/>
              <a:t>What it is</a:t>
            </a:r>
            <a:r>
              <a:rPr lang="en-US" dirty="0" smtClean="0"/>
              <a:t>: A nationally celebrated week for Engineers and all that we do</a:t>
            </a:r>
          </a:p>
          <a:p>
            <a:r>
              <a:rPr lang="en-US" b="1" dirty="0" smtClean="0"/>
              <a:t>What we do</a:t>
            </a:r>
            <a:r>
              <a:rPr lang="en-US" dirty="0" smtClean="0"/>
              <a:t>: Have a week of friendly competition between teams of students ending with a Date Auction and Banquet</a:t>
            </a:r>
          </a:p>
          <a:p>
            <a:r>
              <a:rPr lang="en-US" b="1" dirty="0" smtClean="0"/>
              <a:t>When is it</a:t>
            </a:r>
            <a:r>
              <a:rPr lang="en-US" dirty="0" smtClean="0"/>
              <a:t>: February 22-28th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7670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Chairs:</a:t>
            </a:r>
          </a:p>
          <a:p>
            <a:r>
              <a:rPr lang="en-US" dirty="0" smtClean="0"/>
              <a:t>Alison Hayfer </a:t>
            </a:r>
          </a:p>
          <a:p>
            <a:r>
              <a:rPr lang="en-US" dirty="0" smtClean="0"/>
              <a:t>Kitty </a:t>
            </a:r>
            <a:r>
              <a:rPr lang="en-US" dirty="0" err="1" smtClean="0"/>
              <a:t>DiFalco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32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altLang="en-US" b="1" u="sng" smtClean="0"/>
              <a:t>Recognition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76962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dirty="0" smtClean="0"/>
              <a:t>What Recognition Does:</a:t>
            </a:r>
          </a:p>
          <a:p>
            <a:pPr lvl="1"/>
            <a:r>
              <a:rPr lang="en-US" altLang="en-US" sz="2000" dirty="0" smtClean="0"/>
              <a:t>Professor and TA of the Semester and Year</a:t>
            </a:r>
            <a:r>
              <a:rPr lang="en-US" altLang="en-US" sz="2000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altLang="en-US" sz="2000" dirty="0" smtClean="0"/>
              <a:t>Freshman of the Year</a:t>
            </a:r>
          </a:p>
          <a:p>
            <a:pPr lvl="1"/>
            <a:r>
              <a:rPr lang="en-US" altLang="en-US" sz="2000" dirty="0" smtClean="0"/>
              <a:t>Junior of the Year</a:t>
            </a:r>
          </a:p>
          <a:p>
            <a:pPr lvl="1"/>
            <a:r>
              <a:rPr lang="en-US" altLang="en-US" sz="2000" dirty="0" smtClean="0"/>
              <a:t>Outstanding Senior of the Year</a:t>
            </a:r>
          </a:p>
          <a:p>
            <a:pPr lvl="1"/>
            <a:r>
              <a:rPr lang="en-US" altLang="en-US" sz="2000" dirty="0" smtClean="0"/>
              <a:t>Student Group of the Semester and Year</a:t>
            </a:r>
          </a:p>
          <a:p>
            <a:r>
              <a:rPr lang="en-US" altLang="en-US" sz="2400" dirty="0" smtClean="0"/>
              <a:t>Announcements:</a:t>
            </a:r>
          </a:p>
          <a:p>
            <a:pPr lvl="1"/>
            <a:r>
              <a:rPr lang="en-US" altLang="en-US" sz="2000" b="1" dirty="0" smtClean="0"/>
              <a:t>Need people to serve on recognition committee </a:t>
            </a:r>
            <a:r>
              <a:rPr lang="en-US" altLang="en-US" sz="2000" dirty="0" smtClean="0"/>
              <a:t>– easy commitment so email </a:t>
            </a:r>
            <a:r>
              <a:rPr lang="en-US" altLang="en-US" sz="2000" dirty="0" smtClean="0">
                <a:hlinkClick r:id="rId2"/>
              </a:rPr>
              <a:t>lipacc@mail.uc.edu</a:t>
            </a:r>
            <a:r>
              <a:rPr lang="en-US" altLang="en-US" sz="2000" dirty="0" smtClean="0"/>
              <a:t> if interested in joining!</a:t>
            </a:r>
          </a:p>
          <a:p>
            <a:pPr lvl="1"/>
            <a:r>
              <a:rPr lang="en-US" altLang="en-US" sz="2000" dirty="0" smtClean="0"/>
              <a:t>Nomination applications for Professor and TA of the Fall 2014 Semester are due </a:t>
            </a:r>
            <a:r>
              <a:rPr lang="en-US" altLang="en-US" sz="2000" b="1" dirty="0" smtClean="0"/>
              <a:t>November 21 </a:t>
            </a:r>
            <a:r>
              <a:rPr lang="en-US" altLang="en-US" sz="2000" dirty="0" smtClean="0"/>
              <a:t>-&gt; submit applications/access to application template at </a:t>
            </a:r>
            <a:r>
              <a:rPr lang="en-US" altLang="en-US" sz="2000" u="sng" dirty="0" smtClean="0">
                <a:solidFill>
                  <a:srgbClr val="0070C0"/>
                </a:solidFill>
                <a:sym typeface="Wingdings" pitchFamily="2" charset="2"/>
                <a:hlinkClick r:id="rId3"/>
              </a:rPr>
              <a:t>http</a:t>
            </a:r>
            <a:r>
              <a:rPr lang="en-US" altLang="en-US" sz="2000" u="sng" dirty="0">
                <a:solidFill>
                  <a:srgbClr val="0070C0"/>
                </a:solidFill>
                <a:sym typeface="Wingdings" pitchFamily="2" charset="2"/>
                <a:hlinkClick r:id="rId3"/>
              </a:rPr>
              <a:t>://</a:t>
            </a:r>
            <a:r>
              <a:rPr lang="en-US" altLang="en-US" sz="2000" u="sng" dirty="0" smtClean="0">
                <a:solidFill>
                  <a:srgbClr val="0070C0"/>
                </a:solidFill>
                <a:sym typeface="Wingdings" pitchFamily="2" charset="2"/>
                <a:hlinkClick r:id="rId3"/>
              </a:rPr>
              <a:t>tribunal.uc.edu/recognition</a:t>
            </a:r>
            <a:endParaRPr lang="en-US" altLang="en-US" sz="2000" u="sng" dirty="0" smtClean="0">
              <a:solidFill>
                <a:srgbClr val="0070C0"/>
              </a:solidFill>
              <a:sym typeface="Wingdings" pitchFamily="2" charset="2"/>
            </a:endParaRPr>
          </a:p>
          <a:p>
            <a:pPr lvl="1"/>
            <a:r>
              <a:rPr lang="en-US" altLang="en-US" sz="2000" dirty="0" smtClean="0">
                <a:sym typeface="Wingdings" pitchFamily="2" charset="2"/>
              </a:rPr>
              <a:t>Class of the winning professor and TA will receive a special prize on behalf of tribunal -&gt; pizza/ice cream party</a:t>
            </a:r>
            <a:endParaRPr lang="en-US" altLang="en-US" sz="2000" dirty="0">
              <a:sym typeface="Wingdings" pitchFamily="2" charset="2"/>
            </a:endParaRPr>
          </a:p>
          <a:p>
            <a:pPr lvl="1"/>
            <a:endParaRPr lang="en-US" altLang="en-US" sz="2000" dirty="0" smtClean="0">
              <a:solidFill>
                <a:srgbClr val="0070C0"/>
              </a:solidFill>
              <a:sym typeface="Wingdings" pitchFamily="2" charset="2"/>
            </a:endParaRPr>
          </a:p>
          <a:p>
            <a:pPr lvl="1"/>
            <a:endParaRPr lang="en-US" altLang="en-US" sz="2000" dirty="0">
              <a:solidFill>
                <a:srgbClr val="0070C0"/>
              </a:solidFill>
              <a:sym typeface="Wingdings" pitchFamily="2" charset="2"/>
            </a:endParaRPr>
          </a:p>
          <a:p>
            <a:pPr lvl="1"/>
            <a:endParaRPr lang="en-US" altLang="en-US" sz="20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altLang="en-US" sz="2000" dirty="0" smtClean="0"/>
          </a:p>
          <a:p>
            <a:pPr lvl="1">
              <a:buNone/>
            </a:pPr>
            <a:endParaRPr lang="en-US" altLang="en-US" sz="2000" dirty="0" smtClean="0"/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7543800" y="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srgbClr val="000000"/>
                </a:solidFill>
                <a:latin typeface="Myriad Pro" pitchFamily="34" charset="0"/>
              </a:rPr>
              <a:t>Chair:</a:t>
            </a:r>
            <a:r>
              <a:rPr lang="en-US" altLang="en-US" sz="1600" u="sng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endParaRPr lang="en-US" altLang="en-US" sz="16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latin typeface="Myriad Pro" pitchFamily="34" charset="0"/>
              </a:rPr>
              <a:t>Christian </a:t>
            </a:r>
            <a:r>
              <a:rPr lang="en-US" altLang="en-US" sz="1600" dirty="0" err="1" smtClean="0">
                <a:solidFill>
                  <a:srgbClr val="000000"/>
                </a:solidFill>
                <a:latin typeface="Myriad Pro" pitchFamily="34" charset="0"/>
              </a:rPr>
              <a:t>Lipa</a:t>
            </a:r>
            <a:endParaRPr lang="en-US" altLang="en-US" sz="1600" dirty="0" smtClean="0">
              <a:solidFill>
                <a:srgbClr val="00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Collegiate Affairs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7848600" cy="3551237"/>
          </a:xfrm>
        </p:spPr>
        <p:txBody>
          <a:bodyPr/>
          <a:lstStyle/>
          <a:p>
            <a:r>
              <a:rPr lang="en-US" dirty="0" smtClean="0"/>
              <a:t>Represent students in following committees</a:t>
            </a:r>
          </a:p>
          <a:p>
            <a:pPr lvl="1"/>
            <a:r>
              <a:rPr lang="en-US" dirty="0" smtClean="0"/>
              <a:t>Professional Standards Review Committee</a:t>
            </a:r>
          </a:p>
          <a:p>
            <a:pPr lvl="1"/>
            <a:r>
              <a:rPr lang="en-US" dirty="0" smtClean="0"/>
              <a:t>Curriculum Review Board</a:t>
            </a:r>
          </a:p>
          <a:p>
            <a:pPr lvl="1"/>
            <a:r>
              <a:rPr lang="en-US" dirty="0" smtClean="0"/>
              <a:t>Academic Standards Board</a:t>
            </a:r>
          </a:p>
          <a:p>
            <a:pPr lvl="1"/>
            <a:r>
              <a:rPr lang="en-US" dirty="0" smtClean="0"/>
              <a:t>Academic Misconduct Hearings</a:t>
            </a:r>
          </a:p>
          <a:p>
            <a:pPr lvl="1"/>
            <a:r>
              <a:rPr lang="en-US" dirty="0" smtClean="0"/>
              <a:t>Grievance Hearings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-3462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Chairs: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Mark </a:t>
            </a:r>
            <a:r>
              <a:rPr lang="en-US" dirty="0" err="1" smtClean="0"/>
              <a:t>Gruenbacher</a:t>
            </a:r>
            <a:r>
              <a:rPr lang="en-US" dirty="0" smtClean="0"/>
              <a:t>, Nathan Draper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/>
              <a:t>Other Announcements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46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987917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28600"/>
            <a:ext cx="90678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240527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6" y="228600"/>
            <a:ext cx="9109544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299603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856"/>
            <a:ext cx="9144000" cy="673714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93275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Myriad Pro"/>
              </a:rPr>
              <a:t>Purpose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168400" y="1752601"/>
            <a:ext cx="759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defRPr sz="3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•"/>
              <a:defRPr sz="2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en-US" sz="4400" dirty="0" smtClean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8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we are: CEAS Branch of Student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we do: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Host programs for the college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Input on curriculum, grievances, and student/faculty relations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Improve student experience in the college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8697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1189" y="976859"/>
            <a:ext cx="4259247" cy="190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460" y="3250660"/>
            <a:ext cx="2842158" cy="1309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Shape 169"/>
          <p:cNvGrpSpPr/>
          <p:nvPr/>
        </p:nvGrpSpPr>
        <p:grpSpPr>
          <a:xfrm>
            <a:off x="3733800" y="4267200"/>
            <a:ext cx="1371599" cy="835151"/>
            <a:chOff x="3733800" y="4267200"/>
            <a:chExt cx="1371599" cy="835151"/>
          </a:xfrm>
        </p:grpSpPr>
        <p:sp>
          <p:nvSpPr>
            <p:cNvPr id="170" name="Shape 170"/>
            <p:cNvSpPr/>
            <p:nvPr/>
          </p:nvSpPr>
          <p:spPr>
            <a:xfrm>
              <a:off x="3733800" y="4267200"/>
              <a:ext cx="1371599" cy="1523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3733800" y="4343400"/>
              <a:ext cx="1344168" cy="758951"/>
            </a:xfrm>
            <a:prstGeom prst="rect">
              <a:avLst/>
            </a:prstGeom>
            <a:solidFill>
              <a:srgbClr val="DFA70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4019582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t="48111"/>
          <a:stretch/>
        </p:blipFill>
        <p:spPr>
          <a:xfrm>
            <a:off x="228600" y="3233224"/>
            <a:ext cx="8326975" cy="324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4880"/>
          <a:stretch/>
        </p:blipFill>
        <p:spPr>
          <a:xfrm>
            <a:off x="533400" y="533400"/>
            <a:ext cx="8326966" cy="59404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30166" y="533400"/>
            <a:ext cx="7625409" cy="4968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3310"/>
            <a:ext cx="327397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amantha\Downloads\2013-10-26 10.10.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61" y="834883"/>
            <a:ext cx="4115579" cy="23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mantha\Downloads\IMG_1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10721"/>
            <a:ext cx="3934883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mantha\Downloads\2013-10-26 12.17.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83" y="3361711"/>
            <a:ext cx="3565558" cy="20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mantha\Downloads\IMG_112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r="18640" b="5602"/>
          <a:stretch/>
        </p:blipFill>
        <p:spPr bwMode="auto">
          <a:xfrm>
            <a:off x="533401" y="834883"/>
            <a:ext cx="1976072" cy="227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mantha\Downloads\photo 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16" y="2053980"/>
            <a:ext cx="1401855" cy="10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amantha\Downloads\2013-10-24 18.06.3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0" t="16119" r="19140" b="15112"/>
          <a:stretch/>
        </p:blipFill>
        <p:spPr bwMode="auto">
          <a:xfrm>
            <a:off x="2634117" y="791737"/>
            <a:ext cx="1401855" cy="11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35405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427799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l="13190" t="50000" r="12024"/>
          <a:stretch/>
        </p:blipFill>
        <p:spPr>
          <a:xfrm>
            <a:off x="640254" y="1182414"/>
            <a:ext cx="7715470" cy="227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254" y="3510455"/>
            <a:ext cx="3169745" cy="179201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4346027" y="3515710"/>
            <a:ext cx="4009697" cy="1939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420"/>
              </a:spcBef>
              <a:buClr>
                <a:srgbClr val="A6A6A6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A6A6A6"/>
                </a:solidFill>
                <a:sym typeface="Arial"/>
              </a:rPr>
              <a:t>Meetings </a:t>
            </a:r>
            <a:r>
              <a:rPr lang="en-US" sz="3200" b="0" i="0" u="none" strike="noStrike" cap="none" baseline="0" dirty="0" smtClean="0">
                <a:solidFill>
                  <a:srgbClr val="A6A6A6"/>
                </a:solidFill>
                <a:sym typeface="Arial"/>
              </a:rPr>
              <a:t>every</a:t>
            </a:r>
            <a:r>
              <a:rPr lang="en-US" sz="3200" b="0" i="0" u="none" strike="noStrike" cap="none" dirty="0" smtClean="0">
                <a:solidFill>
                  <a:srgbClr val="A6A6A6"/>
                </a:solidFill>
                <a:sym typeface="Arial"/>
              </a:rPr>
              <a:t> </a:t>
            </a:r>
            <a:r>
              <a:rPr lang="en-US" sz="3200" b="0" i="0" u="none" strike="noStrike" cap="none" baseline="0" dirty="0" smtClean="0">
                <a:solidFill>
                  <a:srgbClr val="A6A6A6"/>
                </a:solidFill>
                <a:sym typeface="Arial"/>
              </a:rPr>
              <a:t>Wednesday</a:t>
            </a:r>
            <a:r>
              <a:rPr lang="en-US" sz="3200" dirty="0">
                <a:solidFill>
                  <a:srgbClr val="A6A6A6"/>
                </a:solidFill>
              </a:rPr>
              <a:t> </a:t>
            </a:r>
            <a:r>
              <a:rPr lang="en-US" sz="3200" b="0" i="0" u="none" strike="noStrike" cap="none" baseline="0" dirty="0" smtClean="0">
                <a:solidFill>
                  <a:srgbClr val="A6A6A6"/>
                </a:solidFill>
                <a:sym typeface="Arial"/>
              </a:rPr>
              <a:t>6</a:t>
            </a:r>
            <a:r>
              <a:rPr lang="en-US" sz="3200" dirty="0" smtClean="0">
                <a:solidFill>
                  <a:srgbClr val="A6A6A6"/>
                </a:solidFill>
              </a:rPr>
              <a:t>45</a:t>
            </a:r>
            <a:r>
              <a:rPr lang="en-US" sz="3200" dirty="0">
                <a:solidFill>
                  <a:srgbClr val="A6A6A6"/>
                </a:solidFill>
              </a:rPr>
              <a:t> </a:t>
            </a:r>
            <a:r>
              <a:rPr lang="en-US" sz="3200" b="0" i="0" u="none" strike="noStrike" cap="none" baseline="0" dirty="0" smtClean="0">
                <a:solidFill>
                  <a:srgbClr val="A6A6A6"/>
                </a:solidFill>
                <a:sym typeface="Arial"/>
              </a:rPr>
              <a:t>Baldwin</a:t>
            </a:r>
            <a:r>
              <a:rPr lang="en-US" sz="3200" dirty="0">
                <a:solidFill>
                  <a:srgbClr val="A6A6A6"/>
                </a:solidFill>
              </a:rPr>
              <a:t> </a:t>
            </a:r>
            <a:r>
              <a:rPr lang="en-US" sz="3200" dirty="0" smtClean="0">
                <a:solidFill>
                  <a:srgbClr val="A6A6A6"/>
                </a:solidFill>
              </a:rPr>
              <a:t>@ </a:t>
            </a:r>
            <a:r>
              <a:rPr lang="en-US" sz="3200" b="0" i="0" u="none" strike="noStrike" cap="none" baseline="0" dirty="0" smtClean="0">
                <a:solidFill>
                  <a:srgbClr val="A6A6A6"/>
                </a:solidFill>
                <a:sym typeface="Arial"/>
              </a:rPr>
              <a:t>6pm</a:t>
            </a:r>
            <a:endParaRPr lang="en-US" sz="3200" b="0" i="0" u="none" strike="noStrike" cap="none" baseline="0" dirty="0">
              <a:solidFill>
                <a:srgbClr val="A6A6A6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165163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RAFFLE!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67056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Constructive Criticism</a:t>
            </a:r>
          </a:p>
        </p:txBody>
      </p:sp>
      <p:sp>
        <p:nvSpPr>
          <p:cNvPr id="23555" name="Subtitle 4"/>
          <p:cNvSpPr>
            <a:spLocks noGrp="1"/>
          </p:cNvSpPr>
          <p:nvPr>
            <p:ph idx="1"/>
          </p:nvPr>
        </p:nvSpPr>
        <p:spPr>
          <a:xfrm>
            <a:off x="441960" y="2362200"/>
            <a:ext cx="8686800" cy="2209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do you like/dislike about the college?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Comments / Questions?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questions.ceastribunal@gmail.com</a:t>
            </a:r>
          </a:p>
          <a:p>
            <a:pPr marL="0" indent="0" algn="ctr" eaLnBrk="1" hangingPunct="1"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What would you like to see Tribunal do next?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22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Meeting: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3352801"/>
            <a:ext cx="6400800" cy="1752600"/>
          </a:xfrm>
        </p:spPr>
        <p:txBody>
          <a:bodyPr/>
          <a:lstStyle/>
          <a:p>
            <a:r>
              <a:rPr lang="en-US" dirty="0" smtClean="0"/>
              <a:t>Monday, October 20th</a:t>
            </a:r>
          </a:p>
          <a:p>
            <a:r>
              <a:rPr lang="en-US" dirty="0" smtClean="0"/>
              <a:t>Zimmer Auditorium</a:t>
            </a:r>
          </a:p>
          <a:p>
            <a:r>
              <a:rPr lang="en-US" dirty="0" smtClean="0"/>
              <a:t>5:30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81" y="1018169"/>
            <a:ext cx="2325255" cy="415781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+mn-lt"/>
              </a:rPr>
              <a:t>President</a:t>
            </a:r>
            <a:endParaRPr lang="en-US" sz="18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98109" y="1433951"/>
            <a:ext cx="1" cy="304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80469" y="1729510"/>
            <a:ext cx="3948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32480" y="1729510"/>
            <a:ext cx="3146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2319479" y="2269763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Vice President</a:t>
            </a:r>
            <a:endParaRPr lang="en-US" sz="1400" b="1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44291" y="2269763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Associate Vice President</a:t>
            </a:r>
            <a:endParaRPr lang="en-US" sz="1400" b="1" dirty="0"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82158" y="2269762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Secretary</a:t>
            </a:r>
            <a:endParaRPr lang="en-US" sz="1400" b="1" dirty="0"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1251" y="2269762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Treasurer</a:t>
            </a:r>
            <a:endParaRPr lang="en-US" sz="1400" b="1" dirty="0"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715990" y="2269761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Senators (X2)</a:t>
            </a:r>
            <a:endParaRPr lang="en-US" sz="1400" b="1" dirty="0">
              <a:latin typeface="+mn-lt"/>
            </a:endParaRPr>
          </a:p>
        </p:txBody>
      </p:sp>
      <p:cxnSp>
        <p:nvCxnSpPr>
          <p:cNvPr id="20" name="Straight Arrow Connector 19"/>
          <p:cNvCxnSpPr>
            <a:endCxn id="15" idx="0"/>
          </p:cNvCxnSpPr>
          <p:nvPr/>
        </p:nvCxnSpPr>
        <p:spPr>
          <a:xfrm>
            <a:off x="780469" y="1729510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63878" y="1720273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79792" y="1729510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80361" y="1729509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78616" y="1738607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82108" y="2683341"/>
            <a:ext cx="1" cy="1133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676322" y="2683341"/>
            <a:ext cx="1" cy="1133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19200" y="3816927"/>
            <a:ext cx="2260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216883" y="3821469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941645" y="3821469"/>
            <a:ext cx="1451" cy="1067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11151" y="3821469"/>
            <a:ext cx="1451" cy="1316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82676" y="3812386"/>
            <a:ext cx="0" cy="1667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-39853" y="4306305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Career Fair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80469" y="4722086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err="1" smtClean="0">
                <a:solidFill>
                  <a:srgbClr val="FF0000"/>
                </a:solidFill>
                <a:latin typeface="+mn-lt"/>
              </a:rPr>
              <a:t>EWeek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592114" y="5021908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Luau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351221" y="5365179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Special Events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671691" y="3808922"/>
            <a:ext cx="0" cy="1667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5329" y="3816927"/>
            <a:ext cx="0" cy="1412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869546" y="3808922"/>
            <a:ext cx="0" cy="1079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93001" y="3808922"/>
            <a:ext cx="0" cy="825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177645" y="3816927"/>
            <a:ext cx="0" cy="662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660736" y="3808922"/>
            <a:ext cx="2516909" cy="8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le 1"/>
          <p:cNvSpPr txBox="1">
            <a:spLocks/>
          </p:cNvSpPr>
          <p:nvPr/>
        </p:nvSpPr>
        <p:spPr>
          <a:xfrm>
            <a:off x="4517733" y="5365558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Collegiate Affairs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5110883" y="5055140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Recognition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5706918" y="478327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SOCC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6330373" y="4543092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FELD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7015017" y="4362398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Public Affairs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498108" y="1724891"/>
            <a:ext cx="0" cy="1392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3355105" y="2980822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Technology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91176" y="6145631"/>
            <a:ext cx="730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OFFICERS are in black. </a:t>
            </a:r>
            <a:r>
              <a:rPr lang="en-US" b="1" dirty="0" smtClean="0">
                <a:solidFill>
                  <a:srgbClr val="FF0000"/>
                </a:solidFill>
              </a:rPr>
              <a:t>COMMITTEE CHAIRS are in red.</a:t>
            </a:r>
            <a:endParaRPr lang="en-US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893618" y="197427"/>
            <a:ext cx="763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CEAS TRIBUNAL EXECUTIVE STRUCTURE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42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75882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Tribunal Officers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531844"/>
              </p:ext>
            </p:extLst>
          </p:nvPr>
        </p:nvGraphicFramePr>
        <p:xfrm>
          <a:off x="0" y="1524000"/>
          <a:ext cx="9120188" cy="4996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700"/>
                <a:gridCol w="152300"/>
                <a:gridCol w="75938"/>
                <a:gridCol w="4472250"/>
              </a:tblGrid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Alison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Hayfer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Maggie</a:t>
                      </a:r>
                      <a:r>
                        <a:rPr lang="en-US" sz="2200" b="1" baseline="0" dirty="0" smtClean="0"/>
                        <a:t> Connell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Associate 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Sarah Deutsch</a:t>
                      </a: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Treasurer: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John </a:t>
                      </a:r>
                      <a:r>
                        <a:rPr lang="en-US" sz="2200" b="1" baseline="0" dirty="0" err="1" smtClean="0"/>
                        <a:t>Lewnard</a:t>
                      </a:r>
                      <a:endParaRPr lang="en-US" sz="2200" b="1" baseline="0" dirty="0" smtClean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 marL="50433" marR="50433" marT="33450" marB="33450" anchor="ctr"/>
                </a:tc>
              </a:tr>
              <a:tr h="581033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Secretary: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Emily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Demjanenko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57899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Senators: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Madeline Adams</a:t>
                      </a:r>
                    </a:p>
                    <a:p>
                      <a:r>
                        <a:rPr lang="en-US" sz="2200" b="1" baseline="0" dirty="0" smtClean="0"/>
                        <a:t>Hannah Kenny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142355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algn="r"/>
                      <a:endParaRPr lang="en-US" sz="7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402219">
                <a:tc gridSpan="4">
                  <a:txBody>
                    <a:bodyPr/>
                    <a:lstStyle/>
                    <a:p>
                      <a:pPr algn="ctr"/>
                      <a:endParaRPr lang="en-US" sz="2200" b="1" u="sng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u="sng" dirty="0"/>
                    </a:p>
                  </a:txBody>
                  <a:tcPr marL="50433" marR="50433" marT="33450" marB="33450" anchor="ctr"/>
                </a:tc>
                <a:tc hMerge="1">
                  <a:txBody>
                    <a:bodyPr/>
                    <a:lstStyle/>
                    <a:p>
                      <a:endParaRPr lang="en-US" sz="2000" b="1" u="sng" dirty="0" smtClean="0"/>
                    </a:p>
                  </a:txBody>
                  <a:tcPr marL="50433" marR="50433" marT="33450" marB="33450" anchor="ctr"/>
                </a:tc>
              </a:tr>
              <a:tr h="402219"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50433" marR="50433" marT="33450" marB="33450" anchor="ctr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350"/>
            <a:ext cx="8839200" cy="758825"/>
          </a:xfrm>
        </p:spPr>
        <p:txBody>
          <a:bodyPr/>
          <a:lstStyle/>
          <a:p>
            <a:pPr eaLnBrk="1" hangingPunct="1"/>
            <a:r>
              <a:rPr lang="en-US" b="1" u="sng" smtClean="0"/>
              <a:t>Tribunal Executives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467954"/>
              </p:ext>
            </p:extLst>
          </p:nvPr>
        </p:nvGraphicFramePr>
        <p:xfrm>
          <a:off x="372579" y="914400"/>
          <a:ext cx="8539646" cy="5303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2353"/>
                <a:gridCol w="126268"/>
                <a:gridCol w="3991025"/>
              </a:tblGrid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Career Fair: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Andrew Griggs, Nick </a:t>
                      </a:r>
                      <a:r>
                        <a:rPr lang="en-US" sz="2000" b="1" baseline="0" dirty="0" err="1" smtClean="0"/>
                        <a:t>Stelzer</a:t>
                      </a:r>
                      <a:r>
                        <a:rPr lang="en-US" sz="2000" b="1" baseline="0" dirty="0" smtClean="0"/>
                        <a:t>, Dane Sowers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Collegiate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Mark </a:t>
                      </a:r>
                      <a:r>
                        <a:rPr lang="en-US" sz="2000" b="1" dirty="0" err="1" smtClean="0"/>
                        <a:t>Gruenbacher</a:t>
                      </a:r>
                      <a:r>
                        <a:rPr lang="en-US" sz="2000" b="1" dirty="0" smtClean="0"/>
                        <a:t>,</a:t>
                      </a:r>
                    </a:p>
                    <a:p>
                      <a:r>
                        <a:rPr lang="en-US" sz="2000" b="1" baseline="0" dirty="0" smtClean="0"/>
                        <a:t>Nathan Draper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 smtClean="0"/>
                        <a:t>EWeek</a:t>
                      </a:r>
                      <a:r>
                        <a:rPr lang="en-US" sz="2000" b="1" dirty="0" smtClean="0"/>
                        <a:t>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Alison Hayfer, Kitty </a:t>
                      </a:r>
                      <a:r>
                        <a:rPr lang="en-US" sz="2000" b="1" baseline="0" dirty="0" err="1" smtClean="0"/>
                        <a:t>DiFalco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FELD: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Dane</a:t>
                      </a:r>
                      <a:r>
                        <a:rPr lang="en-US" sz="2000" b="1" baseline="0" dirty="0" smtClean="0"/>
                        <a:t> Sowers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Luau: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marL="0" marR="0" indent="0" algn="l" defTabSz="914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Chris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Katuscak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Recognition: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Christian </a:t>
                      </a:r>
                      <a:r>
                        <a:rPr lang="en-US" sz="2000" b="1" dirty="0" err="1" smtClean="0"/>
                        <a:t>Lipa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Public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solidFill>
                            <a:schemeClr val="accent6"/>
                          </a:solidFill>
                        </a:rPr>
                        <a:t>Matt</a:t>
                      </a:r>
                      <a:r>
                        <a:rPr lang="en-US" sz="2000" b="1" i="0" baseline="0" dirty="0" smtClean="0">
                          <a:solidFill>
                            <a:schemeClr val="accent6"/>
                          </a:solidFill>
                        </a:rPr>
                        <a:t> Morgan</a:t>
                      </a:r>
                      <a:endParaRPr lang="en-US" sz="2000" b="1" i="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SOCC: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Nathan Ball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Special Events: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Sam Dunker</a:t>
                      </a:r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Technology: 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Charlie Hinton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Officer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Office Hours: </a:t>
            </a:r>
          </a:p>
          <a:p>
            <a:pPr lvl="1"/>
            <a:r>
              <a:rPr lang="en-US" dirty="0" smtClean="0"/>
              <a:t>Thursday 10:00-11:00 </a:t>
            </a:r>
            <a:r>
              <a:rPr lang="en-US" dirty="0"/>
              <a:t>A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Baldwin 652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315200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Officer: </a:t>
            </a:r>
          </a:p>
          <a:p>
            <a:pPr eaLnBrk="0" hangingPunct="0"/>
            <a:r>
              <a:rPr lang="en-US" sz="1600" b="1" dirty="0" smtClean="0">
                <a:solidFill>
                  <a:schemeClr val="tx2"/>
                </a:solidFill>
                <a:latin typeface="Myriad Pro" pitchFamily="34" charset="0"/>
              </a:rPr>
              <a:t>Alison Hayfer</a:t>
            </a:r>
            <a:endParaRPr lang="en-US" sz="1600" dirty="0">
              <a:solidFill>
                <a:schemeClr val="tx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Vice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Office Hours: </a:t>
            </a:r>
          </a:p>
          <a:p>
            <a:pPr lvl="1"/>
            <a:r>
              <a:rPr lang="en-US" sz="3200" dirty="0" smtClean="0"/>
              <a:t>Wednesdays 6-7 PM</a:t>
            </a:r>
          </a:p>
          <a:p>
            <a:pPr lvl="1"/>
            <a:r>
              <a:rPr lang="en-US" sz="3200" dirty="0" smtClean="0"/>
              <a:t>Baldwin 652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15239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Officer: </a:t>
            </a:r>
          </a:p>
          <a:p>
            <a:r>
              <a:rPr lang="en-US" dirty="0" smtClean="0"/>
              <a:t>Maggie Connell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4072</TotalTime>
  <Words>881</Words>
  <Application>Microsoft Office PowerPoint</Application>
  <PresentationFormat>On-screen Show (4:3)</PresentationFormat>
  <Paragraphs>246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Garamond</vt:lpstr>
      <vt:lpstr>Myriad Pro</vt:lpstr>
      <vt:lpstr>Times New Roman</vt:lpstr>
      <vt:lpstr>Verdana</vt:lpstr>
      <vt:lpstr>Wingdings</vt:lpstr>
      <vt:lpstr>Default Design</vt:lpstr>
      <vt:lpstr>1_Level</vt:lpstr>
      <vt:lpstr>Engineering and Applied  Science Tribunal</vt:lpstr>
      <vt:lpstr>SAC Presentation</vt:lpstr>
      <vt:lpstr>PowerPoint Presentation</vt:lpstr>
      <vt:lpstr>President</vt:lpstr>
      <vt:lpstr>Tribunal Officers</vt:lpstr>
      <vt:lpstr>Tribunal Executives</vt:lpstr>
      <vt:lpstr>Officer Reports</vt:lpstr>
      <vt:lpstr>President</vt:lpstr>
      <vt:lpstr>Vice President</vt:lpstr>
      <vt:lpstr>Associate Vice President</vt:lpstr>
      <vt:lpstr>Secretary</vt:lpstr>
      <vt:lpstr>Senators</vt:lpstr>
      <vt:lpstr>Committee Reports</vt:lpstr>
      <vt:lpstr>FELD</vt:lpstr>
      <vt:lpstr>Special Events</vt:lpstr>
      <vt:lpstr>Pick-up Games</vt:lpstr>
      <vt:lpstr>Community Service</vt:lpstr>
      <vt:lpstr>Rock Quest Overnight</vt:lpstr>
      <vt:lpstr>Cyclones Game</vt:lpstr>
      <vt:lpstr>SOCC</vt:lpstr>
      <vt:lpstr>Public Affairs</vt:lpstr>
      <vt:lpstr>EWeek</vt:lpstr>
      <vt:lpstr>Recognition</vt:lpstr>
      <vt:lpstr>Collegiate Affairs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RAFFLE!</vt:lpstr>
      <vt:lpstr>Constructive Criticism</vt:lpstr>
      <vt:lpstr>Next Meeting: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Report</dc:title>
  <dc:creator>Andrew Griggs</dc:creator>
  <cp:lastModifiedBy>Microsoft account</cp:lastModifiedBy>
  <cp:revision>225</cp:revision>
  <dcterms:created xsi:type="dcterms:W3CDTF">2012-06-23T16:33:59Z</dcterms:created>
  <dcterms:modified xsi:type="dcterms:W3CDTF">2014-11-20T03:50:43Z</dcterms:modified>
</cp:coreProperties>
</file>