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2"/>
  </p:notesMasterIdLst>
  <p:sldIdLst>
    <p:sldId id="265" r:id="rId3"/>
    <p:sldId id="465" r:id="rId4"/>
    <p:sldId id="439" r:id="rId5"/>
    <p:sldId id="453" r:id="rId6"/>
    <p:sldId id="267" r:id="rId7"/>
    <p:sldId id="268" r:id="rId8"/>
    <p:sldId id="270" r:id="rId9"/>
    <p:sldId id="424" r:id="rId10"/>
    <p:sldId id="451" r:id="rId11"/>
    <p:sldId id="452" r:id="rId12"/>
    <p:sldId id="388" r:id="rId13"/>
    <p:sldId id="431" r:id="rId14"/>
    <p:sldId id="454" r:id="rId15"/>
    <p:sldId id="271" r:id="rId16"/>
    <p:sldId id="450" r:id="rId17"/>
    <p:sldId id="442" r:id="rId18"/>
    <p:sldId id="443" r:id="rId19"/>
    <p:sldId id="444" r:id="rId20"/>
    <p:sldId id="445" r:id="rId21"/>
    <p:sldId id="446" r:id="rId22"/>
    <p:sldId id="436" r:id="rId23"/>
    <p:sldId id="435" r:id="rId24"/>
    <p:sldId id="430" r:id="rId25"/>
    <p:sldId id="460" r:id="rId26"/>
    <p:sldId id="448" r:id="rId27"/>
    <p:sldId id="427" r:id="rId28"/>
    <p:sldId id="457" r:id="rId29"/>
    <p:sldId id="449" r:id="rId30"/>
    <p:sldId id="461" r:id="rId31"/>
    <p:sldId id="455" r:id="rId32"/>
    <p:sldId id="458" r:id="rId33"/>
    <p:sldId id="459" r:id="rId34"/>
    <p:sldId id="463" r:id="rId35"/>
    <p:sldId id="467" r:id="rId36"/>
    <p:sldId id="468" r:id="rId37"/>
    <p:sldId id="469" r:id="rId38"/>
    <p:sldId id="441" r:id="rId39"/>
    <p:sldId id="440" r:id="rId40"/>
    <p:sldId id="42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2" autoAdjust="0"/>
    <p:restoredTop sz="89244" autoAdjust="0"/>
  </p:normalViewPr>
  <p:slideViewPr>
    <p:cSldViewPr>
      <p:cViewPr varScale="1">
        <p:scale>
          <a:sx n="48" d="100"/>
          <a:sy n="48" d="100"/>
        </p:scale>
        <p:origin x="270"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BC6AF8-9BAC-4A06-9F65-8905628D726D}" type="doc">
      <dgm:prSet loTypeId="urn:microsoft.com/office/officeart/2005/8/layout/orgChart1" loCatId="hierarchy" qsTypeId="urn:microsoft.com/office/officeart/2005/8/quickstyle/simple5" qsCatId="simple" csTypeId="urn:microsoft.com/office/officeart/2005/8/colors/accent2_2" csCatId="accent2" phldr="1"/>
      <dgm:spPr/>
      <dgm:t>
        <a:bodyPr/>
        <a:lstStyle/>
        <a:p>
          <a:endParaRPr lang="en-US"/>
        </a:p>
      </dgm:t>
    </dgm:pt>
    <dgm:pt modelId="{472D76D4-B7AD-4C03-89C9-0A72DEA916FF}">
      <dgm:prSet phldrT="[Text]"/>
      <dgm:spPr/>
      <dgm:t>
        <a:bodyPr/>
        <a:lstStyle/>
        <a:p>
          <a:r>
            <a:rPr lang="en-US" dirty="0" smtClean="0"/>
            <a:t>Committee Director</a:t>
          </a:r>
          <a:endParaRPr lang="en-US" dirty="0"/>
        </a:p>
      </dgm:t>
    </dgm:pt>
    <dgm:pt modelId="{1B43ACD2-54B4-4271-9C9F-E53870BFD126}" type="parTrans" cxnId="{CD86DF7E-5299-4CAD-880E-3EC505556A2D}">
      <dgm:prSet/>
      <dgm:spPr/>
      <dgm:t>
        <a:bodyPr/>
        <a:lstStyle/>
        <a:p>
          <a:endParaRPr lang="en-US"/>
        </a:p>
      </dgm:t>
    </dgm:pt>
    <dgm:pt modelId="{893AF59D-EB17-4B74-B9D6-D02579BCAD46}" type="sibTrans" cxnId="{CD86DF7E-5299-4CAD-880E-3EC505556A2D}">
      <dgm:prSet/>
      <dgm:spPr/>
      <dgm:t>
        <a:bodyPr/>
        <a:lstStyle/>
        <a:p>
          <a:endParaRPr lang="en-US"/>
        </a:p>
      </dgm:t>
    </dgm:pt>
    <dgm:pt modelId="{4738B72A-254C-4CBD-87E3-EF751CE483C0}" type="asst">
      <dgm:prSet phldrT="[Text]"/>
      <dgm:spPr/>
      <dgm:t>
        <a:bodyPr/>
        <a:lstStyle/>
        <a:p>
          <a:r>
            <a:rPr lang="en-US" dirty="0" smtClean="0"/>
            <a:t>Career Fair Technologist</a:t>
          </a:r>
          <a:endParaRPr lang="en-US" dirty="0"/>
        </a:p>
      </dgm:t>
    </dgm:pt>
    <dgm:pt modelId="{CA0B026D-F96F-48B1-B2CD-D1A6D998FB9D}" type="parTrans" cxnId="{41958EB5-90EF-427E-B49A-4C3E7A970314}">
      <dgm:prSet/>
      <dgm:spPr/>
      <dgm:t>
        <a:bodyPr/>
        <a:lstStyle/>
        <a:p>
          <a:endParaRPr lang="en-US"/>
        </a:p>
      </dgm:t>
    </dgm:pt>
    <dgm:pt modelId="{3F2BF7A0-8933-4E4D-B3B2-BCC86A5240E1}" type="sibTrans" cxnId="{41958EB5-90EF-427E-B49A-4C3E7A970314}">
      <dgm:prSet/>
      <dgm:spPr/>
      <dgm:t>
        <a:bodyPr/>
        <a:lstStyle/>
        <a:p>
          <a:endParaRPr lang="en-US"/>
        </a:p>
      </dgm:t>
    </dgm:pt>
    <dgm:pt modelId="{E712F0A3-9E65-4E7A-9E37-29AD18884946}">
      <dgm:prSet phldrT="[Text]"/>
      <dgm:spPr/>
      <dgm:t>
        <a:bodyPr/>
        <a:lstStyle/>
        <a:p>
          <a:r>
            <a:rPr lang="en-US" dirty="0" smtClean="0"/>
            <a:t>Website Administrator</a:t>
          </a:r>
          <a:endParaRPr lang="en-US" dirty="0"/>
        </a:p>
      </dgm:t>
    </dgm:pt>
    <dgm:pt modelId="{9D386C14-6A32-4842-B549-CFBDE59F2DCC}" type="parTrans" cxnId="{650AA05E-C155-405A-B6A9-3692AF4185DE}">
      <dgm:prSet/>
      <dgm:spPr/>
      <dgm:t>
        <a:bodyPr/>
        <a:lstStyle/>
        <a:p>
          <a:endParaRPr lang="en-US"/>
        </a:p>
      </dgm:t>
    </dgm:pt>
    <dgm:pt modelId="{82CC5268-14C8-44FC-AD87-095523A12288}" type="sibTrans" cxnId="{650AA05E-C155-405A-B6A9-3692AF4185DE}">
      <dgm:prSet/>
      <dgm:spPr/>
      <dgm:t>
        <a:bodyPr/>
        <a:lstStyle/>
        <a:p>
          <a:endParaRPr lang="en-US"/>
        </a:p>
      </dgm:t>
    </dgm:pt>
    <dgm:pt modelId="{E06DCFBC-2A18-42F1-B8CD-104E454853FF}">
      <dgm:prSet phldrT="[Text]"/>
      <dgm:spPr/>
      <dgm:t>
        <a:bodyPr/>
        <a:lstStyle/>
        <a:p>
          <a:r>
            <a:rPr lang="en-US" dirty="0" smtClean="0"/>
            <a:t>Technology Intern</a:t>
          </a:r>
          <a:endParaRPr lang="en-US" dirty="0"/>
        </a:p>
      </dgm:t>
    </dgm:pt>
    <dgm:pt modelId="{87D9C297-213A-4021-A044-A650EE68089A}" type="parTrans" cxnId="{D142A334-6F9B-47C0-8530-8B20CACFEE62}">
      <dgm:prSet/>
      <dgm:spPr/>
      <dgm:t>
        <a:bodyPr/>
        <a:lstStyle/>
        <a:p>
          <a:endParaRPr lang="en-US"/>
        </a:p>
      </dgm:t>
    </dgm:pt>
    <dgm:pt modelId="{28DE9814-6F48-4A20-8481-6C960BF8CA9E}" type="sibTrans" cxnId="{D142A334-6F9B-47C0-8530-8B20CACFEE62}">
      <dgm:prSet/>
      <dgm:spPr/>
      <dgm:t>
        <a:bodyPr/>
        <a:lstStyle/>
        <a:p>
          <a:endParaRPr lang="en-US"/>
        </a:p>
      </dgm:t>
    </dgm:pt>
    <dgm:pt modelId="{4FEA78CF-FB0B-4413-8457-AF21F72BE384}">
      <dgm:prSet phldrT="[Text]"/>
      <dgm:spPr/>
      <dgm:t>
        <a:bodyPr/>
        <a:lstStyle/>
        <a:p>
          <a:r>
            <a:rPr lang="en-US" dirty="0" smtClean="0"/>
            <a:t>Hardware Specialist</a:t>
          </a:r>
          <a:endParaRPr lang="en-US" dirty="0"/>
        </a:p>
      </dgm:t>
    </dgm:pt>
    <dgm:pt modelId="{134D4B9F-8F0A-4F2A-83C1-2E94659C9450}" type="parTrans" cxnId="{D5CEBF1D-8E60-42BB-9D83-0A7D469C787C}">
      <dgm:prSet/>
      <dgm:spPr/>
      <dgm:t>
        <a:bodyPr/>
        <a:lstStyle/>
        <a:p>
          <a:endParaRPr lang="en-US"/>
        </a:p>
      </dgm:t>
    </dgm:pt>
    <dgm:pt modelId="{95E5A433-0E81-4274-B6DD-362A1FBDAB44}" type="sibTrans" cxnId="{D5CEBF1D-8E60-42BB-9D83-0A7D469C787C}">
      <dgm:prSet/>
      <dgm:spPr/>
      <dgm:t>
        <a:bodyPr/>
        <a:lstStyle/>
        <a:p>
          <a:endParaRPr lang="en-US"/>
        </a:p>
      </dgm:t>
    </dgm:pt>
    <dgm:pt modelId="{AD423152-5C53-4CA8-A89A-32B4EE66EAA5}" type="pres">
      <dgm:prSet presAssocID="{9ABC6AF8-9BAC-4A06-9F65-8905628D726D}" presName="hierChild1" presStyleCnt="0">
        <dgm:presLayoutVars>
          <dgm:orgChart val="1"/>
          <dgm:chPref val="1"/>
          <dgm:dir/>
          <dgm:animOne val="branch"/>
          <dgm:animLvl val="lvl"/>
          <dgm:resizeHandles/>
        </dgm:presLayoutVars>
      </dgm:prSet>
      <dgm:spPr/>
      <dgm:t>
        <a:bodyPr/>
        <a:lstStyle/>
        <a:p>
          <a:endParaRPr lang="en-US"/>
        </a:p>
      </dgm:t>
    </dgm:pt>
    <dgm:pt modelId="{0B5C3D3B-A661-4906-9D37-9F1933B4E165}" type="pres">
      <dgm:prSet presAssocID="{472D76D4-B7AD-4C03-89C9-0A72DEA916FF}" presName="hierRoot1" presStyleCnt="0">
        <dgm:presLayoutVars>
          <dgm:hierBranch val="init"/>
        </dgm:presLayoutVars>
      </dgm:prSet>
      <dgm:spPr/>
      <dgm:t>
        <a:bodyPr/>
        <a:lstStyle/>
        <a:p>
          <a:endParaRPr lang="en-US"/>
        </a:p>
      </dgm:t>
    </dgm:pt>
    <dgm:pt modelId="{162B2D0F-A2E2-419E-BE71-88ED466401C2}" type="pres">
      <dgm:prSet presAssocID="{472D76D4-B7AD-4C03-89C9-0A72DEA916FF}" presName="rootComposite1" presStyleCnt="0"/>
      <dgm:spPr/>
      <dgm:t>
        <a:bodyPr/>
        <a:lstStyle/>
        <a:p>
          <a:endParaRPr lang="en-US"/>
        </a:p>
      </dgm:t>
    </dgm:pt>
    <dgm:pt modelId="{A115784B-813D-463C-AA2A-BB523C5454C6}" type="pres">
      <dgm:prSet presAssocID="{472D76D4-B7AD-4C03-89C9-0A72DEA916FF}" presName="rootText1" presStyleLbl="node0" presStyleIdx="0" presStyleCnt="1">
        <dgm:presLayoutVars>
          <dgm:chPref val="3"/>
        </dgm:presLayoutVars>
      </dgm:prSet>
      <dgm:spPr/>
      <dgm:t>
        <a:bodyPr/>
        <a:lstStyle/>
        <a:p>
          <a:endParaRPr lang="en-US"/>
        </a:p>
      </dgm:t>
    </dgm:pt>
    <dgm:pt modelId="{433BCA04-391E-410C-97B0-36940853177A}" type="pres">
      <dgm:prSet presAssocID="{472D76D4-B7AD-4C03-89C9-0A72DEA916FF}" presName="rootConnector1" presStyleLbl="node1" presStyleIdx="0" presStyleCnt="0"/>
      <dgm:spPr/>
      <dgm:t>
        <a:bodyPr/>
        <a:lstStyle/>
        <a:p>
          <a:endParaRPr lang="en-US"/>
        </a:p>
      </dgm:t>
    </dgm:pt>
    <dgm:pt modelId="{C336A787-BCC4-414C-B626-86B0343D20D4}" type="pres">
      <dgm:prSet presAssocID="{472D76D4-B7AD-4C03-89C9-0A72DEA916FF}" presName="hierChild2" presStyleCnt="0"/>
      <dgm:spPr/>
      <dgm:t>
        <a:bodyPr/>
        <a:lstStyle/>
        <a:p>
          <a:endParaRPr lang="en-US"/>
        </a:p>
      </dgm:t>
    </dgm:pt>
    <dgm:pt modelId="{694F88B3-0685-49AF-9244-B7663E6070AD}" type="pres">
      <dgm:prSet presAssocID="{9D386C14-6A32-4842-B549-CFBDE59F2DCC}" presName="Name37" presStyleLbl="parChTrans1D2" presStyleIdx="0" presStyleCnt="4"/>
      <dgm:spPr/>
      <dgm:t>
        <a:bodyPr/>
        <a:lstStyle/>
        <a:p>
          <a:endParaRPr lang="en-US"/>
        </a:p>
      </dgm:t>
    </dgm:pt>
    <dgm:pt modelId="{26B61673-596A-4A88-BF0E-06464D0430D8}" type="pres">
      <dgm:prSet presAssocID="{E712F0A3-9E65-4E7A-9E37-29AD18884946}" presName="hierRoot2" presStyleCnt="0">
        <dgm:presLayoutVars>
          <dgm:hierBranch val="init"/>
        </dgm:presLayoutVars>
      </dgm:prSet>
      <dgm:spPr/>
      <dgm:t>
        <a:bodyPr/>
        <a:lstStyle/>
        <a:p>
          <a:endParaRPr lang="en-US"/>
        </a:p>
      </dgm:t>
    </dgm:pt>
    <dgm:pt modelId="{8E9866B6-0E75-4649-B567-44E508321871}" type="pres">
      <dgm:prSet presAssocID="{E712F0A3-9E65-4E7A-9E37-29AD18884946}" presName="rootComposite" presStyleCnt="0"/>
      <dgm:spPr/>
      <dgm:t>
        <a:bodyPr/>
        <a:lstStyle/>
        <a:p>
          <a:endParaRPr lang="en-US"/>
        </a:p>
      </dgm:t>
    </dgm:pt>
    <dgm:pt modelId="{66FE6A96-EC66-43AD-BF75-A2A1884877AE}" type="pres">
      <dgm:prSet presAssocID="{E712F0A3-9E65-4E7A-9E37-29AD18884946}" presName="rootText" presStyleLbl="node2" presStyleIdx="0" presStyleCnt="3">
        <dgm:presLayoutVars>
          <dgm:chPref val="3"/>
        </dgm:presLayoutVars>
      </dgm:prSet>
      <dgm:spPr/>
      <dgm:t>
        <a:bodyPr/>
        <a:lstStyle/>
        <a:p>
          <a:endParaRPr lang="en-US"/>
        </a:p>
      </dgm:t>
    </dgm:pt>
    <dgm:pt modelId="{CEF25CCA-25A7-46A1-888B-B05178CBD355}" type="pres">
      <dgm:prSet presAssocID="{E712F0A3-9E65-4E7A-9E37-29AD18884946}" presName="rootConnector" presStyleLbl="node2" presStyleIdx="0" presStyleCnt="3"/>
      <dgm:spPr/>
      <dgm:t>
        <a:bodyPr/>
        <a:lstStyle/>
        <a:p>
          <a:endParaRPr lang="en-US"/>
        </a:p>
      </dgm:t>
    </dgm:pt>
    <dgm:pt modelId="{69E73F82-1274-4E92-8B48-0FABBA72B619}" type="pres">
      <dgm:prSet presAssocID="{E712F0A3-9E65-4E7A-9E37-29AD18884946}" presName="hierChild4" presStyleCnt="0"/>
      <dgm:spPr/>
      <dgm:t>
        <a:bodyPr/>
        <a:lstStyle/>
        <a:p>
          <a:endParaRPr lang="en-US"/>
        </a:p>
      </dgm:t>
    </dgm:pt>
    <dgm:pt modelId="{FEB3F6CA-CF35-4444-B2BB-992E9CD6E648}" type="pres">
      <dgm:prSet presAssocID="{E712F0A3-9E65-4E7A-9E37-29AD18884946}" presName="hierChild5" presStyleCnt="0"/>
      <dgm:spPr/>
      <dgm:t>
        <a:bodyPr/>
        <a:lstStyle/>
        <a:p>
          <a:endParaRPr lang="en-US"/>
        </a:p>
      </dgm:t>
    </dgm:pt>
    <dgm:pt modelId="{A7564015-1B43-4F00-9E85-0AB7DAFCD8A2}" type="pres">
      <dgm:prSet presAssocID="{87D9C297-213A-4021-A044-A650EE68089A}" presName="Name37" presStyleLbl="parChTrans1D2" presStyleIdx="1" presStyleCnt="4"/>
      <dgm:spPr/>
      <dgm:t>
        <a:bodyPr/>
        <a:lstStyle/>
        <a:p>
          <a:endParaRPr lang="en-US"/>
        </a:p>
      </dgm:t>
    </dgm:pt>
    <dgm:pt modelId="{75DD0BF1-DEF9-4848-B699-3C1FCC841FCB}" type="pres">
      <dgm:prSet presAssocID="{E06DCFBC-2A18-42F1-B8CD-104E454853FF}" presName="hierRoot2" presStyleCnt="0">
        <dgm:presLayoutVars>
          <dgm:hierBranch val="init"/>
        </dgm:presLayoutVars>
      </dgm:prSet>
      <dgm:spPr/>
      <dgm:t>
        <a:bodyPr/>
        <a:lstStyle/>
        <a:p>
          <a:endParaRPr lang="en-US"/>
        </a:p>
      </dgm:t>
    </dgm:pt>
    <dgm:pt modelId="{1A369480-2CF0-4491-8D70-1F6BA75BFAC2}" type="pres">
      <dgm:prSet presAssocID="{E06DCFBC-2A18-42F1-B8CD-104E454853FF}" presName="rootComposite" presStyleCnt="0"/>
      <dgm:spPr/>
      <dgm:t>
        <a:bodyPr/>
        <a:lstStyle/>
        <a:p>
          <a:endParaRPr lang="en-US"/>
        </a:p>
      </dgm:t>
    </dgm:pt>
    <dgm:pt modelId="{A46C6508-4851-48FF-8E96-8E07F6D129AB}" type="pres">
      <dgm:prSet presAssocID="{E06DCFBC-2A18-42F1-B8CD-104E454853FF}" presName="rootText" presStyleLbl="node2" presStyleIdx="1" presStyleCnt="3">
        <dgm:presLayoutVars>
          <dgm:chPref val="3"/>
        </dgm:presLayoutVars>
      </dgm:prSet>
      <dgm:spPr/>
      <dgm:t>
        <a:bodyPr/>
        <a:lstStyle/>
        <a:p>
          <a:endParaRPr lang="en-US"/>
        </a:p>
      </dgm:t>
    </dgm:pt>
    <dgm:pt modelId="{DCA8BC18-62B8-40FA-9EA8-074475C42224}" type="pres">
      <dgm:prSet presAssocID="{E06DCFBC-2A18-42F1-B8CD-104E454853FF}" presName="rootConnector" presStyleLbl="node2" presStyleIdx="1" presStyleCnt="3"/>
      <dgm:spPr/>
      <dgm:t>
        <a:bodyPr/>
        <a:lstStyle/>
        <a:p>
          <a:endParaRPr lang="en-US"/>
        </a:p>
      </dgm:t>
    </dgm:pt>
    <dgm:pt modelId="{4488950D-4E4F-4CD5-A362-91A58F0B3A3C}" type="pres">
      <dgm:prSet presAssocID="{E06DCFBC-2A18-42F1-B8CD-104E454853FF}" presName="hierChild4" presStyleCnt="0"/>
      <dgm:spPr/>
      <dgm:t>
        <a:bodyPr/>
        <a:lstStyle/>
        <a:p>
          <a:endParaRPr lang="en-US"/>
        </a:p>
      </dgm:t>
    </dgm:pt>
    <dgm:pt modelId="{54A67D1E-7088-425B-A61F-511B170631DB}" type="pres">
      <dgm:prSet presAssocID="{E06DCFBC-2A18-42F1-B8CD-104E454853FF}" presName="hierChild5" presStyleCnt="0"/>
      <dgm:spPr/>
      <dgm:t>
        <a:bodyPr/>
        <a:lstStyle/>
        <a:p>
          <a:endParaRPr lang="en-US"/>
        </a:p>
      </dgm:t>
    </dgm:pt>
    <dgm:pt modelId="{47BC0041-20F6-44EE-8828-85C204B506BA}" type="pres">
      <dgm:prSet presAssocID="{134D4B9F-8F0A-4F2A-83C1-2E94659C9450}" presName="Name37" presStyleLbl="parChTrans1D2" presStyleIdx="2" presStyleCnt="4"/>
      <dgm:spPr/>
      <dgm:t>
        <a:bodyPr/>
        <a:lstStyle/>
        <a:p>
          <a:endParaRPr lang="en-US"/>
        </a:p>
      </dgm:t>
    </dgm:pt>
    <dgm:pt modelId="{EE59EA32-0B23-4361-988E-08D197C91859}" type="pres">
      <dgm:prSet presAssocID="{4FEA78CF-FB0B-4413-8457-AF21F72BE384}" presName="hierRoot2" presStyleCnt="0">
        <dgm:presLayoutVars>
          <dgm:hierBranch val="init"/>
        </dgm:presLayoutVars>
      </dgm:prSet>
      <dgm:spPr/>
      <dgm:t>
        <a:bodyPr/>
        <a:lstStyle/>
        <a:p>
          <a:endParaRPr lang="en-US"/>
        </a:p>
      </dgm:t>
    </dgm:pt>
    <dgm:pt modelId="{E7D2AC84-0564-4FA7-8F30-0245147C66E7}" type="pres">
      <dgm:prSet presAssocID="{4FEA78CF-FB0B-4413-8457-AF21F72BE384}" presName="rootComposite" presStyleCnt="0"/>
      <dgm:spPr/>
      <dgm:t>
        <a:bodyPr/>
        <a:lstStyle/>
        <a:p>
          <a:endParaRPr lang="en-US"/>
        </a:p>
      </dgm:t>
    </dgm:pt>
    <dgm:pt modelId="{15DA8ACD-0DE3-47F2-B9D7-CD743C9FA67C}" type="pres">
      <dgm:prSet presAssocID="{4FEA78CF-FB0B-4413-8457-AF21F72BE384}" presName="rootText" presStyleLbl="node2" presStyleIdx="2" presStyleCnt="3">
        <dgm:presLayoutVars>
          <dgm:chPref val="3"/>
        </dgm:presLayoutVars>
      </dgm:prSet>
      <dgm:spPr/>
      <dgm:t>
        <a:bodyPr/>
        <a:lstStyle/>
        <a:p>
          <a:endParaRPr lang="en-US"/>
        </a:p>
      </dgm:t>
    </dgm:pt>
    <dgm:pt modelId="{8C81F352-D1A1-424D-A532-F426F62FCB10}" type="pres">
      <dgm:prSet presAssocID="{4FEA78CF-FB0B-4413-8457-AF21F72BE384}" presName="rootConnector" presStyleLbl="node2" presStyleIdx="2" presStyleCnt="3"/>
      <dgm:spPr/>
      <dgm:t>
        <a:bodyPr/>
        <a:lstStyle/>
        <a:p>
          <a:endParaRPr lang="en-US"/>
        </a:p>
      </dgm:t>
    </dgm:pt>
    <dgm:pt modelId="{14D8EAE3-9A54-4A29-A057-BC744BAE3CA4}" type="pres">
      <dgm:prSet presAssocID="{4FEA78CF-FB0B-4413-8457-AF21F72BE384}" presName="hierChild4" presStyleCnt="0"/>
      <dgm:spPr/>
      <dgm:t>
        <a:bodyPr/>
        <a:lstStyle/>
        <a:p>
          <a:endParaRPr lang="en-US"/>
        </a:p>
      </dgm:t>
    </dgm:pt>
    <dgm:pt modelId="{F380B63B-B1C7-4414-A7E5-BCB84189927A}" type="pres">
      <dgm:prSet presAssocID="{4FEA78CF-FB0B-4413-8457-AF21F72BE384}" presName="hierChild5" presStyleCnt="0"/>
      <dgm:spPr/>
      <dgm:t>
        <a:bodyPr/>
        <a:lstStyle/>
        <a:p>
          <a:endParaRPr lang="en-US"/>
        </a:p>
      </dgm:t>
    </dgm:pt>
    <dgm:pt modelId="{102ECAE6-712E-4C5F-99AE-0FFF0DA18861}" type="pres">
      <dgm:prSet presAssocID="{472D76D4-B7AD-4C03-89C9-0A72DEA916FF}" presName="hierChild3" presStyleCnt="0"/>
      <dgm:spPr/>
      <dgm:t>
        <a:bodyPr/>
        <a:lstStyle/>
        <a:p>
          <a:endParaRPr lang="en-US"/>
        </a:p>
      </dgm:t>
    </dgm:pt>
    <dgm:pt modelId="{541EF908-8A26-47AD-A847-98D4F755B358}" type="pres">
      <dgm:prSet presAssocID="{CA0B026D-F96F-48B1-B2CD-D1A6D998FB9D}" presName="Name111" presStyleLbl="parChTrans1D2" presStyleIdx="3" presStyleCnt="4"/>
      <dgm:spPr/>
      <dgm:t>
        <a:bodyPr/>
        <a:lstStyle/>
        <a:p>
          <a:endParaRPr lang="en-US"/>
        </a:p>
      </dgm:t>
    </dgm:pt>
    <dgm:pt modelId="{B028975B-BCE0-4AD8-AC6D-FFBA8D0E1528}" type="pres">
      <dgm:prSet presAssocID="{4738B72A-254C-4CBD-87E3-EF751CE483C0}" presName="hierRoot3" presStyleCnt="0">
        <dgm:presLayoutVars>
          <dgm:hierBranch val="init"/>
        </dgm:presLayoutVars>
      </dgm:prSet>
      <dgm:spPr/>
      <dgm:t>
        <a:bodyPr/>
        <a:lstStyle/>
        <a:p>
          <a:endParaRPr lang="en-US"/>
        </a:p>
      </dgm:t>
    </dgm:pt>
    <dgm:pt modelId="{6D11D140-4C78-4C7C-B965-44D2C9DCCCC9}" type="pres">
      <dgm:prSet presAssocID="{4738B72A-254C-4CBD-87E3-EF751CE483C0}" presName="rootComposite3" presStyleCnt="0"/>
      <dgm:spPr/>
      <dgm:t>
        <a:bodyPr/>
        <a:lstStyle/>
        <a:p>
          <a:endParaRPr lang="en-US"/>
        </a:p>
      </dgm:t>
    </dgm:pt>
    <dgm:pt modelId="{12A50457-78D1-408D-9A2A-5C56800B04F4}" type="pres">
      <dgm:prSet presAssocID="{4738B72A-254C-4CBD-87E3-EF751CE483C0}" presName="rootText3" presStyleLbl="asst1" presStyleIdx="0" presStyleCnt="1">
        <dgm:presLayoutVars>
          <dgm:chPref val="3"/>
        </dgm:presLayoutVars>
      </dgm:prSet>
      <dgm:spPr/>
      <dgm:t>
        <a:bodyPr/>
        <a:lstStyle/>
        <a:p>
          <a:endParaRPr lang="en-US"/>
        </a:p>
      </dgm:t>
    </dgm:pt>
    <dgm:pt modelId="{4067143A-54D0-4947-AD0E-7A487AD481AA}" type="pres">
      <dgm:prSet presAssocID="{4738B72A-254C-4CBD-87E3-EF751CE483C0}" presName="rootConnector3" presStyleLbl="asst1" presStyleIdx="0" presStyleCnt="1"/>
      <dgm:spPr/>
      <dgm:t>
        <a:bodyPr/>
        <a:lstStyle/>
        <a:p>
          <a:endParaRPr lang="en-US"/>
        </a:p>
      </dgm:t>
    </dgm:pt>
    <dgm:pt modelId="{27D32269-8830-4669-8DD1-9A563C8AC2DB}" type="pres">
      <dgm:prSet presAssocID="{4738B72A-254C-4CBD-87E3-EF751CE483C0}" presName="hierChild6" presStyleCnt="0"/>
      <dgm:spPr/>
      <dgm:t>
        <a:bodyPr/>
        <a:lstStyle/>
        <a:p>
          <a:endParaRPr lang="en-US"/>
        </a:p>
      </dgm:t>
    </dgm:pt>
    <dgm:pt modelId="{160E0FCF-91F8-4015-AB35-777109661960}" type="pres">
      <dgm:prSet presAssocID="{4738B72A-254C-4CBD-87E3-EF751CE483C0}" presName="hierChild7" presStyleCnt="0"/>
      <dgm:spPr/>
      <dgm:t>
        <a:bodyPr/>
        <a:lstStyle/>
        <a:p>
          <a:endParaRPr lang="en-US"/>
        </a:p>
      </dgm:t>
    </dgm:pt>
  </dgm:ptLst>
  <dgm:cxnLst>
    <dgm:cxn modelId="{FBBCE254-8208-48C9-BEC1-4174278D9AA9}" type="presOf" srcId="{E712F0A3-9E65-4E7A-9E37-29AD18884946}" destId="{66FE6A96-EC66-43AD-BF75-A2A1884877AE}" srcOrd="0" destOrd="0" presId="urn:microsoft.com/office/officeart/2005/8/layout/orgChart1"/>
    <dgm:cxn modelId="{650AA05E-C155-405A-B6A9-3692AF4185DE}" srcId="{472D76D4-B7AD-4C03-89C9-0A72DEA916FF}" destId="{E712F0A3-9E65-4E7A-9E37-29AD18884946}" srcOrd="1" destOrd="0" parTransId="{9D386C14-6A32-4842-B549-CFBDE59F2DCC}" sibTransId="{82CC5268-14C8-44FC-AD87-095523A12288}"/>
    <dgm:cxn modelId="{660C93EE-9AF3-431D-8859-F9D231A5073C}" type="presOf" srcId="{134D4B9F-8F0A-4F2A-83C1-2E94659C9450}" destId="{47BC0041-20F6-44EE-8828-85C204B506BA}" srcOrd="0" destOrd="0" presId="urn:microsoft.com/office/officeart/2005/8/layout/orgChart1"/>
    <dgm:cxn modelId="{7FCF18A7-4977-49D9-A8CD-19575F48BBD9}" type="presOf" srcId="{4FEA78CF-FB0B-4413-8457-AF21F72BE384}" destId="{15DA8ACD-0DE3-47F2-B9D7-CD743C9FA67C}" srcOrd="0" destOrd="0" presId="urn:microsoft.com/office/officeart/2005/8/layout/orgChart1"/>
    <dgm:cxn modelId="{AB68AAA8-DA0F-4428-886D-49DCA40F2474}" type="presOf" srcId="{4738B72A-254C-4CBD-87E3-EF751CE483C0}" destId="{12A50457-78D1-408D-9A2A-5C56800B04F4}" srcOrd="0" destOrd="0" presId="urn:microsoft.com/office/officeart/2005/8/layout/orgChart1"/>
    <dgm:cxn modelId="{715A6363-EF46-4FB5-91CE-32ED9051AB13}" type="presOf" srcId="{472D76D4-B7AD-4C03-89C9-0A72DEA916FF}" destId="{A115784B-813D-463C-AA2A-BB523C5454C6}" srcOrd="0" destOrd="0" presId="urn:microsoft.com/office/officeart/2005/8/layout/orgChart1"/>
    <dgm:cxn modelId="{173314F2-C3AC-489F-9F92-5924F6D12F75}" type="presOf" srcId="{472D76D4-B7AD-4C03-89C9-0A72DEA916FF}" destId="{433BCA04-391E-410C-97B0-36940853177A}" srcOrd="1" destOrd="0" presId="urn:microsoft.com/office/officeart/2005/8/layout/orgChart1"/>
    <dgm:cxn modelId="{C6D8C55C-2ED7-452A-87C3-176AF676B215}" type="presOf" srcId="{9ABC6AF8-9BAC-4A06-9F65-8905628D726D}" destId="{AD423152-5C53-4CA8-A89A-32B4EE66EAA5}" srcOrd="0" destOrd="0" presId="urn:microsoft.com/office/officeart/2005/8/layout/orgChart1"/>
    <dgm:cxn modelId="{0561074F-50EE-4C96-A0C9-F5724EB67B46}" type="presOf" srcId="{4FEA78CF-FB0B-4413-8457-AF21F72BE384}" destId="{8C81F352-D1A1-424D-A532-F426F62FCB10}" srcOrd="1" destOrd="0" presId="urn:microsoft.com/office/officeart/2005/8/layout/orgChart1"/>
    <dgm:cxn modelId="{F9CB2368-C0BF-49B1-8046-6356F85E38BF}" type="presOf" srcId="{CA0B026D-F96F-48B1-B2CD-D1A6D998FB9D}" destId="{541EF908-8A26-47AD-A847-98D4F755B358}" srcOrd="0" destOrd="0" presId="urn:microsoft.com/office/officeart/2005/8/layout/orgChart1"/>
    <dgm:cxn modelId="{71C4F530-6F9A-465F-8DF0-D6F386CA2432}" type="presOf" srcId="{4738B72A-254C-4CBD-87E3-EF751CE483C0}" destId="{4067143A-54D0-4947-AD0E-7A487AD481AA}" srcOrd="1" destOrd="0" presId="urn:microsoft.com/office/officeart/2005/8/layout/orgChart1"/>
    <dgm:cxn modelId="{9B907BF8-82B1-406D-89EA-58BEC0F4B9F1}" type="presOf" srcId="{9D386C14-6A32-4842-B549-CFBDE59F2DCC}" destId="{694F88B3-0685-49AF-9244-B7663E6070AD}" srcOrd="0" destOrd="0" presId="urn:microsoft.com/office/officeart/2005/8/layout/orgChart1"/>
    <dgm:cxn modelId="{D3C2F800-1FDA-470A-9AC5-955C304D526B}" type="presOf" srcId="{E06DCFBC-2A18-42F1-B8CD-104E454853FF}" destId="{A46C6508-4851-48FF-8E96-8E07F6D129AB}" srcOrd="0" destOrd="0" presId="urn:microsoft.com/office/officeart/2005/8/layout/orgChart1"/>
    <dgm:cxn modelId="{2B02764D-C4A2-4238-BAB4-F84C5528ADB0}" type="presOf" srcId="{E06DCFBC-2A18-42F1-B8CD-104E454853FF}" destId="{DCA8BC18-62B8-40FA-9EA8-074475C42224}" srcOrd="1" destOrd="0" presId="urn:microsoft.com/office/officeart/2005/8/layout/orgChart1"/>
    <dgm:cxn modelId="{71000069-E0D5-4512-A6C5-F48AD028272A}" type="presOf" srcId="{E712F0A3-9E65-4E7A-9E37-29AD18884946}" destId="{CEF25CCA-25A7-46A1-888B-B05178CBD355}" srcOrd="1" destOrd="0" presId="urn:microsoft.com/office/officeart/2005/8/layout/orgChart1"/>
    <dgm:cxn modelId="{D5CEBF1D-8E60-42BB-9D83-0A7D469C787C}" srcId="{472D76D4-B7AD-4C03-89C9-0A72DEA916FF}" destId="{4FEA78CF-FB0B-4413-8457-AF21F72BE384}" srcOrd="3" destOrd="0" parTransId="{134D4B9F-8F0A-4F2A-83C1-2E94659C9450}" sibTransId="{95E5A433-0E81-4274-B6DD-362A1FBDAB44}"/>
    <dgm:cxn modelId="{A79E9451-FD16-43F1-B584-7E32A5EEB539}" type="presOf" srcId="{87D9C297-213A-4021-A044-A650EE68089A}" destId="{A7564015-1B43-4F00-9E85-0AB7DAFCD8A2}" srcOrd="0" destOrd="0" presId="urn:microsoft.com/office/officeart/2005/8/layout/orgChart1"/>
    <dgm:cxn modelId="{41958EB5-90EF-427E-B49A-4C3E7A970314}" srcId="{472D76D4-B7AD-4C03-89C9-0A72DEA916FF}" destId="{4738B72A-254C-4CBD-87E3-EF751CE483C0}" srcOrd="0" destOrd="0" parTransId="{CA0B026D-F96F-48B1-B2CD-D1A6D998FB9D}" sibTransId="{3F2BF7A0-8933-4E4D-B3B2-BCC86A5240E1}"/>
    <dgm:cxn modelId="{CD86DF7E-5299-4CAD-880E-3EC505556A2D}" srcId="{9ABC6AF8-9BAC-4A06-9F65-8905628D726D}" destId="{472D76D4-B7AD-4C03-89C9-0A72DEA916FF}" srcOrd="0" destOrd="0" parTransId="{1B43ACD2-54B4-4271-9C9F-E53870BFD126}" sibTransId="{893AF59D-EB17-4B74-B9D6-D02579BCAD46}"/>
    <dgm:cxn modelId="{D142A334-6F9B-47C0-8530-8B20CACFEE62}" srcId="{472D76D4-B7AD-4C03-89C9-0A72DEA916FF}" destId="{E06DCFBC-2A18-42F1-B8CD-104E454853FF}" srcOrd="2" destOrd="0" parTransId="{87D9C297-213A-4021-A044-A650EE68089A}" sibTransId="{28DE9814-6F48-4A20-8481-6C960BF8CA9E}"/>
    <dgm:cxn modelId="{CDBA34CA-EF4C-4A2A-AB84-8CEC93DBBC4E}" type="presParOf" srcId="{AD423152-5C53-4CA8-A89A-32B4EE66EAA5}" destId="{0B5C3D3B-A661-4906-9D37-9F1933B4E165}" srcOrd="0" destOrd="0" presId="urn:microsoft.com/office/officeart/2005/8/layout/orgChart1"/>
    <dgm:cxn modelId="{71AB9CFA-1375-417E-9700-9EAC17C04AC2}" type="presParOf" srcId="{0B5C3D3B-A661-4906-9D37-9F1933B4E165}" destId="{162B2D0F-A2E2-419E-BE71-88ED466401C2}" srcOrd="0" destOrd="0" presId="urn:microsoft.com/office/officeart/2005/8/layout/orgChart1"/>
    <dgm:cxn modelId="{16F719C1-FCF8-42C2-BAE7-B8EEDCA70878}" type="presParOf" srcId="{162B2D0F-A2E2-419E-BE71-88ED466401C2}" destId="{A115784B-813D-463C-AA2A-BB523C5454C6}" srcOrd="0" destOrd="0" presId="urn:microsoft.com/office/officeart/2005/8/layout/orgChart1"/>
    <dgm:cxn modelId="{D65A0E26-317C-4E77-803F-0D90B54C896D}" type="presParOf" srcId="{162B2D0F-A2E2-419E-BE71-88ED466401C2}" destId="{433BCA04-391E-410C-97B0-36940853177A}" srcOrd="1" destOrd="0" presId="urn:microsoft.com/office/officeart/2005/8/layout/orgChart1"/>
    <dgm:cxn modelId="{7A321382-1463-4CDD-B3AB-5632E9206055}" type="presParOf" srcId="{0B5C3D3B-A661-4906-9D37-9F1933B4E165}" destId="{C336A787-BCC4-414C-B626-86B0343D20D4}" srcOrd="1" destOrd="0" presId="urn:microsoft.com/office/officeart/2005/8/layout/orgChart1"/>
    <dgm:cxn modelId="{9BB01A64-E04F-497D-8AF4-B5D45A91B18A}" type="presParOf" srcId="{C336A787-BCC4-414C-B626-86B0343D20D4}" destId="{694F88B3-0685-49AF-9244-B7663E6070AD}" srcOrd="0" destOrd="0" presId="urn:microsoft.com/office/officeart/2005/8/layout/orgChart1"/>
    <dgm:cxn modelId="{54D3D2F2-A298-4C17-B06A-ADFAC62BEF2C}" type="presParOf" srcId="{C336A787-BCC4-414C-B626-86B0343D20D4}" destId="{26B61673-596A-4A88-BF0E-06464D0430D8}" srcOrd="1" destOrd="0" presId="urn:microsoft.com/office/officeart/2005/8/layout/orgChart1"/>
    <dgm:cxn modelId="{9E21B032-C5AF-42C6-8CFB-61ACD08E5C82}" type="presParOf" srcId="{26B61673-596A-4A88-BF0E-06464D0430D8}" destId="{8E9866B6-0E75-4649-B567-44E508321871}" srcOrd="0" destOrd="0" presId="urn:microsoft.com/office/officeart/2005/8/layout/orgChart1"/>
    <dgm:cxn modelId="{D551B4B8-EBC4-4AEC-AFE9-340E03459CF0}" type="presParOf" srcId="{8E9866B6-0E75-4649-B567-44E508321871}" destId="{66FE6A96-EC66-43AD-BF75-A2A1884877AE}" srcOrd="0" destOrd="0" presId="urn:microsoft.com/office/officeart/2005/8/layout/orgChart1"/>
    <dgm:cxn modelId="{B55629D7-5316-4A98-88D0-564FF10323DD}" type="presParOf" srcId="{8E9866B6-0E75-4649-B567-44E508321871}" destId="{CEF25CCA-25A7-46A1-888B-B05178CBD355}" srcOrd="1" destOrd="0" presId="urn:microsoft.com/office/officeart/2005/8/layout/orgChart1"/>
    <dgm:cxn modelId="{3A5C50B5-9A75-4847-A4B4-B35E2EC1EA9E}" type="presParOf" srcId="{26B61673-596A-4A88-BF0E-06464D0430D8}" destId="{69E73F82-1274-4E92-8B48-0FABBA72B619}" srcOrd="1" destOrd="0" presId="urn:microsoft.com/office/officeart/2005/8/layout/orgChart1"/>
    <dgm:cxn modelId="{0489E7E3-BF7A-440F-ABE2-40A22BA070F8}" type="presParOf" srcId="{26B61673-596A-4A88-BF0E-06464D0430D8}" destId="{FEB3F6CA-CF35-4444-B2BB-992E9CD6E648}" srcOrd="2" destOrd="0" presId="urn:microsoft.com/office/officeart/2005/8/layout/orgChart1"/>
    <dgm:cxn modelId="{EA49C3AE-A189-439A-81ED-249DE1D41BBC}" type="presParOf" srcId="{C336A787-BCC4-414C-B626-86B0343D20D4}" destId="{A7564015-1B43-4F00-9E85-0AB7DAFCD8A2}" srcOrd="2" destOrd="0" presId="urn:microsoft.com/office/officeart/2005/8/layout/orgChart1"/>
    <dgm:cxn modelId="{2433AB78-B560-4725-82D4-4C9ED89BE4A6}" type="presParOf" srcId="{C336A787-BCC4-414C-B626-86B0343D20D4}" destId="{75DD0BF1-DEF9-4848-B699-3C1FCC841FCB}" srcOrd="3" destOrd="0" presId="urn:microsoft.com/office/officeart/2005/8/layout/orgChart1"/>
    <dgm:cxn modelId="{B3F87F2D-9C33-4F4B-88ED-73A05CDE37D3}" type="presParOf" srcId="{75DD0BF1-DEF9-4848-B699-3C1FCC841FCB}" destId="{1A369480-2CF0-4491-8D70-1F6BA75BFAC2}" srcOrd="0" destOrd="0" presId="urn:microsoft.com/office/officeart/2005/8/layout/orgChart1"/>
    <dgm:cxn modelId="{3F20922C-6648-4FCF-A1F4-9C1AD59CF565}" type="presParOf" srcId="{1A369480-2CF0-4491-8D70-1F6BA75BFAC2}" destId="{A46C6508-4851-48FF-8E96-8E07F6D129AB}" srcOrd="0" destOrd="0" presId="urn:microsoft.com/office/officeart/2005/8/layout/orgChart1"/>
    <dgm:cxn modelId="{B52E6167-B641-4A1B-A6B0-9134795AF7CA}" type="presParOf" srcId="{1A369480-2CF0-4491-8D70-1F6BA75BFAC2}" destId="{DCA8BC18-62B8-40FA-9EA8-074475C42224}" srcOrd="1" destOrd="0" presId="urn:microsoft.com/office/officeart/2005/8/layout/orgChart1"/>
    <dgm:cxn modelId="{3A9EC2F9-E44D-488E-ABAE-B09B00AD3AA9}" type="presParOf" srcId="{75DD0BF1-DEF9-4848-B699-3C1FCC841FCB}" destId="{4488950D-4E4F-4CD5-A362-91A58F0B3A3C}" srcOrd="1" destOrd="0" presId="urn:microsoft.com/office/officeart/2005/8/layout/orgChart1"/>
    <dgm:cxn modelId="{162DFCE5-B84E-457A-A290-304957AD5B96}" type="presParOf" srcId="{75DD0BF1-DEF9-4848-B699-3C1FCC841FCB}" destId="{54A67D1E-7088-425B-A61F-511B170631DB}" srcOrd="2" destOrd="0" presId="urn:microsoft.com/office/officeart/2005/8/layout/orgChart1"/>
    <dgm:cxn modelId="{166E2CC7-EE94-40CE-8E7D-CEE19873041A}" type="presParOf" srcId="{C336A787-BCC4-414C-B626-86B0343D20D4}" destId="{47BC0041-20F6-44EE-8828-85C204B506BA}" srcOrd="4" destOrd="0" presId="urn:microsoft.com/office/officeart/2005/8/layout/orgChart1"/>
    <dgm:cxn modelId="{12F48351-4E8F-486D-B9E8-97D6066706DB}" type="presParOf" srcId="{C336A787-BCC4-414C-B626-86B0343D20D4}" destId="{EE59EA32-0B23-4361-988E-08D197C91859}" srcOrd="5" destOrd="0" presId="urn:microsoft.com/office/officeart/2005/8/layout/orgChart1"/>
    <dgm:cxn modelId="{90731BCC-4CFE-4894-9DE2-DB1A6C64284B}" type="presParOf" srcId="{EE59EA32-0B23-4361-988E-08D197C91859}" destId="{E7D2AC84-0564-4FA7-8F30-0245147C66E7}" srcOrd="0" destOrd="0" presId="urn:microsoft.com/office/officeart/2005/8/layout/orgChart1"/>
    <dgm:cxn modelId="{8FDBB9E0-8AAB-4DAA-8618-22F287C81DAD}" type="presParOf" srcId="{E7D2AC84-0564-4FA7-8F30-0245147C66E7}" destId="{15DA8ACD-0DE3-47F2-B9D7-CD743C9FA67C}" srcOrd="0" destOrd="0" presId="urn:microsoft.com/office/officeart/2005/8/layout/orgChart1"/>
    <dgm:cxn modelId="{8358594F-01FB-464D-84B7-6A6669F09BE5}" type="presParOf" srcId="{E7D2AC84-0564-4FA7-8F30-0245147C66E7}" destId="{8C81F352-D1A1-424D-A532-F426F62FCB10}" srcOrd="1" destOrd="0" presId="urn:microsoft.com/office/officeart/2005/8/layout/orgChart1"/>
    <dgm:cxn modelId="{45B2470F-C6F5-4748-A685-726E3D77E88C}" type="presParOf" srcId="{EE59EA32-0B23-4361-988E-08D197C91859}" destId="{14D8EAE3-9A54-4A29-A057-BC744BAE3CA4}" srcOrd="1" destOrd="0" presId="urn:microsoft.com/office/officeart/2005/8/layout/orgChart1"/>
    <dgm:cxn modelId="{A73F9CF1-2FD9-4905-8E65-E2443715D247}" type="presParOf" srcId="{EE59EA32-0B23-4361-988E-08D197C91859}" destId="{F380B63B-B1C7-4414-A7E5-BCB84189927A}" srcOrd="2" destOrd="0" presId="urn:microsoft.com/office/officeart/2005/8/layout/orgChart1"/>
    <dgm:cxn modelId="{2F4AB27C-2618-4BBF-BF4C-79BBED564682}" type="presParOf" srcId="{0B5C3D3B-A661-4906-9D37-9F1933B4E165}" destId="{102ECAE6-712E-4C5F-99AE-0FFF0DA18861}" srcOrd="2" destOrd="0" presId="urn:microsoft.com/office/officeart/2005/8/layout/orgChart1"/>
    <dgm:cxn modelId="{D2B55382-194A-41FF-A29E-D78A3C61DCD0}" type="presParOf" srcId="{102ECAE6-712E-4C5F-99AE-0FFF0DA18861}" destId="{541EF908-8A26-47AD-A847-98D4F755B358}" srcOrd="0" destOrd="0" presId="urn:microsoft.com/office/officeart/2005/8/layout/orgChart1"/>
    <dgm:cxn modelId="{D3ED26CA-5471-4834-9BDF-8596E4845E89}" type="presParOf" srcId="{102ECAE6-712E-4C5F-99AE-0FFF0DA18861}" destId="{B028975B-BCE0-4AD8-AC6D-FFBA8D0E1528}" srcOrd="1" destOrd="0" presId="urn:microsoft.com/office/officeart/2005/8/layout/orgChart1"/>
    <dgm:cxn modelId="{154F4F89-1F3C-4E45-89E5-1D07576C3ED4}" type="presParOf" srcId="{B028975B-BCE0-4AD8-AC6D-FFBA8D0E1528}" destId="{6D11D140-4C78-4C7C-B965-44D2C9DCCCC9}" srcOrd="0" destOrd="0" presId="urn:microsoft.com/office/officeart/2005/8/layout/orgChart1"/>
    <dgm:cxn modelId="{4F512621-DE73-4732-BB4A-104DF56857EC}" type="presParOf" srcId="{6D11D140-4C78-4C7C-B965-44D2C9DCCCC9}" destId="{12A50457-78D1-408D-9A2A-5C56800B04F4}" srcOrd="0" destOrd="0" presId="urn:microsoft.com/office/officeart/2005/8/layout/orgChart1"/>
    <dgm:cxn modelId="{CADB255B-EE17-408B-926D-30C6C95111E8}" type="presParOf" srcId="{6D11D140-4C78-4C7C-B965-44D2C9DCCCC9}" destId="{4067143A-54D0-4947-AD0E-7A487AD481AA}" srcOrd="1" destOrd="0" presId="urn:microsoft.com/office/officeart/2005/8/layout/orgChart1"/>
    <dgm:cxn modelId="{A44943CB-212D-45D7-B648-D74E11610700}" type="presParOf" srcId="{B028975B-BCE0-4AD8-AC6D-FFBA8D0E1528}" destId="{27D32269-8830-4669-8DD1-9A563C8AC2DB}" srcOrd="1" destOrd="0" presId="urn:microsoft.com/office/officeart/2005/8/layout/orgChart1"/>
    <dgm:cxn modelId="{FD7051B4-E318-4964-8457-FE06FBA51C98}" type="presParOf" srcId="{B028975B-BCE0-4AD8-AC6D-FFBA8D0E1528}" destId="{160E0FCF-91F8-4015-AB35-77710966196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19722A-C710-4B0F-8115-DFEE80D0B9B5}" type="datetimeFigureOut">
              <a:rPr lang="en-US" smtClean="0"/>
              <a:pPr/>
              <a:t>9/9/2014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859374-E3E6-4EE9-A9DD-5D9D37E3F78F}" type="slidenum">
              <a:rPr lang="en-US" smtClean="0"/>
              <a:pPr/>
              <a:t>‹#›</a:t>
            </a:fld>
            <a:endParaRPr lang="en-US"/>
          </a:p>
        </p:txBody>
      </p:sp>
    </p:spTree>
    <p:extLst>
      <p:ext uri="{BB962C8B-B14F-4D97-AF65-F5344CB8AC3E}">
        <p14:creationId xmlns:p14="http://schemas.microsoft.com/office/powerpoint/2010/main" val="538658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points</a:t>
            </a:r>
          </a:p>
          <a:p>
            <a:r>
              <a:rPr lang="en-US" dirty="0" err="1" smtClean="0"/>
              <a:t>Cft</a:t>
            </a:r>
            <a:r>
              <a:rPr lang="en-US" dirty="0" smtClean="0"/>
              <a:t>- currently Filled by Dane Sowers, tends to be one of the co-chairs of the career fair committee, but also</a:t>
            </a:r>
            <a:r>
              <a:rPr lang="en-US" baseline="0" dirty="0" smtClean="0"/>
              <a:t> will help with other projects as needed based on their skill set</a:t>
            </a:r>
            <a:endParaRPr lang="en-US" dirty="0" smtClean="0"/>
          </a:p>
          <a:p>
            <a:r>
              <a:rPr lang="en-US" dirty="0" smtClean="0"/>
              <a:t>Intern- Freshman, needs to be very willing to sign his life away, and also hopefully has strong back round</a:t>
            </a:r>
            <a:r>
              <a:rPr lang="en-US" baseline="0" dirty="0" smtClean="0"/>
              <a:t> in web based coding languages</a:t>
            </a:r>
            <a:endParaRPr lang="en-US" dirty="0" smtClean="0"/>
          </a:p>
          <a:p>
            <a:pPr marL="0" indent="0">
              <a:buFont typeface="Arial" pitchFamily="34" charset="0"/>
              <a:buNone/>
            </a:pPr>
            <a:r>
              <a:rPr lang="en-US" dirty="0" smtClean="0"/>
              <a:t>Web admin-needs to make sure that site is kept up to date, as well as manage any changes that other Executives need to their related content</a:t>
            </a:r>
          </a:p>
          <a:p>
            <a:pPr marL="0" indent="0">
              <a:buFont typeface="Arial" pitchFamily="34" charset="0"/>
              <a:buNone/>
            </a:pPr>
            <a:r>
              <a:rPr lang="en-US" baseline="0" dirty="0" smtClean="0"/>
              <a:t>Hardware specialist – Need to help keep track of our hardware and maintaining it to current technology levels and help keep the a </a:t>
            </a:r>
            <a:r>
              <a:rPr lang="en-US" baseline="0" smtClean="0"/>
              <a:t>modern infrastructure.</a:t>
            </a:r>
            <a:endParaRPr lang="en-US" dirty="0" smtClean="0"/>
          </a:p>
          <a:p>
            <a:pPr marL="285750" indent="-285750">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96DFFAAE-BF15-4147-AC6E-DDF34DE8DA65}" type="slidenum">
              <a:rPr lang="en-US" smtClean="0"/>
              <a:t>23</a:t>
            </a:fld>
            <a:endParaRPr lang="en-US" dirty="0"/>
          </a:p>
        </p:txBody>
      </p:sp>
    </p:spTree>
    <p:extLst>
      <p:ext uri="{BB962C8B-B14F-4D97-AF65-F5344CB8AC3E}">
        <p14:creationId xmlns:p14="http://schemas.microsoft.com/office/powerpoint/2010/main" val="2495848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4E6133A-A6CC-4DB5-8494-5242BED781EC}" type="slidenum">
              <a:rPr lang="en-US" smtClean="0">
                <a:solidFill>
                  <a:prstClr val="black"/>
                </a:solidFill>
                <a:cs typeface="Arial" charset="0"/>
              </a:rPr>
              <a:pPr/>
              <a:t>38</a:t>
            </a:fld>
            <a:endParaRPr lang="en-US" smtClean="0">
              <a:solidFill>
                <a:prstClr val="black"/>
              </a:solidFill>
              <a:cs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spcBef>
                <a:spcPct val="0"/>
              </a:spcBef>
            </a:pPr>
            <a:endParaRPr lang="en-US" sz="1800" b="1" smtClean="0">
              <a:cs typeface="Arial" charset="0"/>
            </a:endParaRPr>
          </a:p>
        </p:txBody>
      </p:sp>
    </p:spTree>
    <p:extLst>
      <p:ext uri="{BB962C8B-B14F-4D97-AF65-F5344CB8AC3E}">
        <p14:creationId xmlns:p14="http://schemas.microsoft.com/office/powerpoint/2010/main" val="3147967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362200"/>
            <a:ext cx="7620000" cy="990601"/>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447800" y="3886200"/>
            <a:ext cx="6400800" cy="1752600"/>
          </a:xfrm>
        </p:spPr>
        <p:txBody>
          <a:bodyPr/>
          <a:lstStyle>
            <a:lvl1pPr marL="0" indent="0" algn="ctr">
              <a:buNone/>
              <a:defRPr/>
            </a:lvl1pPr>
            <a:lvl2pPr marL="457173" indent="0" algn="ctr">
              <a:buNone/>
              <a:defRPr/>
            </a:lvl2pPr>
            <a:lvl3pPr marL="914345" indent="0" algn="ctr">
              <a:buNone/>
              <a:defRPr/>
            </a:lvl3pPr>
            <a:lvl4pPr marL="1371518" indent="0" algn="ctr">
              <a:buNone/>
              <a:defRPr/>
            </a:lvl4pPr>
            <a:lvl5pPr marL="1828691" indent="0" algn="ctr">
              <a:buNone/>
              <a:defRPr/>
            </a:lvl5pPr>
            <a:lvl6pPr marL="2285863" indent="0" algn="ctr">
              <a:buNone/>
              <a:defRPr/>
            </a:lvl6pPr>
            <a:lvl7pPr marL="2743036" indent="0" algn="ctr">
              <a:buNone/>
              <a:defRPr/>
            </a:lvl7pPr>
            <a:lvl8pPr marL="3200209" indent="0" algn="ctr">
              <a:buNone/>
              <a:defRPr/>
            </a:lvl8pPr>
            <a:lvl9pPr marL="3657381"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7315200" y="6248400"/>
            <a:ext cx="1447800" cy="476250"/>
          </a:xfrm>
        </p:spPr>
        <p:txBody>
          <a:bodyPr/>
          <a:lstStyle>
            <a:lvl1pPr>
              <a:defRPr/>
            </a:lvl1pPr>
          </a:lstStyle>
          <a:p>
            <a:pPr>
              <a:defRPr/>
            </a:pPr>
            <a:fld id="{7C15EC3B-6544-4BA0-85FC-19BB35D795A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37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8C148F-CFA6-4069-A53F-150BFE0A4D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3936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609600"/>
            <a:ext cx="20193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59055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510C57-76CA-4EE3-8178-B2EBC0DFBE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7724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36C568-25B7-4D67-8C5B-447F1A8773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9889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766D59-A378-44B6-A64C-21D85C1C32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3391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3623CF-252F-4809-B171-47114F3BD5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3974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146C00-5BE3-4B58-ADC6-75C2D71CD8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1560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B8CDF4B-7AB1-48C5-9FA2-A52575A5C1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1358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EDF17B0-994D-4F3C-84B4-D0103D22AB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4384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E979F1D-4813-4073-933E-6A15A6AF64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2968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DE9BB5E-6F4A-4EFA-AA5F-F4B284F79A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7582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833"/>
            <a:ext cx="7696244"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295400" y="1935201"/>
            <a:ext cx="7696244" cy="35509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B53064-0445-42AB-990D-19F23DF125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9783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061B5D-530D-4C4A-A41F-15E8D96B9D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1142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059BD3-ECB1-4B36-B8A4-E85FACF227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566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FD15AF-D5EF-4AD0-AF43-0364FDD418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8061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BE74BC6-4AD5-4F6E-A391-733420BE8A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6486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04D3AA5-61D4-483D-AD7D-E7623293CD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13083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154C8B-E3CC-4136-822C-B2C601EB97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9061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A540C7-1925-426B-BBC5-670F3DA43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498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73" indent="0">
              <a:buNone/>
              <a:defRPr sz="1800"/>
            </a:lvl2pPr>
            <a:lvl3pPr marL="914345" indent="0">
              <a:buNone/>
              <a:defRPr sz="1600"/>
            </a:lvl3pPr>
            <a:lvl4pPr marL="1371518" indent="0">
              <a:buNone/>
              <a:defRPr sz="1400"/>
            </a:lvl4pPr>
            <a:lvl5pPr marL="1828691" indent="0">
              <a:buNone/>
              <a:defRPr sz="1400"/>
            </a:lvl5pPr>
            <a:lvl6pPr marL="2285863" indent="0">
              <a:buNone/>
              <a:defRPr sz="1400"/>
            </a:lvl6pPr>
            <a:lvl7pPr marL="2743036" indent="0">
              <a:buNone/>
              <a:defRPr sz="1400"/>
            </a:lvl7pPr>
            <a:lvl8pPr marL="3200209" indent="0">
              <a:buNone/>
              <a:defRPr sz="1400"/>
            </a:lvl8pPr>
            <a:lvl9pPr marL="3657381"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1236B1-503E-4626-ABC3-BDB0CDA5F0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150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35164"/>
            <a:ext cx="3962400" cy="3551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935164"/>
            <a:ext cx="3962400" cy="3551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C1F21E-B905-4A0A-A1CF-8277D2BF1B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0916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3" indent="0">
              <a:buNone/>
              <a:defRPr sz="2000" b="1"/>
            </a:lvl2pPr>
            <a:lvl3pPr marL="914345" indent="0">
              <a:buNone/>
              <a:defRPr sz="1800" b="1"/>
            </a:lvl3pPr>
            <a:lvl4pPr marL="1371518" indent="0">
              <a:buNone/>
              <a:defRPr sz="1600" b="1"/>
            </a:lvl4pPr>
            <a:lvl5pPr marL="1828691" indent="0">
              <a:buNone/>
              <a:defRPr sz="1600" b="1"/>
            </a:lvl5pPr>
            <a:lvl6pPr marL="2285863" indent="0">
              <a:buNone/>
              <a:defRPr sz="1600" b="1"/>
            </a:lvl6pPr>
            <a:lvl7pPr marL="2743036" indent="0">
              <a:buNone/>
              <a:defRPr sz="1600" b="1"/>
            </a:lvl7pPr>
            <a:lvl8pPr marL="3200209" indent="0">
              <a:buNone/>
              <a:defRPr sz="1600" b="1"/>
            </a:lvl8pPr>
            <a:lvl9pPr marL="36573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3" indent="0">
              <a:buNone/>
              <a:defRPr sz="2000" b="1"/>
            </a:lvl2pPr>
            <a:lvl3pPr marL="914345" indent="0">
              <a:buNone/>
              <a:defRPr sz="1800" b="1"/>
            </a:lvl3pPr>
            <a:lvl4pPr marL="1371518" indent="0">
              <a:buNone/>
              <a:defRPr sz="1600" b="1"/>
            </a:lvl4pPr>
            <a:lvl5pPr marL="1828691" indent="0">
              <a:buNone/>
              <a:defRPr sz="1600" b="1"/>
            </a:lvl5pPr>
            <a:lvl6pPr marL="2285863" indent="0">
              <a:buNone/>
              <a:defRPr sz="1600" b="1"/>
            </a:lvl6pPr>
            <a:lvl7pPr marL="2743036" indent="0">
              <a:buNone/>
              <a:defRPr sz="1600" b="1"/>
            </a:lvl7pPr>
            <a:lvl8pPr marL="3200209" indent="0">
              <a:buNone/>
              <a:defRPr sz="1600" b="1"/>
            </a:lvl8pPr>
            <a:lvl9pPr marL="36573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CEB4818-9E8A-491D-8A12-7FD6989357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126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FF480F3-6707-4C45-BCC7-7B7A3F6204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8438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B08AB0-195B-4C63-AE4C-3767080EF7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070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173" indent="0">
              <a:buNone/>
              <a:defRPr sz="1200"/>
            </a:lvl2pPr>
            <a:lvl3pPr marL="914345" indent="0">
              <a:buNone/>
              <a:defRPr sz="1000"/>
            </a:lvl3pPr>
            <a:lvl4pPr marL="1371518" indent="0">
              <a:buNone/>
              <a:defRPr sz="900"/>
            </a:lvl4pPr>
            <a:lvl5pPr marL="1828691" indent="0">
              <a:buNone/>
              <a:defRPr sz="900"/>
            </a:lvl5pPr>
            <a:lvl6pPr marL="2285863" indent="0">
              <a:buNone/>
              <a:defRPr sz="900"/>
            </a:lvl6pPr>
            <a:lvl7pPr marL="2743036" indent="0">
              <a:buNone/>
              <a:defRPr sz="900"/>
            </a:lvl7pPr>
            <a:lvl8pPr marL="3200209" indent="0">
              <a:buNone/>
              <a:defRPr sz="900"/>
            </a:lvl8pPr>
            <a:lvl9pPr marL="365738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B35580-2D8C-4351-902E-06C34BBBD1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4216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3" indent="0">
              <a:buNone/>
              <a:defRPr sz="2800"/>
            </a:lvl2pPr>
            <a:lvl3pPr marL="914345" indent="0">
              <a:buNone/>
              <a:defRPr sz="2400"/>
            </a:lvl3pPr>
            <a:lvl4pPr marL="1371518" indent="0">
              <a:buNone/>
              <a:defRPr sz="2000"/>
            </a:lvl4pPr>
            <a:lvl5pPr marL="1828691" indent="0">
              <a:buNone/>
              <a:defRPr sz="2000"/>
            </a:lvl5pPr>
            <a:lvl6pPr marL="2285863" indent="0">
              <a:buNone/>
              <a:defRPr sz="2000"/>
            </a:lvl6pPr>
            <a:lvl7pPr marL="2743036" indent="0">
              <a:buNone/>
              <a:defRPr sz="2000"/>
            </a:lvl7pPr>
            <a:lvl8pPr marL="3200209" indent="0">
              <a:buNone/>
              <a:defRPr sz="2000"/>
            </a:lvl8pPr>
            <a:lvl9pPr marL="3657381"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3" indent="0">
              <a:buNone/>
              <a:defRPr sz="1200"/>
            </a:lvl2pPr>
            <a:lvl3pPr marL="914345" indent="0">
              <a:buNone/>
              <a:defRPr sz="1000"/>
            </a:lvl3pPr>
            <a:lvl4pPr marL="1371518" indent="0">
              <a:buNone/>
              <a:defRPr sz="900"/>
            </a:lvl4pPr>
            <a:lvl5pPr marL="1828691" indent="0">
              <a:buNone/>
              <a:defRPr sz="900"/>
            </a:lvl5pPr>
            <a:lvl6pPr marL="2285863" indent="0">
              <a:buNone/>
              <a:defRPr sz="900"/>
            </a:lvl6pPr>
            <a:lvl7pPr marL="2743036" indent="0">
              <a:buNone/>
              <a:defRPr sz="900"/>
            </a:lvl7pPr>
            <a:lvl8pPr marL="3200209" indent="0">
              <a:buNone/>
              <a:defRPr sz="900"/>
            </a:lvl8pPr>
            <a:lvl9pPr marL="365738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615D1E-9C53-4CA3-B0A2-7FC68B1120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8582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Hom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934200" y="6445250"/>
            <a:ext cx="217646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3" descr="forUC05_96"/>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2571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userDrawn="1"/>
        </p:nvSpPr>
        <p:spPr>
          <a:xfrm>
            <a:off x="873125" y="5770563"/>
            <a:ext cx="1933575" cy="892175"/>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6382" tIns="28191" rIns="56382" bIns="28191" anchor="ctr"/>
          <a:lstStyle/>
          <a:p>
            <a:pPr algn="ctr" fontAlgn="base">
              <a:spcBef>
                <a:spcPct val="0"/>
              </a:spcBef>
              <a:spcAft>
                <a:spcPct val="0"/>
              </a:spcAft>
              <a:defRPr/>
            </a:pPr>
            <a:endParaRPr lang="en-US">
              <a:solidFill>
                <a:srgbClr val="FFFFFF"/>
              </a:solidFill>
            </a:endParaRPr>
          </a:p>
        </p:txBody>
      </p:sp>
      <p:sp>
        <p:nvSpPr>
          <p:cNvPr id="1029" name="Rectangle 2"/>
          <p:cNvSpPr>
            <a:spLocks noGrp="1" noChangeArrowheads="1"/>
          </p:cNvSpPr>
          <p:nvPr>
            <p:ph type="title"/>
          </p:nvPr>
        </p:nvSpPr>
        <p:spPr bwMode="auto">
          <a:xfrm>
            <a:off x="914400" y="6096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914400" y="1935163"/>
            <a:ext cx="8077200" cy="355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2819400" y="6245225"/>
            <a:ext cx="1447800" cy="476250"/>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latin typeface="Arial" charset="0"/>
            </a:endParaRPr>
          </a:p>
        </p:txBody>
      </p:sp>
      <p:sp>
        <p:nvSpPr>
          <p:cNvPr id="3" name="Rectangle 5"/>
          <p:cNvSpPr>
            <a:spLocks noGrp="1" noChangeArrowheads="1"/>
          </p:cNvSpPr>
          <p:nvPr>
            <p:ph type="ftr" sz="quarter" idx="3"/>
          </p:nvPr>
        </p:nvSpPr>
        <p:spPr bwMode="auto">
          <a:xfrm>
            <a:off x="4572000" y="6245225"/>
            <a:ext cx="2438400" cy="476250"/>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endParaRPr>
          </a:p>
        </p:txBody>
      </p:sp>
      <p:sp>
        <p:nvSpPr>
          <p:cNvPr id="4" name="Rectangle 6"/>
          <p:cNvSpPr>
            <a:spLocks noGrp="1" noChangeArrowheads="1"/>
          </p:cNvSpPr>
          <p:nvPr>
            <p:ph type="sldNum" sz="quarter" idx="4"/>
          </p:nvPr>
        </p:nvSpPr>
        <p:spPr bwMode="auto">
          <a:xfrm>
            <a:off x="7239000" y="6245225"/>
            <a:ext cx="1447800" cy="476250"/>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083AE7C7-9E81-4AE0-91D0-8093C420D58A}" type="slidenum">
              <a:rPr lang="en-US">
                <a:solidFill>
                  <a:srgbClr val="000000"/>
                </a:solidFill>
                <a:latin typeface="Arial" charset="0"/>
              </a:rPr>
              <a:pPr fontAlgn="base">
                <a:spcBef>
                  <a:spcPct val="0"/>
                </a:spcBef>
                <a:spcAft>
                  <a:spcPct val="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750516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Myriad Pro" pitchFamily="34" charset="0"/>
        </a:defRPr>
      </a:lvl2pPr>
      <a:lvl3pPr algn="ctr" rtl="0" eaLnBrk="0" fontAlgn="base" hangingPunct="0">
        <a:spcBef>
          <a:spcPct val="0"/>
        </a:spcBef>
        <a:spcAft>
          <a:spcPct val="0"/>
        </a:spcAft>
        <a:defRPr sz="4400">
          <a:solidFill>
            <a:schemeClr val="tx2"/>
          </a:solidFill>
          <a:latin typeface="Myriad Pro" pitchFamily="34" charset="0"/>
        </a:defRPr>
      </a:lvl3pPr>
      <a:lvl4pPr algn="ctr" rtl="0" eaLnBrk="0" fontAlgn="base" hangingPunct="0">
        <a:spcBef>
          <a:spcPct val="0"/>
        </a:spcBef>
        <a:spcAft>
          <a:spcPct val="0"/>
        </a:spcAft>
        <a:defRPr sz="4400">
          <a:solidFill>
            <a:schemeClr val="tx2"/>
          </a:solidFill>
          <a:latin typeface="Myriad Pro" pitchFamily="34" charset="0"/>
        </a:defRPr>
      </a:lvl4pPr>
      <a:lvl5pPr algn="ctr" rtl="0" eaLnBrk="0" fontAlgn="base" hangingPunct="0">
        <a:spcBef>
          <a:spcPct val="0"/>
        </a:spcBef>
        <a:spcAft>
          <a:spcPct val="0"/>
        </a:spcAft>
        <a:defRPr sz="4400">
          <a:solidFill>
            <a:schemeClr val="tx2"/>
          </a:solidFill>
          <a:latin typeface="Myriad Pro" pitchFamily="34" charset="0"/>
        </a:defRPr>
      </a:lvl5pPr>
      <a:lvl6pPr marL="457173" algn="ctr" rtl="0" fontAlgn="base">
        <a:spcBef>
          <a:spcPct val="0"/>
        </a:spcBef>
        <a:spcAft>
          <a:spcPct val="0"/>
        </a:spcAft>
        <a:defRPr sz="4400">
          <a:solidFill>
            <a:schemeClr val="tx2"/>
          </a:solidFill>
          <a:latin typeface="Arial" charset="0"/>
        </a:defRPr>
      </a:lvl6pPr>
      <a:lvl7pPr marL="914345" algn="ctr" rtl="0" fontAlgn="base">
        <a:spcBef>
          <a:spcPct val="0"/>
        </a:spcBef>
        <a:spcAft>
          <a:spcPct val="0"/>
        </a:spcAft>
        <a:defRPr sz="4400">
          <a:solidFill>
            <a:schemeClr val="tx2"/>
          </a:solidFill>
          <a:latin typeface="Arial" charset="0"/>
        </a:defRPr>
      </a:lvl7pPr>
      <a:lvl8pPr marL="1371518" algn="ctr" rtl="0" fontAlgn="base">
        <a:spcBef>
          <a:spcPct val="0"/>
        </a:spcBef>
        <a:spcAft>
          <a:spcPct val="0"/>
        </a:spcAft>
        <a:defRPr sz="4400">
          <a:solidFill>
            <a:schemeClr val="tx2"/>
          </a:solidFill>
          <a:latin typeface="Arial" charset="0"/>
        </a:defRPr>
      </a:lvl8pPr>
      <a:lvl9pPr marL="1828691"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450" indent="-228587" algn="l" rtl="0" fontAlgn="base">
        <a:spcBef>
          <a:spcPct val="20000"/>
        </a:spcBef>
        <a:spcAft>
          <a:spcPct val="0"/>
        </a:spcAft>
        <a:buChar char="»"/>
        <a:defRPr sz="2000">
          <a:solidFill>
            <a:schemeClr val="tx1"/>
          </a:solidFill>
          <a:latin typeface="+mn-lt"/>
        </a:defRPr>
      </a:lvl6pPr>
      <a:lvl7pPr marL="2971622" indent="-228587" algn="l" rtl="0" fontAlgn="base">
        <a:spcBef>
          <a:spcPct val="20000"/>
        </a:spcBef>
        <a:spcAft>
          <a:spcPct val="0"/>
        </a:spcAft>
        <a:buChar char="»"/>
        <a:defRPr sz="2000">
          <a:solidFill>
            <a:schemeClr val="tx1"/>
          </a:solidFill>
          <a:latin typeface="+mn-lt"/>
        </a:defRPr>
      </a:lvl7pPr>
      <a:lvl8pPr marL="3428795" indent="-228587" algn="l" rtl="0" fontAlgn="base">
        <a:spcBef>
          <a:spcPct val="20000"/>
        </a:spcBef>
        <a:spcAft>
          <a:spcPct val="0"/>
        </a:spcAft>
        <a:buChar char="»"/>
        <a:defRPr sz="2000">
          <a:solidFill>
            <a:schemeClr val="tx1"/>
          </a:solidFill>
          <a:latin typeface="+mn-lt"/>
        </a:defRPr>
      </a:lvl8pPr>
      <a:lvl9pPr marL="3885968" indent="-228587"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45" rtl="0" eaLnBrk="1" latinLnBrk="0" hangingPunct="1">
        <a:defRPr sz="1800" kern="1200">
          <a:solidFill>
            <a:schemeClr val="tx1"/>
          </a:solidFill>
          <a:latin typeface="+mn-lt"/>
          <a:ea typeface="+mn-ea"/>
          <a:cs typeface="+mn-cs"/>
        </a:defRPr>
      </a:lvl1pPr>
      <a:lvl2pPr marL="457173" algn="l" defTabSz="914345" rtl="0" eaLnBrk="1" latinLnBrk="0" hangingPunct="1">
        <a:defRPr sz="1800" kern="1200">
          <a:solidFill>
            <a:schemeClr val="tx1"/>
          </a:solidFill>
          <a:latin typeface="+mn-lt"/>
          <a:ea typeface="+mn-ea"/>
          <a:cs typeface="+mn-cs"/>
        </a:defRPr>
      </a:lvl2pPr>
      <a:lvl3pPr marL="914345" algn="l" defTabSz="914345" rtl="0" eaLnBrk="1" latinLnBrk="0" hangingPunct="1">
        <a:defRPr sz="1800" kern="1200">
          <a:solidFill>
            <a:schemeClr val="tx1"/>
          </a:solidFill>
          <a:latin typeface="+mn-lt"/>
          <a:ea typeface="+mn-ea"/>
          <a:cs typeface="+mn-cs"/>
        </a:defRPr>
      </a:lvl3pPr>
      <a:lvl4pPr marL="1371518" algn="l" defTabSz="914345" rtl="0" eaLnBrk="1" latinLnBrk="0" hangingPunct="1">
        <a:defRPr sz="1800" kern="1200">
          <a:solidFill>
            <a:schemeClr val="tx1"/>
          </a:solidFill>
          <a:latin typeface="+mn-lt"/>
          <a:ea typeface="+mn-ea"/>
          <a:cs typeface="+mn-cs"/>
        </a:defRPr>
      </a:lvl4pPr>
      <a:lvl5pPr marL="1828691" algn="l" defTabSz="914345" rtl="0" eaLnBrk="1" latinLnBrk="0" hangingPunct="1">
        <a:defRPr sz="1800" kern="1200">
          <a:solidFill>
            <a:schemeClr val="tx1"/>
          </a:solidFill>
          <a:latin typeface="+mn-lt"/>
          <a:ea typeface="+mn-ea"/>
          <a:cs typeface="+mn-cs"/>
        </a:defRPr>
      </a:lvl5pPr>
      <a:lvl6pPr marL="2285863" algn="l" defTabSz="914345" rtl="0" eaLnBrk="1" latinLnBrk="0" hangingPunct="1">
        <a:defRPr sz="1800" kern="1200">
          <a:solidFill>
            <a:schemeClr val="tx1"/>
          </a:solidFill>
          <a:latin typeface="+mn-lt"/>
          <a:ea typeface="+mn-ea"/>
          <a:cs typeface="+mn-cs"/>
        </a:defRPr>
      </a:lvl6pPr>
      <a:lvl7pPr marL="2743036" algn="l" defTabSz="914345" rtl="0" eaLnBrk="1" latinLnBrk="0" hangingPunct="1">
        <a:defRPr sz="1800" kern="1200">
          <a:solidFill>
            <a:schemeClr val="tx1"/>
          </a:solidFill>
          <a:latin typeface="+mn-lt"/>
          <a:ea typeface="+mn-ea"/>
          <a:cs typeface="+mn-cs"/>
        </a:defRPr>
      </a:lvl7pPr>
      <a:lvl8pPr marL="3200209" algn="l" defTabSz="914345" rtl="0" eaLnBrk="1" latinLnBrk="0" hangingPunct="1">
        <a:defRPr sz="1800" kern="1200">
          <a:solidFill>
            <a:schemeClr val="tx1"/>
          </a:solidFill>
          <a:latin typeface="+mn-lt"/>
          <a:ea typeface="+mn-ea"/>
          <a:cs typeface="+mn-cs"/>
        </a:defRPr>
      </a:lvl8pPr>
      <a:lvl9pPr marL="3657381" algn="l" defTabSz="91434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smtClean="0"/>
          </a:p>
          <a:p>
            <a:pPr lvl="1"/>
            <a:endParaRPr lang="en-US" smtClean="0"/>
          </a:p>
          <a:p>
            <a:pPr lvl="1"/>
            <a:endParaRPr lang="en-US" smtClean="0"/>
          </a:p>
        </p:txBody>
      </p:sp>
      <p:sp>
        <p:nvSpPr>
          <p:cNvPr id="7172"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Verdana" pitchFamily="34" charset="0"/>
                <a:ea typeface="+mn-ea"/>
              </a:defRPr>
            </a:lvl1pPr>
          </a:lstStyle>
          <a:p>
            <a:pPr fontAlgn="base">
              <a:spcBef>
                <a:spcPct val="0"/>
              </a:spcBef>
              <a:spcAft>
                <a:spcPct val="0"/>
              </a:spcAft>
              <a:defRPr/>
            </a:pPr>
            <a:endParaRPr lang="en-US">
              <a:solidFill>
                <a:srgbClr val="000000"/>
              </a:solidFill>
            </a:endParaRPr>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Verdana" pitchFamily="34" charset="0"/>
                <a:ea typeface="+mn-ea"/>
              </a:defRPr>
            </a:lvl1pPr>
          </a:lstStyle>
          <a:p>
            <a:pPr fontAlgn="base">
              <a:spcBef>
                <a:spcPct val="0"/>
              </a:spcBef>
              <a:spcAft>
                <a:spcPct val="0"/>
              </a:spcAft>
              <a:defRPr/>
            </a:pPr>
            <a:endParaRPr lang="en-US">
              <a:solidFill>
                <a:srgbClr val="000000"/>
              </a:solidFill>
            </a:endParaRPr>
          </a:p>
        </p:txBody>
      </p:sp>
      <p:sp>
        <p:nvSpPr>
          <p:cNvPr id="7174"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Verdana" pitchFamily="-105" charset="0"/>
                <a:ea typeface="ＭＳ Ｐゴシック" pitchFamily="-105" charset="-128"/>
              </a:defRPr>
            </a:lvl1pPr>
          </a:lstStyle>
          <a:p>
            <a:pPr fontAlgn="base">
              <a:spcBef>
                <a:spcPct val="0"/>
              </a:spcBef>
              <a:spcAft>
                <a:spcPct val="0"/>
              </a:spcAft>
              <a:defRPr/>
            </a:pPr>
            <a:fld id="{14E541E4-8F88-466F-93D2-2CC5AD3C6825}"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031" name="Rectangle 7"/>
          <p:cNvSpPr>
            <a:spLocks noChangeArrowheads="1"/>
          </p:cNvSpPr>
          <p:nvPr/>
        </p:nvSpPr>
        <p:spPr bwMode="auto">
          <a:xfrm>
            <a:off x="0" y="0"/>
            <a:ext cx="228600" cy="2286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a typeface="ＭＳ Ｐゴシック" pitchFamily="34" charset="-128"/>
            </a:endParaRPr>
          </a:p>
        </p:txBody>
      </p:sp>
      <p:sp>
        <p:nvSpPr>
          <p:cNvPr id="1032" name="Line 8"/>
          <p:cNvSpPr>
            <a:spLocks noChangeShapeType="1"/>
          </p:cNvSpPr>
          <p:nvPr/>
        </p:nvSpPr>
        <p:spPr bwMode="auto">
          <a:xfrm>
            <a:off x="457200" y="1447800"/>
            <a:ext cx="8077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a typeface="ＭＳ Ｐゴシック" pitchFamily="34" charset="-128"/>
            </a:endParaRPr>
          </a:p>
        </p:txBody>
      </p:sp>
      <p:sp>
        <p:nvSpPr>
          <p:cNvPr id="1033" name="Rectangle 9"/>
          <p:cNvSpPr>
            <a:spLocks noChangeArrowheads="1"/>
          </p:cNvSpPr>
          <p:nvPr/>
        </p:nvSpPr>
        <p:spPr bwMode="auto">
          <a:xfrm>
            <a:off x="0" y="2286000"/>
            <a:ext cx="228600" cy="2286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a typeface="ＭＳ Ｐゴシック" pitchFamily="34" charset="-128"/>
            </a:endParaRPr>
          </a:p>
        </p:txBody>
      </p:sp>
      <p:sp>
        <p:nvSpPr>
          <p:cNvPr id="1034" name="Rectangle 10"/>
          <p:cNvSpPr>
            <a:spLocks noChangeArrowheads="1"/>
          </p:cNvSpPr>
          <p:nvPr/>
        </p:nvSpPr>
        <p:spPr bwMode="auto">
          <a:xfrm>
            <a:off x="0" y="4572000"/>
            <a:ext cx="228600" cy="2286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15613615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1"/>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400">
          <a:solidFill>
            <a:schemeClr val="tx1"/>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400">
          <a:solidFill>
            <a:schemeClr val="tx1"/>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400">
          <a:solidFill>
            <a:schemeClr val="tx1"/>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400">
          <a:solidFill>
            <a:schemeClr val="tx1"/>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400">
          <a:solidFill>
            <a:schemeClr val="tx1"/>
          </a:solidFill>
          <a:latin typeface="Garamond" pitchFamily="18" charset="0"/>
        </a:defRPr>
      </a:lvl6pPr>
      <a:lvl7pPr marL="914400" algn="l" rtl="0" fontAlgn="base">
        <a:spcBef>
          <a:spcPct val="0"/>
        </a:spcBef>
        <a:spcAft>
          <a:spcPct val="0"/>
        </a:spcAft>
        <a:defRPr sz="4400">
          <a:solidFill>
            <a:schemeClr val="tx1"/>
          </a:solidFill>
          <a:latin typeface="Garamond" pitchFamily="18" charset="0"/>
        </a:defRPr>
      </a:lvl7pPr>
      <a:lvl8pPr marL="1371600" algn="l" rtl="0" fontAlgn="base">
        <a:spcBef>
          <a:spcPct val="0"/>
        </a:spcBef>
        <a:spcAft>
          <a:spcPct val="0"/>
        </a:spcAft>
        <a:defRPr sz="4400">
          <a:solidFill>
            <a:schemeClr val="tx1"/>
          </a:solidFill>
          <a:latin typeface="Garamond" pitchFamily="18" charset="0"/>
        </a:defRPr>
      </a:lvl8pPr>
      <a:lvl9pPr marL="1828800" algn="l" rtl="0" fontAlgn="base">
        <a:spcBef>
          <a:spcPct val="0"/>
        </a:spcBef>
        <a:spcAft>
          <a:spcPct val="0"/>
        </a:spcAft>
        <a:defRPr sz="4400">
          <a:solidFill>
            <a:schemeClr val="tx1"/>
          </a:solidFill>
          <a:latin typeface="Garamond" pitchFamily="18"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defRPr sz="28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lr>
          <a:srgbClr val="FF0000"/>
        </a:buClr>
        <a:buSzPct val="75000"/>
        <a:buFont typeface="Wingdings" pitchFamily="2" charset="2"/>
        <a:defRPr sz="24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lr>
          <a:schemeClr val="accent1"/>
        </a:buClr>
        <a:buSzPct val="65000"/>
        <a:buFont typeface="Wingdings" pitchFamily="2" charset="2"/>
        <a:defRPr sz="20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ea typeface="ＭＳ Ｐゴシック" pitchFamily="-105" charset="-128"/>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tribunal.uc.edu/careerfair/students.php?sub=events&amp;ref=students" TargetMode="External"/><Relationship Id="rId2" Type="http://schemas.openxmlformats.org/officeDocument/2006/relationships/hyperlink" Target="http://tribunal.uc.edu/careerfair/students.php?sub=companies&amp;ref=students"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22.png"/><Relationship Id="rId3" Type="http://schemas.openxmlformats.org/officeDocument/2006/relationships/image" Target="../media/image7.jpeg"/><Relationship Id="rId21" Type="http://schemas.openxmlformats.org/officeDocument/2006/relationships/image" Target="../media/image25.png"/><Relationship Id="rId7" Type="http://schemas.openxmlformats.org/officeDocument/2006/relationships/image" Target="../media/image11.jpeg"/><Relationship Id="rId12" Type="http://schemas.openxmlformats.org/officeDocument/2006/relationships/image" Target="../media/image16.gif"/><Relationship Id="rId17" Type="http://schemas.openxmlformats.org/officeDocument/2006/relationships/image" Target="../media/image21.jpeg"/><Relationship Id="rId25" Type="http://schemas.openxmlformats.org/officeDocument/2006/relationships/image" Target="../media/image29.jpeg"/><Relationship Id="rId2" Type="http://schemas.openxmlformats.org/officeDocument/2006/relationships/image" Target="../media/image6.jpeg"/><Relationship Id="rId16" Type="http://schemas.openxmlformats.org/officeDocument/2006/relationships/image" Target="../media/image20.gif"/><Relationship Id="rId20"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gif"/><Relationship Id="rId24" Type="http://schemas.openxmlformats.org/officeDocument/2006/relationships/image" Target="../media/image28.jpe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jpeg"/><Relationship Id="rId10" Type="http://schemas.openxmlformats.org/officeDocument/2006/relationships/image" Target="../media/image14.jpe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png"/><Relationship Id="rId22"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hyperlink" Target="https://docs.google.com/forms/d/1-lyfE6kpqBH5-5mCgLVM5JTbIRoSDyznoyaDpmNlYcE/viewform?usp=send_for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tribunal.uc.edu/careerfair/students/resume_revie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mailto:sowersdd@mail.uc.edu"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hyperlink" Target="mailto:lipacc@mail.uc.edu" TargetMode="External"/><Relationship Id="rId2" Type="http://schemas.openxmlformats.org/officeDocument/2006/relationships/hyperlink" Target="http://tribunal.uc.edu/recognition"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2" Type="http://schemas.openxmlformats.org/officeDocument/2006/relationships/hyperlink" Target="http://www.uc.edu/cce/student/programs/ITS.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ucphirho.expansion@gmail.com" TargetMode="External"/><Relationship Id="rId2" Type="http://schemas.openxmlformats.org/officeDocument/2006/relationships/hyperlink" Target="mailto:ucphirho.president@gmail.com" TargetMode="External"/><Relationship Id="rId1" Type="http://schemas.openxmlformats.org/officeDocument/2006/relationships/slideLayout" Target="../slideLayouts/slideLayout2.xml"/><Relationship Id="rId4" Type="http://schemas.openxmlformats.org/officeDocument/2006/relationships/hyperlink" Target="mailto:ucphirho.recruitment@gmail.com"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520700" y="1524000"/>
            <a:ext cx="8623300" cy="990600"/>
          </a:xfrm>
        </p:spPr>
        <p:txBody>
          <a:bodyPr/>
          <a:lstStyle/>
          <a:p>
            <a:r>
              <a:rPr lang="en-US" b="1" dirty="0" smtClean="0"/>
              <a:t>Engineering and Applied </a:t>
            </a:r>
            <a:br>
              <a:rPr lang="en-US" b="1" dirty="0" smtClean="0"/>
            </a:br>
            <a:r>
              <a:rPr lang="en-US" b="1" dirty="0" smtClean="0"/>
              <a:t>Science Tribunal</a:t>
            </a:r>
          </a:p>
        </p:txBody>
      </p:sp>
      <p:sp>
        <p:nvSpPr>
          <p:cNvPr id="3075" name="Title 1"/>
          <p:cNvSpPr txBox="1">
            <a:spLocks/>
          </p:cNvSpPr>
          <p:nvPr/>
        </p:nvSpPr>
        <p:spPr bwMode="auto">
          <a:xfrm>
            <a:off x="533400" y="4000500"/>
            <a:ext cx="8610600" cy="990600"/>
          </a:xfrm>
          <a:prstGeom prst="rect">
            <a:avLst/>
          </a:prstGeom>
          <a:noFill/>
          <a:ln w="9525">
            <a:noFill/>
            <a:miter lim="800000"/>
            <a:headEnd/>
            <a:tailEnd/>
          </a:ln>
        </p:spPr>
        <p:txBody>
          <a:bodyPr lIns="91434" tIns="45717" rIns="91434" bIns="45717" anchor="ctr"/>
          <a:lstStyle/>
          <a:p>
            <a:pPr algn="ctr" eaLnBrk="0" hangingPunct="0"/>
            <a:r>
              <a:rPr lang="en-US" sz="4400" dirty="0" smtClean="0">
                <a:solidFill>
                  <a:schemeClr val="tx2"/>
                </a:solidFill>
                <a:latin typeface="Myriad Pro" pitchFamily="34" charset="0"/>
              </a:rPr>
              <a:t>September 8</a:t>
            </a:r>
            <a:r>
              <a:rPr lang="en-US" sz="4400" baseline="30000" dirty="0" smtClean="0">
                <a:solidFill>
                  <a:schemeClr val="tx2"/>
                </a:solidFill>
                <a:latin typeface="Myriad Pro" pitchFamily="34" charset="0"/>
              </a:rPr>
              <a:t>th</a:t>
            </a:r>
            <a:r>
              <a:rPr lang="en-US" sz="4400" dirty="0" smtClean="0">
                <a:solidFill>
                  <a:schemeClr val="tx2"/>
                </a:solidFill>
                <a:latin typeface="Myriad Pro" pitchFamily="34" charset="0"/>
              </a:rPr>
              <a:t>, 2014</a:t>
            </a:r>
            <a:endParaRPr lang="en-US" sz="4400" dirty="0">
              <a:solidFill>
                <a:schemeClr val="tx2"/>
              </a:solidFill>
              <a:latin typeface="Myriad Pro" pitchFamily="34" charset="0"/>
            </a:endParaRPr>
          </a:p>
        </p:txBody>
      </p:sp>
      <p:sp>
        <p:nvSpPr>
          <p:cNvPr id="3076" name="Title 1"/>
          <p:cNvSpPr txBox="1">
            <a:spLocks/>
          </p:cNvSpPr>
          <p:nvPr/>
        </p:nvSpPr>
        <p:spPr bwMode="auto">
          <a:xfrm>
            <a:off x="533400" y="2971800"/>
            <a:ext cx="8610600" cy="990600"/>
          </a:xfrm>
          <a:prstGeom prst="rect">
            <a:avLst/>
          </a:prstGeom>
          <a:noFill/>
          <a:ln w="9525">
            <a:noFill/>
            <a:miter lim="800000"/>
            <a:headEnd/>
            <a:tailEnd/>
          </a:ln>
        </p:spPr>
        <p:txBody>
          <a:bodyPr lIns="91434" tIns="45717" rIns="91434" bIns="45717" anchor="ctr"/>
          <a:lstStyle/>
          <a:p>
            <a:pPr algn="ctr" eaLnBrk="0" hangingPunct="0"/>
            <a:r>
              <a:rPr lang="en-US" sz="4400" dirty="0">
                <a:solidFill>
                  <a:schemeClr val="tx2"/>
                </a:solidFill>
                <a:latin typeface="Myriad Pro" pitchFamily="34" charset="0"/>
              </a:rPr>
              <a:t>General Meeting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Associate Vice President</a:t>
            </a:r>
            <a:endParaRPr lang="en-US" dirty="0"/>
          </a:p>
        </p:txBody>
      </p:sp>
      <p:sp>
        <p:nvSpPr>
          <p:cNvPr id="3" name="Content Placeholder 2"/>
          <p:cNvSpPr>
            <a:spLocks noGrp="1"/>
          </p:cNvSpPr>
          <p:nvPr>
            <p:ph idx="1"/>
          </p:nvPr>
        </p:nvSpPr>
        <p:spPr/>
        <p:txBody>
          <a:bodyPr/>
          <a:lstStyle/>
          <a:p>
            <a:r>
              <a:rPr lang="en-US" sz="2800" dirty="0" smtClean="0"/>
              <a:t>Office Hours:</a:t>
            </a:r>
          </a:p>
          <a:p>
            <a:pPr lvl="1"/>
            <a:r>
              <a:rPr lang="en-US" sz="2400" dirty="0" smtClean="0"/>
              <a:t>Tuesdays 12:30-1:30 PM</a:t>
            </a:r>
          </a:p>
          <a:p>
            <a:pPr lvl="1"/>
            <a:r>
              <a:rPr lang="en-US" sz="2400" dirty="0" smtClean="0"/>
              <a:t>Baldwin 652</a:t>
            </a:r>
            <a:endParaRPr lang="en-US" sz="2400" dirty="0"/>
          </a:p>
        </p:txBody>
      </p:sp>
      <p:sp>
        <p:nvSpPr>
          <p:cNvPr id="4" name="TextBox 3"/>
          <p:cNvSpPr txBox="1"/>
          <p:nvPr/>
        </p:nvSpPr>
        <p:spPr>
          <a:xfrm>
            <a:off x="6705600" y="152400"/>
            <a:ext cx="2286000" cy="646331"/>
          </a:xfrm>
          <a:prstGeom prst="rect">
            <a:avLst/>
          </a:prstGeom>
          <a:noFill/>
        </p:spPr>
        <p:txBody>
          <a:bodyPr wrap="square" rtlCol="0">
            <a:spAutoFit/>
          </a:bodyPr>
          <a:lstStyle/>
          <a:p>
            <a:r>
              <a:rPr lang="en-US" b="1" u="sng" dirty="0" smtClean="0"/>
              <a:t>Officer:</a:t>
            </a:r>
            <a:r>
              <a:rPr lang="en-US" dirty="0" smtClean="0"/>
              <a:t> </a:t>
            </a:r>
          </a:p>
          <a:p>
            <a:r>
              <a:rPr lang="en-US" dirty="0" smtClean="0"/>
              <a:t>Sarah Deutsch</a:t>
            </a:r>
            <a:endParaRPr lang="en-US" dirty="0"/>
          </a:p>
        </p:txBody>
      </p:sp>
    </p:spTree>
    <p:extLst>
      <p:ext uri="{BB962C8B-B14F-4D97-AF65-F5344CB8AC3E}">
        <p14:creationId xmlns:p14="http://schemas.microsoft.com/office/powerpoint/2010/main" val="1858619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Secretary</a:t>
            </a:r>
            <a:endParaRPr lang="en-US" b="1" dirty="0"/>
          </a:p>
        </p:txBody>
      </p:sp>
      <p:sp>
        <p:nvSpPr>
          <p:cNvPr id="3" name="Content Placeholder 2"/>
          <p:cNvSpPr>
            <a:spLocks noGrp="1"/>
          </p:cNvSpPr>
          <p:nvPr>
            <p:ph idx="1"/>
          </p:nvPr>
        </p:nvSpPr>
        <p:spPr/>
        <p:txBody>
          <a:bodyPr/>
          <a:lstStyle/>
          <a:p>
            <a:r>
              <a:rPr lang="en-US" dirty="0" smtClean="0"/>
              <a:t>Please sign in at the back of the room</a:t>
            </a:r>
          </a:p>
          <a:p>
            <a:r>
              <a:rPr lang="en-US" dirty="0" smtClean="0"/>
              <a:t>Must attend and sign in at minimum of 4 meetings each semester to having voting rights</a:t>
            </a:r>
          </a:p>
          <a:p>
            <a:endParaRPr lang="en-US" dirty="0"/>
          </a:p>
        </p:txBody>
      </p:sp>
      <p:sp>
        <p:nvSpPr>
          <p:cNvPr id="4" name="Title 1"/>
          <p:cNvSpPr txBox="1">
            <a:spLocks/>
          </p:cNvSpPr>
          <p:nvPr/>
        </p:nvSpPr>
        <p:spPr bwMode="auto">
          <a:xfrm>
            <a:off x="7008564" y="0"/>
            <a:ext cx="2133600" cy="762000"/>
          </a:xfrm>
          <a:prstGeom prst="rect">
            <a:avLst/>
          </a:prstGeom>
          <a:noFill/>
          <a:ln w="9525">
            <a:noFill/>
            <a:miter lim="800000"/>
            <a:headEnd/>
            <a:tailEnd/>
          </a:ln>
        </p:spPr>
        <p:txBody>
          <a:bodyPr lIns="91434" tIns="45717" rIns="91434" bIns="45717" anchor="ctr"/>
          <a:lstStyle/>
          <a:p>
            <a:pPr eaLnBrk="0" hangingPunct="0"/>
            <a:r>
              <a:rPr lang="en-US" sz="1600" b="1" u="sng" dirty="0" smtClean="0">
                <a:solidFill>
                  <a:schemeClr val="tx2"/>
                </a:solidFill>
                <a:latin typeface="Myriad Pro" pitchFamily="34" charset="0"/>
              </a:rPr>
              <a:t>Officers:</a:t>
            </a:r>
            <a:endParaRPr lang="en-US" sz="1600" u="sng" dirty="0">
              <a:solidFill>
                <a:schemeClr val="tx2"/>
              </a:solidFill>
              <a:latin typeface="Myriad Pro" pitchFamily="34" charset="0"/>
            </a:endParaRPr>
          </a:p>
          <a:p>
            <a:pPr eaLnBrk="0" hangingPunct="0"/>
            <a:r>
              <a:rPr lang="en-US" sz="1600" dirty="0" smtClean="0">
                <a:solidFill>
                  <a:schemeClr val="tx2"/>
                </a:solidFill>
                <a:latin typeface="Myriad Pro" pitchFamily="34" charset="0"/>
              </a:rPr>
              <a:t>Emily </a:t>
            </a:r>
            <a:r>
              <a:rPr lang="en-US" sz="1600" dirty="0" err="1" smtClean="0">
                <a:solidFill>
                  <a:schemeClr val="tx2"/>
                </a:solidFill>
                <a:latin typeface="Myriad Pro" pitchFamily="34" charset="0"/>
              </a:rPr>
              <a:t>Demjanenko</a:t>
            </a:r>
            <a:endParaRPr lang="en-US" sz="1600" dirty="0" smtClean="0">
              <a:solidFill>
                <a:schemeClr val="tx2"/>
              </a:solidFill>
              <a:latin typeface="Myriad Pro" pitchFamily="34" charset="0"/>
            </a:endParaRPr>
          </a:p>
        </p:txBody>
      </p:sp>
    </p:spTree>
    <p:extLst>
      <p:ext uri="{BB962C8B-B14F-4D97-AF65-F5344CB8AC3E}">
        <p14:creationId xmlns:p14="http://schemas.microsoft.com/office/powerpoint/2010/main" val="182258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696244" cy="1143000"/>
          </a:xfrm>
        </p:spPr>
        <p:txBody>
          <a:bodyPr/>
          <a:lstStyle/>
          <a:p>
            <a:r>
              <a:rPr lang="en-US" dirty="0" smtClean="0"/>
              <a:t>Senators</a:t>
            </a:r>
            <a:endParaRPr lang="en-US" dirty="0"/>
          </a:p>
        </p:txBody>
      </p:sp>
      <p:sp>
        <p:nvSpPr>
          <p:cNvPr id="3" name="Content Placeholder 2"/>
          <p:cNvSpPr>
            <a:spLocks noGrp="1"/>
          </p:cNvSpPr>
          <p:nvPr>
            <p:ph idx="1"/>
          </p:nvPr>
        </p:nvSpPr>
        <p:spPr>
          <a:xfrm>
            <a:off x="1219200" y="1600200"/>
            <a:ext cx="7696244" cy="3550967"/>
          </a:xfrm>
        </p:spPr>
        <p:txBody>
          <a:bodyPr/>
          <a:lstStyle/>
          <a:p>
            <a:pPr marL="0" indent="0" algn="ctr">
              <a:buNone/>
            </a:pPr>
            <a:r>
              <a:rPr lang="en-US" sz="2400" b="1" dirty="0" smtClean="0"/>
              <a:t>Committees- Open to Anyone</a:t>
            </a:r>
          </a:p>
          <a:p>
            <a:r>
              <a:rPr lang="en-US" sz="2400" dirty="0" smtClean="0"/>
              <a:t>Academic Issues</a:t>
            </a:r>
          </a:p>
          <a:p>
            <a:pPr marL="0" indent="0">
              <a:buNone/>
            </a:pPr>
            <a:r>
              <a:rPr lang="en-US" sz="2400" dirty="0" smtClean="0"/>
              <a:t>	Mondays </a:t>
            </a:r>
            <a:r>
              <a:rPr lang="en-US" sz="2400" dirty="0"/>
              <a:t>8pm, SG Conference </a:t>
            </a:r>
            <a:r>
              <a:rPr lang="en-US" sz="2400" dirty="0" smtClean="0"/>
              <a:t>Room</a:t>
            </a:r>
          </a:p>
          <a:p>
            <a:r>
              <a:rPr lang="en-US" sz="2400" dirty="0" smtClean="0"/>
              <a:t>Campus </a:t>
            </a:r>
            <a:r>
              <a:rPr lang="en-US" sz="2400" dirty="0"/>
              <a:t>Life </a:t>
            </a:r>
          </a:p>
          <a:p>
            <a:pPr marL="0" indent="0">
              <a:buNone/>
            </a:pPr>
            <a:r>
              <a:rPr lang="en-US" sz="2400" dirty="0" smtClean="0"/>
              <a:t>	Mondays </a:t>
            </a:r>
            <a:r>
              <a:rPr lang="en-US" sz="2400" dirty="0"/>
              <a:t>6pm, SG Conference </a:t>
            </a:r>
            <a:r>
              <a:rPr lang="en-US" sz="2400" dirty="0" smtClean="0"/>
              <a:t>Room</a:t>
            </a:r>
          </a:p>
          <a:p>
            <a:r>
              <a:rPr lang="en-US" sz="2400" dirty="0" smtClean="0"/>
              <a:t>Governmental </a:t>
            </a:r>
            <a:r>
              <a:rPr lang="en-US" sz="2400" dirty="0"/>
              <a:t>Affairs</a:t>
            </a:r>
          </a:p>
          <a:p>
            <a:pPr marL="0" indent="0">
              <a:buNone/>
            </a:pPr>
            <a:r>
              <a:rPr lang="en-US" sz="2400" dirty="0" smtClean="0"/>
              <a:t>	Tuesdays </a:t>
            </a:r>
            <a:r>
              <a:rPr lang="en-US" sz="2400" dirty="0"/>
              <a:t>at 4pm, SG Conference Room</a:t>
            </a:r>
          </a:p>
          <a:p>
            <a:r>
              <a:rPr lang="en-US" sz="2400" dirty="0" smtClean="0"/>
              <a:t>Students </a:t>
            </a:r>
            <a:r>
              <a:rPr lang="en-US" sz="2400" dirty="0"/>
              <a:t>Rights and Interests</a:t>
            </a:r>
          </a:p>
          <a:p>
            <a:pPr marL="0" indent="0">
              <a:buNone/>
            </a:pPr>
            <a:r>
              <a:rPr lang="en-US" sz="2400" dirty="0" smtClean="0"/>
              <a:t>	Wednesdays </a:t>
            </a:r>
            <a:r>
              <a:rPr lang="en-US" sz="2400" dirty="0"/>
              <a:t>4pm, SG Conference </a:t>
            </a:r>
            <a:r>
              <a:rPr lang="en-US" sz="2400" dirty="0" smtClean="0"/>
              <a:t>Room</a:t>
            </a:r>
          </a:p>
          <a:p>
            <a:pPr marL="0" indent="0" algn="ctr">
              <a:buNone/>
            </a:pPr>
            <a:endParaRPr lang="en-US" sz="2400" b="1" dirty="0" smtClean="0"/>
          </a:p>
          <a:p>
            <a:pPr marL="0" indent="0" algn="ctr">
              <a:buNone/>
            </a:pPr>
            <a:r>
              <a:rPr lang="en-US" sz="2400" b="1" dirty="0" smtClean="0">
                <a:solidFill>
                  <a:srgbClr val="FF0000"/>
                </a:solidFill>
              </a:rPr>
              <a:t>SG Conference Room is in 655 Steger</a:t>
            </a:r>
            <a:endParaRPr lang="en-US" sz="2400" b="1" dirty="0">
              <a:solidFill>
                <a:srgbClr val="FF0000"/>
              </a:solidFill>
            </a:endParaRPr>
          </a:p>
          <a:p>
            <a:endParaRPr lang="en-US" sz="2400" dirty="0"/>
          </a:p>
        </p:txBody>
      </p:sp>
      <p:sp>
        <p:nvSpPr>
          <p:cNvPr id="4" name="Title 1"/>
          <p:cNvSpPr txBox="1">
            <a:spLocks/>
          </p:cNvSpPr>
          <p:nvPr/>
        </p:nvSpPr>
        <p:spPr bwMode="auto">
          <a:xfrm>
            <a:off x="7008564" y="0"/>
            <a:ext cx="2133600" cy="762000"/>
          </a:xfrm>
          <a:prstGeom prst="rect">
            <a:avLst/>
          </a:prstGeom>
          <a:noFill/>
          <a:ln w="9525">
            <a:noFill/>
            <a:miter lim="800000"/>
            <a:headEnd/>
            <a:tailEnd/>
          </a:ln>
        </p:spPr>
        <p:txBody>
          <a:bodyPr lIns="91434" tIns="45717" rIns="91434" bIns="45717" anchor="ctr"/>
          <a:lstStyle/>
          <a:p>
            <a:pPr eaLnBrk="0" hangingPunct="0"/>
            <a:r>
              <a:rPr lang="en-US" sz="1600" b="1" u="sng" dirty="0" smtClean="0">
                <a:solidFill>
                  <a:schemeClr val="tx2"/>
                </a:solidFill>
                <a:latin typeface="Myriad Pro" pitchFamily="34" charset="0"/>
              </a:rPr>
              <a:t>Officers:</a:t>
            </a:r>
            <a:endParaRPr lang="en-US" sz="1600" u="sng" dirty="0">
              <a:solidFill>
                <a:schemeClr val="tx2"/>
              </a:solidFill>
              <a:latin typeface="Myriad Pro" pitchFamily="34" charset="0"/>
            </a:endParaRPr>
          </a:p>
          <a:p>
            <a:pPr eaLnBrk="0" hangingPunct="0"/>
            <a:r>
              <a:rPr lang="en-US" sz="1600" dirty="0" smtClean="0">
                <a:solidFill>
                  <a:schemeClr val="tx2"/>
                </a:solidFill>
                <a:latin typeface="Myriad Pro" pitchFamily="34" charset="0"/>
              </a:rPr>
              <a:t>Maddie Adams</a:t>
            </a:r>
          </a:p>
          <a:p>
            <a:pPr eaLnBrk="0" hangingPunct="0"/>
            <a:r>
              <a:rPr lang="en-US" sz="1600" dirty="0" smtClean="0">
                <a:solidFill>
                  <a:schemeClr val="tx2"/>
                </a:solidFill>
                <a:latin typeface="Myriad Pro" pitchFamily="34" charset="0"/>
              </a:rPr>
              <a:t>Hannah Kenny</a:t>
            </a:r>
            <a:endParaRPr lang="en-US" sz="1600" dirty="0">
              <a:solidFill>
                <a:schemeClr val="tx2"/>
              </a:solidFill>
              <a:latin typeface="Myriad Pro" pitchFamily="34" charset="0"/>
            </a:endParaRPr>
          </a:p>
        </p:txBody>
      </p:sp>
    </p:spTree>
    <p:extLst>
      <p:ext uri="{BB962C8B-B14F-4D97-AF65-F5344CB8AC3E}">
        <p14:creationId xmlns:p14="http://schemas.microsoft.com/office/powerpoint/2010/main" val="3516797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696244" cy="1143000"/>
          </a:xfrm>
        </p:spPr>
        <p:txBody>
          <a:bodyPr/>
          <a:lstStyle/>
          <a:p>
            <a:r>
              <a:rPr lang="en-US" dirty="0" smtClean="0"/>
              <a:t>Senators</a:t>
            </a:r>
            <a:endParaRPr lang="en-US" dirty="0"/>
          </a:p>
        </p:txBody>
      </p:sp>
      <p:sp>
        <p:nvSpPr>
          <p:cNvPr id="3" name="Content Placeholder 2"/>
          <p:cNvSpPr>
            <a:spLocks noGrp="1"/>
          </p:cNvSpPr>
          <p:nvPr>
            <p:ph idx="1"/>
          </p:nvPr>
        </p:nvSpPr>
        <p:spPr>
          <a:xfrm>
            <a:off x="1219200" y="1600200"/>
            <a:ext cx="7696244" cy="3550967"/>
          </a:xfrm>
        </p:spPr>
        <p:txBody>
          <a:bodyPr/>
          <a:lstStyle/>
          <a:p>
            <a:r>
              <a:rPr lang="en-US" sz="2400" dirty="0"/>
              <a:t>IT Showcase: September 11</a:t>
            </a:r>
            <a:r>
              <a:rPr lang="en-US" sz="2400" baseline="30000" dirty="0"/>
              <a:t>th</a:t>
            </a:r>
            <a:r>
              <a:rPr lang="en-US" sz="2400" dirty="0"/>
              <a:t> 10-2 in Great Hall</a:t>
            </a:r>
          </a:p>
          <a:p>
            <a:pPr marL="0" indent="0">
              <a:buNone/>
            </a:pPr>
            <a:endParaRPr lang="en-US" sz="2400" dirty="0"/>
          </a:p>
          <a:p>
            <a:r>
              <a:rPr lang="en-US" sz="2400" dirty="0"/>
              <a:t>SAB Applications due today</a:t>
            </a:r>
          </a:p>
          <a:p>
            <a:pPr marL="0" indent="0">
              <a:buNone/>
            </a:pPr>
            <a:endParaRPr lang="en-US" sz="2400" dirty="0"/>
          </a:p>
          <a:p>
            <a:r>
              <a:rPr lang="en-US" sz="2400" dirty="0"/>
              <a:t>Dress for Success September 29</a:t>
            </a:r>
            <a:r>
              <a:rPr lang="en-US" sz="2400" baseline="30000" dirty="0"/>
              <a:t>th</a:t>
            </a:r>
            <a:r>
              <a:rPr lang="en-US" sz="2400" dirty="0"/>
              <a:t> – October 3</a:t>
            </a:r>
            <a:r>
              <a:rPr lang="en-US" sz="2400" baseline="30000" dirty="0"/>
              <a:t>rd</a:t>
            </a:r>
            <a:endParaRPr lang="en-US" sz="2400" dirty="0"/>
          </a:p>
          <a:p>
            <a:pPr lvl="1"/>
            <a:r>
              <a:rPr lang="en-US" sz="2000" dirty="0"/>
              <a:t>Collecting donations of women’s professional clothing throughout campus</a:t>
            </a:r>
          </a:p>
          <a:p>
            <a:pPr marL="0" indent="0" algn="ctr">
              <a:buNone/>
            </a:pPr>
            <a:endParaRPr lang="en-US" sz="2400" b="1" dirty="0" smtClean="0"/>
          </a:p>
          <a:p>
            <a:pPr marL="0" indent="0" algn="ctr">
              <a:buNone/>
            </a:pPr>
            <a:r>
              <a:rPr lang="en-US" sz="2400" b="1" dirty="0" smtClean="0">
                <a:solidFill>
                  <a:srgbClr val="FF0000"/>
                </a:solidFill>
              </a:rPr>
              <a:t>SG Conference Room is in 655 Steger</a:t>
            </a:r>
            <a:endParaRPr lang="en-US" sz="2400" b="1" dirty="0">
              <a:solidFill>
                <a:srgbClr val="FF0000"/>
              </a:solidFill>
            </a:endParaRPr>
          </a:p>
          <a:p>
            <a:endParaRPr lang="en-US" sz="2400" dirty="0"/>
          </a:p>
        </p:txBody>
      </p:sp>
      <p:sp>
        <p:nvSpPr>
          <p:cNvPr id="4" name="Title 1"/>
          <p:cNvSpPr txBox="1">
            <a:spLocks/>
          </p:cNvSpPr>
          <p:nvPr/>
        </p:nvSpPr>
        <p:spPr bwMode="auto">
          <a:xfrm>
            <a:off x="7008564" y="0"/>
            <a:ext cx="2133600" cy="762000"/>
          </a:xfrm>
          <a:prstGeom prst="rect">
            <a:avLst/>
          </a:prstGeom>
          <a:noFill/>
          <a:ln w="9525">
            <a:noFill/>
            <a:miter lim="800000"/>
            <a:headEnd/>
            <a:tailEnd/>
          </a:ln>
        </p:spPr>
        <p:txBody>
          <a:bodyPr lIns="91434" tIns="45717" rIns="91434" bIns="45717" anchor="ctr"/>
          <a:lstStyle/>
          <a:p>
            <a:pPr eaLnBrk="0" hangingPunct="0"/>
            <a:r>
              <a:rPr lang="en-US" sz="1600" b="1" u="sng" dirty="0" smtClean="0">
                <a:solidFill>
                  <a:schemeClr val="tx2"/>
                </a:solidFill>
                <a:latin typeface="Myriad Pro" pitchFamily="34" charset="0"/>
              </a:rPr>
              <a:t>Officers:</a:t>
            </a:r>
            <a:endParaRPr lang="en-US" sz="1600" u="sng" dirty="0">
              <a:solidFill>
                <a:schemeClr val="tx2"/>
              </a:solidFill>
              <a:latin typeface="Myriad Pro" pitchFamily="34" charset="0"/>
            </a:endParaRPr>
          </a:p>
          <a:p>
            <a:pPr eaLnBrk="0" hangingPunct="0"/>
            <a:r>
              <a:rPr lang="en-US" sz="1600" dirty="0" smtClean="0">
                <a:solidFill>
                  <a:schemeClr val="tx2"/>
                </a:solidFill>
                <a:latin typeface="Myriad Pro" pitchFamily="34" charset="0"/>
              </a:rPr>
              <a:t>Maddie Adams</a:t>
            </a:r>
          </a:p>
          <a:p>
            <a:pPr eaLnBrk="0" hangingPunct="0"/>
            <a:r>
              <a:rPr lang="en-US" sz="1600" dirty="0" smtClean="0">
                <a:solidFill>
                  <a:schemeClr val="tx2"/>
                </a:solidFill>
                <a:latin typeface="Myriad Pro" pitchFamily="34" charset="0"/>
              </a:rPr>
              <a:t>Hannah Kenny</a:t>
            </a:r>
            <a:endParaRPr lang="en-US" sz="1600" dirty="0">
              <a:solidFill>
                <a:schemeClr val="tx2"/>
              </a:solidFill>
              <a:latin typeface="Myriad Pro" pitchFamily="34" charset="0"/>
            </a:endParaRPr>
          </a:p>
        </p:txBody>
      </p:sp>
    </p:spTree>
    <p:extLst>
      <p:ext uri="{BB962C8B-B14F-4D97-AF65-F5344CB8AC3E}">
        <p14:creationId xmlns:p14="http://schemas.microsoft.com/office/powerpoint/2010/main" val="4011280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90600" y="2514600"/>
            <a:ext cx="7696200" cy="1143000"/>
          </a:xfrm>
        </p:spPr>
        <p:txBody>
          <a:bodyPr/>
          <a:lstStyle/>
          <a:p>
            <a:r>
              <a:rPr lang="en-US" sz="6000" b="1" dirty="0" smtClean="0"/>
              <a:t>Committee Reports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Affairs</a:t>
            </a:r>
            <a:endParaRPr lang="en-US" dirty="0"/>
          </a:p>
        </p:txBody>
      </p:sp>
      <p:sp>
        <p:nvSpPr>
          <p:cNvPr id="3" name="Content Placeholder 2"/>
          <p:cNvSpPr>
            <a:spLocks noGrp="1"/>
          </p:cNvSpPr>
          <p:nvPr>
            <p:ph idx="1"/>
          </p:nvPr>
        </p:nvSpPr>
        <p:spPr>
          <a:xfrm>
            <a:off x="1295400" y="1905000"/>
            <a:ext cx="7696244" cy="3550967"/>
          </a:xfrm>
        </p:spPr>
        <p:txBody>
          <a:bodyPr/>
          <a:lstStyle/>
          <a:p>
            <a:r>
              <a:rPr lang="en-US" dirty="0" smtClean="0"/>
              <a:t>Oversee social media accounts</a:t>
            </a:r>
          </a:p>
          <a:p>
            <a:r>
              <a:rPr lang="en-US" dirty="0" smtClean="0"/>
              <a:t>Take pictures at events</a:t>
            </a:r>
          </a:p>
          <a:p>
            <a:r>
              <a:rPr lang="en-US" dirty="0" smtClean="0"/>
              <a:t>Manage bulletin boards, Baldwin table reservations and </a:t>
            </a:r>
            <a:r>
              <a:rPr lang="en-US" dirty="0" err="1" smtClean="0"/>
              <a:t>eBullet</a:t>
            </a:r>
            <a:endParaRPr lang="en-US" dirty="0" smtClean="0"/>
          </a:p>
          <a:p>
            <a:endParaRPr lang="en-US" dirty="0"/>
          </a:p>
          <a:p>
            <a:pPr marL="0" indent="0" algn="ctr">
              <a:buNone/>
            </a:pPr>
            <a:r>
              <a:rPr lang="en-US" sz="2800" dirty="0" smtClean="0">
                <a:solidFill>
                  <a:srgbClr val="FF0000"/>
                </a:solidFill>
              </a:rPr>
              <a:t>Interested? Email: hayferac@mail.uc.edu</a:t>
            </a:r>
          </a:p>
        </p:txBody>
      </p:sp>
      <p:sp>
        <p:nvSpPr>
          <p:cNvPr id="4" name="TextBox 3"/>
          <p:cNvSpPr txBox="1"/>
          <p:nvPr/>
        </p:nvSpPr>
        <p:spPr>
          <a:xfrm>
            <a:off x="6705644" y="240501"/>
            <a:ext cx="2286000" cy="369332"/>
          </a:xfrm>
          <a:prstGeom prst="rect">
            <a:avLst/>
          </a:prstGeom>
          <a:noFill/>
        </p:spPr>
        <p:txBody>
          <a:bodyPr wrap="square" rtlCol="0">
            <a:spAutoFit/>
          </a:bodyPr>
          <a:lstStyle/>
          <a:p>
            <a:r>
              <a:rPr lang="en-US" b="1" u="sng" dirty="0" smtClean="0"/>
              <a:t>Chair: </a:t>
            </a:r>
            <a:r>
              <a:rPr lang="en-US" dirty="0" smtClean="0">
                <a:solidFill>
                  <a:srgbClr val="FF0000"/>
                </a:solidFill>
              </a:rPr>
              <a:t>OPEN</a:t>
            </a:r>
            <a:endParaRPr lang="en-US" dirty="0">
              <a:solidFill>
                <a:srgbClr val="FF0000"/>
              </a:solidFill>
            </a:endParaRPr>
          </a:p>
        </p:txBody>
      </p:sp>
    </p:spTree>
    <p:extLst>
      <p:ext uri="{BB962C8B-B14F-4D97-AF65-F5344CB8AC3E}">
        <p14:creationId xmlns:p14="http://schemas.microsoft.com/office/powerpoint/2010/main" val="2464583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228600"/>
            <a:ext cx="9144000" cy="1143000"/>
          </a:xfrm>
        </p:spPr>
        <p:txBody>
          <a:bodyPr/>
          <a:lstStyle/>
          <a:p>
            <a:r>
              <a:rPr lang="en-US" b="1" dirty="0" smtClean="0"/>
              <a:t>Career Fair</a:t>
            </a:r>
            <a:endParaRPr lang="en-US" b="1" dirty="0"/>
          </a:p>
        </p:txBody>
      </p:sp>
      <p:sp>
        <p:nvSpPr>
          <p:cNvPr id="3" name="Content Placeholder 2"/>
          <p:cNvSpPr>
            <a:spLocks noGrp="1"/>
          </p:cNvSpPr>
          <p:nvPr>
            <p:ph idx="1"/>
          </p:nvPr>
        </p:nvSpPr>
        <p:spPr>
          <a:xfrm>
            <a:off x="1295400" y="3352800"/>
            <a:ext cx="7696244" cy="3436899"/>
          </a:xfrm>
        </p:spPr>
        <p:txBody>
          <a:bodyPr>
            <a:noAutofit/>
          </a:bodyPr>
          <a:lstStyle/>
          <a:p>
            <a:r>
              <a:rPr lang="en-US" sz="2400" dirty="0" smtClean="0">
                <a:latin typeface="+mj-lt"/>
              </a:rPr>
              <a:t>All fairs in the Rec Center, on the basketball courts</a:t>
            </a:r>
          </a:p>
          <a:p>
            <a:r>
              <a:rPr lang="en-US" sz="2400" dirty="0" smtClean="0">
                <a:latin typeface="+mj-lt"/>
              </a:rPr>
              <a:t>173 companies signed up for Technical Career Fair</a:t>
            </a:r>
          </a:p>
          <a:p>
            <a:r>
              <a:rPr lang="en-US" sz="2400" dirty="0" smtClean="0">
                <a:latin typeface="+mj-lt"/>
              </a:rPr>
              <a:t>Be prepared:</a:t>
            </a:r>
          </a:p>
          <a:p>
            <a:pPr lvl="1"/>
            <a:r>
              <a:rPr lang="en-US" sz="2000" dirty="0" smtClean="0">
                <a:latin typeface="+mj-lt"/>
              </a:rPr>
              <a:t>Visit the </a:t>
            </a:r>
            <a:r>
              <a:rPr lang="en-US" sz="2000" dirty="0" smtClean="0">
                <a:latin typeface="+mj-lt"/>
                <a:hlinkClick r:id="rId2"/>
              </a:rPr>
              <a:t>company listing</a:t>
            </a:r>
            <a:endParaRPr lang="en-US" sz="2000" dirty="0" smtClean="0">
              <a:latin typeface="+mj-lt"/>
            </a:endParaRPr>
          </a:p>
          <a:p>
            <a:pPr lvl="1"/>
            <a:r>
              <a:rPr lang="en-US" sz="2000" dirty="0" smtClean="0">
                <a:latin typeface="+mj-lt"/>
              </a:rPr>
              <a:t>Research companies &amp; apply online</a:t>
            </a:r>
          </a:p>
          <a:p>
            <a:pPr lvl="1"/>
            <a:r>
              <a:rPr lang="en-US" sz="2000" dirty="0" smtClean="0">
                <a:latin typeface="+mj-lt"/>
              </a:rPr>
              <a:t>Go to </a:t>
            </a:r>
            <a:r>
              <a:rPr lang="en-US" sz="2000" dirty="0" smtClean="0">
                <a:latin typeface="+mj-lt"/>
                <a:hlinkClick r:id="rId3"/>
              </a:rPr>
              <a:t>information sessions &amp; prep events</a:t>
            </a:r>
            <a:endParaRPr lang="en-US" sz="2000" dirty="0" smtClean="0">
              <a:latin typeface="+mj-lt"/>
            </a:endParaRPr>
          </a:p>
          <a:p>
            <a:r>
              <a:rPr lang="en-US" sz="2400" dirty="0" smtClean="0">
                <a:latin typeface="+mj-lt"/>
              </a:rPr>
              <a:t>Dress is business casual – </a:t>
            </a:r>
            <a:r>
              <a:rPr lang="en-US" sz="2400" b="1" dirty="0" smtClean="0">
                <a:latin typeface="+mj-lt"/>
              </a:rPr>
              <a:t>no jeans or tennis shoes</a:t>
            </a:r>
            <a:endParaRPr lang="en-US" sz="2000" dirty="0">
              <a:latin typeface="+mj-lt"/>
            </a:endParaRPr>
          </a:p>
          <a:p>
            <a:pPr marL="0" indent="0">
              <a:buNone/>
            </a:pPr>
            <a:endParaRPr lang="en-US" sz="2400" dirty="0" smtClean="0">
              <a:latin typeface="+mj-lt"/>
            </a:endParaRPr>
          </a:p>
          <a:p>
            <a:endParaRPr lang="en-US" sz="2400" dirty="0">
              <a:latin typeface="+mj-lt"/>
            </a:endParaRPr>
          </a:p>
        </p:txBody>
      </p:sp>
      <p:sp>
        <p:nvSpPr>
          <p:cNvPr id="4" name="Title 1"/>
          <p:cNvSpPr txBox="1">
            <a:spLocks/>
          </p:cNvSpPr>
          <p:nvPr/>
        </p:nvSpPr>
        <p:spPr bwMode="auto">
          <a:xfrm>
            <a:off x="7239000" y="228600"/>
            <a:ext cx="1905000" cy="990600"/>
          </a:xfrm>
          <a:prstGeom prst="rect">
            <a:avLst/>
          </a:prstGeom>
          <a:noFill/>
          <a:ln w="9525">
            <a:noFill/>
            <a:miter lim="800000"/>
            <a:headEnd/>
            <a:tailEnd/>
          </a:ln>
        </p:spPr>
        <p:txBody>
          <a:bodyPr lIns="91434" tIns="45717" rIns="91434" bIns="45717" anchor="ctr"/>
          <a:lstStyle/>
          <a:p>
            <a:pPr eaLnBrk="0" hangingPunct="0"/>
            <a:r>
              <a:rPr lang="en-US" sz="1600" b="1" u="sng" dirty="0">
                <a:solidFill>
                  <a:schemeClr val="tx2"/>
                </a:solidFill>
                <a:latin typeface="Myriad Pro" pitchFamily="34" charset="0"/>
              </a:rPr>
              <a:t>Chairs:</a:t>
            </a:r>
            <a:r>
              <a:rPr lang="en-US" sz="1600" u="sng" dirty="0">
                <a:solidFill>
                  <a:schemeClr val="tx2"/>
                </a:solidFill>
                <a:latin typeface="Myriad Pro" pitchFamily="34" charset="0"/>
              </a:rPr>
              <a:t> </a:t>
            </a:r>
          </a:p>
          <a:p>
            <a:pPr eaLnBrk="0" hangingPunct="0"/>
            <a:r>
              <a:rPr lang="en-US" sz="1600" dirty="0" smtClean="0">
                <a:solidFill>
                  <a:schemeClr val="tx2"/>
                </a:solidFill>
                <a:latin typeface="Myriad Pro" pitchFamily="34" charset="0"/>
              </a:rPr>
              <a:t>Andrew Griggs</a:t>
            </a:r>
          </a:p>
          <a:p>
            <a:pPr eaLnBrk="0" hangingPunct="0"/>
            <a:r>
              <a:rPr lang="en-US" sz="1600" dirty="0" smtClean="0">
                <a:solidFill>
                  <a:schemeClr val="tx2"/>
                </a:solidFill>
                <a:latin typeface="Myriad Pro" pitchFamily="34" charset="0"/>
              </a:rPr>
              <a:t>Dane Sowers</a:t>
            </a:r>
          </a:p>
          <a:p>
            <a:pPr eaLnBrk="0" hangingPunct="0"/>
            <a:r>
              <a:rPr lang="en-US" sz="1600" dirty="0" smtClean="0">
                <a:solidFill>
                  <a:schemeClr val="tx2"/>
                </a:solidFill>
                <a:latin typeface="Myriad Pro" pitchFamily="34" charset="0"/>
              </a:rPr>
              <a:t>Nick </a:t>
            </a:r>
            <a:r>
              <a:rPr lang="en-US" sz="1600" dirty="0" err="1" smtClean="0">
                <a:solidFill>
                  <a:schemeClr val="tx2"/>
                </a:solidFill>
                <a:latin typeface="Myriad Pro" pitchFamily="34" charset="0"/>
              </a:rPr>
              <a:t>Stelzer</a:t>
            </a:r>
            <a:endParaRPr lang="en-US" sz="1600" dirty="0">
              <a:solidFill>
                <a:schemeClr val="tx2"/>
              </a:solidFill>
              <a:latin typeface="Myriad Pro"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676400"/>
            <a:ext cx="741045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7314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046" y="312739"/>
            <a:ext cx="7696244" cy="1143000"/>
          </a:xfrm>
        </p:spPr>
        <p:txBody>
          <a:bodyPr/>
          <a:lstStyle/>
          <a:p>
            <a:r>
              <a:rPr lang="en-US" dirty="0" smtClean="0"/>
              <a:t>Some companies…</a:t>
            </a:r>
            <a:endParaRPr lang="en-US" dirty="0"/>
          </a:p>
        </p:txBody>
      </p:sp>
      <p:pic>
        <p:nvPicPr>
          <p:cNvPr id="1026" name="Picture 2" descr="http://www.ranklogos.com/wp-content/uploads/2012/06/johnson-and-johnson-logo.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31125" y="1679400"/>
            <a:ext cx="1671805" cy="4643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martmentors.eduarena.com/wp-content/uploads/2013/08/tcs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3345" y="4459627"/>
            <a:ext cx="1270256" cy="5681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pload.wikimedia.org/wikipedia/commons/thumb/8/8e/Belcan_logo.png/160px-Belcan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893" y="3535360"/>
            <a:ext cx="940167" cy="5170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marathonpetroleum.com/images/MPC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842" y="2602188"/>
            <a:ext cx="1782435" cy="4041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rentmanager.com/blog/wp-content/uploads/2012/12/LCS_logo_300dpi.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59770" y="5272206"/>
            <a:ext cx="928040" cy="50868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ellisonsurfacetech.com/images/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2910" y="2474575"/>
            <a:ext cx="1113995" cy="65940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4" descr="data:image/jpeg;base64,/9j/4AAQSkZJRgABAQAAAQABAAD/2wCEAAkGBxQHEhUUBxQVExUWGB4bGBgXExgcHxsgHBccGR8dGxshICgnHh8xHRcUIT0hMSkrLjIuHCA1ODMsNyotLi0BCgoKBQUFDgUFDisZExkrKysrKysrKysrKysrKysrKysrKysrKysrKysrKysrKysrKysrKysrKysrKysrKysrK//AABEIAF8CEgMBIgACEQEDEQH/xAAcAAEAAwADAQEAAAAAAAAAAAAABgcIAwQFAgH/xABOEAABAwEDBAsMBwYGAgMAAAABAAIDBAUGEQcSITEIFTJBUVNhcYGT0RMUFyIzNVJyc5GSsSNCVIKhwtIWRGKywdMYJEODpMNjoiU08P/EABQBAQAAAAAAAAAAAAAAAAAAAAD/xAAUEQEAAAAAAAAAAAAAAAAAAAAA/9oADAMBAAIRAxEAPwC8UVb2/ljpLCqZaeqhnL4nZpLQzA4cHjL27iX+gvsZhZrJGdxzc7ugbpz87DDAn0CglqIiAiIgIijV+b6QXKijktJr390fmtawDHQ0knSRoGAHSEElRVVDl0o53BsFPUuc4gNAazEknAAeNrxVpxuLgC4YEjSODkQfSIojlDv7BcqLGb6Sd4+jiB0n+Jx+q3l395BIrVtSGx4zLakjIoxrc44DmHCeRVHefLxHCSy7UBl/8suLW9DBpPSRzKnb0Xnqb0y91tmQvP1WjQ1g4GN3hq5Tv4rr2FYdReCURWPE6V53mjQOVx1NHKSgkNrZULUtXHutU6Np+rEGsA5AWjO95JUaqrWnrDjVzyyHhfK53zKuK7eQQuAdeWozTvxwAaOeRw5tTelTuhySWVR/u3dDwySSO/DOw/BBlmOZ0Xk3EcxIXsWffCvs4g0dXUNw1DuriPcSQtNvya2W8YOooujOH4grwLXyJWbWg94iWmdvFkhcOkPx0dIQVzYGXGus/RazY6tvCQI3fE0Yf+qt652UyhvUQyneYpj/AKUugn1TqdzA48ipS+GR+tu+DJRYVcQ0l0Ywe0csek9Ix6FXe5QbiRZ8yZZYH2cW0963GSHQGTHS6Pe8ffc3l3Q5d7QMUgmaHREOa4Agg4gg6QQd8IPpERARRC/eUCC5Lom2kyV/dQ4t7mG6M0gHHEj0got4eaHian4WfqQWwiqfw80PE1Pws/Unh5oeJqfhZ+pBbCKp/DzQ8TU/Cz9SeHmh4mp+Fn6kFsIqobl5oTrhqR91n6l7VlZYLLtEhrpnQk6u6xuaPiGLR0kIJ6i4qWpZWND6RzXsdpDmuBB5iFyoCIiAiqqbLrRQuLXQ1GLSQfFZvHD0l8eHmh4mp+Fn6kFsLzrwW3Dd6B9RajsyNg08JO81o3yTvKuPDzQ8TU/Cz9S8e2MqdkW49j7ZpaicR7hjwwsBOs5mdg48px5MEEOrbw2vf+qfJYnfLW6mxwSPayMDUC4Zox1nOOk82AE2u5kvtWpwdeG054BvsjqJHu5i7OzWn4l6EOXOz4GhsFPO1o1BrIwBzAOX34eaHian4WfqQTywbrxWJgY31Ez/AE5qmWQ/CXZo6AF7iqfw80PE1Pws/Unh5oeJqfhZ+pBbCKIXEygwX2dK2zY5WdyDS7ugbpziQMMCfRKl6AiIgIi4qupbRsdJUkNYxpc4nUABiT7gg5UVUHLzQjVDU/Cz9S/Y8vFA4gOiqACQCc1mjTr0O6UFrIvmKQSgOiIIIxBGog6QQvpAREQERRG/d/4LkmEWlHK/uwcW9zDdGZm444kemEEuRVxd7LFSW9UxU1JFOHyuzQXBmA0E6fG5FY6AiIgIiICIiAiIgyNlS87Vvtj8grE2M26ruaH5yqu8qXnat9sfkFYmxm3VdzQ/OVBeqIiAiIgLMOXW8O3VpOihOMdKO5Dgz8cZDz44N+4tC3wtsXdop6mTDGNhLQTrcdDB0uLQsg00MlsztZHi+WaTAcLnPd2lBZmQC6e2lU6sq24xU+hmO/KRiPhGnnLVoteLc677LsUcVNT/AFG+M70nnS53ScejBe0g8G+1547pUj6ir0kaGMx0vedTR+JPICsk27bEtvTvntN2fI84k7w4ABvADQAp5l3vObZrzTwH6Kl8XQdBkO7Ove0N6CoBZFmyWxNHBQjOkkcGtHKd88m/zBBIcndxpb7T5sX0cLMDLLhuQdTW8LjgdHTz6hu3d2nuzCIbHjEbd8/WcfSe7W4//hgFx3Ru5FdWljp6AaGjFzt97junHnPuGA3l7KAiIgIiICqvKrkrZbzXVN32iOpAJcwYBs2/q3pOXUd/hFqIgw/LGYXFswLXNJBBGBBGggjeOKuLIVf80kjbPtd2Mbz9A5x3Lj/p4+id7gOjf0cuyBuYKZzbQs9uAeQycAfWOObJ07k8ubwql43mIgxkgg4gg4EEaiDwoNwooxk3vJ+1NnwzvOMmGZL67dB9+h3M4KToKH2S/laL1JfmxVBY9mSWzNHBQgGSR2a0EgDE8p1K39kv5Wi9SX5sVe5LvO1F7Yf1Qe14GLV4qPr2dqeBi1eKj69natQIgy/4GLV4qPr2dqeBi1eKj69natQIgy3PkctWIYiBjuRs0ZPzUStqwKmwXZtsQSQnez2kA+q7U7oJW0V0rYsmG24nQ2pG2SNw0hw/EcBHDvIMl3NvlVXQlD7Mecwnx4nHxHjfxG8cBuhpH4LVF0byRXrpWVFnHQ7Q5p1scNbXcoxHOCDvrKt+7tOunWy0zyXNacY3HW5jtLSeXePKCp3sdrcdS1klK8/RzMLgOB7MNXO0u9wQaIREQYltHysnru/mKkNxrh1F9+7bUvhZ3HMzu6ueMc/OwwzWu9A8G8o9aPlZPXd/MVdGxl/f/wDY/wC5B4XgGtHjqPrJf7SeAa0eOo+sl/tLR6IM4eAa0eOo+sl/tJ4BrR46j6yX+0tHogzh4BrR46j6yX+0ngGtHjqPrJf7S0eiCs8kGT+puS+odar4XiVrA3uTnnDNLicc5jfSCsxEQEREBVHsgr17XU7aKkP0k/jSYHSIwdX3nDDma5WrXVbKCN8tWQ1kbS5xO8GjEn3BY9vjeB956yapnxGe7xW+iwaGt92HTig8ZjS8gMGJOgAb6/NWtWZkJurt3W98VLcYqXB2kaDIdwOXDAu6G8K6OWe6v7N2g51OMIanGSPDUDj47ehxx5nBBamQS9W3FGaWqOMtLgBidLozjm+7S3mzeFWise3CvIbqV0VQ3EtBzZGj6zHaHDl3nDlaFr+GUTtDoSHNcAQRqIIxBCD7REQFRWyZ3VDzTfOJXqqK2TO6oeab5xIK9yU+d6P2v5StbrJGSnzvR+1/KVrdAREQEREBERAREQZGypedq32x+QVibGbdV3ND85VXeVLztW+2PyCsTYzbqu5ofnKgvVERAREQU1sha+aqbBR2dFK8E91kLGOI0YtY0kD1zhyNPAvNyBXLe2Z9basbmdyxZE17SDnEDOfgRvNOAP8AEeBXuiAunbFcLLglml1RRueeZrS7+i7iieVeYwWRWFmjGLN6HODT+BKDJtVUOq3uknOLnuLnHhJOJPvKtnY52GKurmqphj3BgazEfWkxBI5Q1rh97lVQrSGx2phFZsjxrfO7H7rWhBaaIiAiIgIiICIiDzLzWS23aSenm1SxuaOQkeKRyg4HoWM54jA5zZdBaSDzg4FbfWPcoVN3pada1ugd8SEaN5zy4fNBZexstbNkqqV50Oa2Vo5Qcx34FnuV7rMWQOfuVrMHpxSN/AO/KtOoKH2S/laL1JfmxV7ku87UXth/VWFsl/K0XqS/NirzJg4NtWjLtA7sP6oNdouHvpnpt+IJ30z02/EEHMi4e+mem34gnfTPTb8QQcyLgfWxs0vkYByvHaoTfLKtQ3eY4UcjamfAhscTg4A/xvGhox1jXyIKk2QVQ2e1cIsMWQMa7Dhxc7T0PavLyLsL7Ypcwai8nm7k8f1CidrWjJa80k9c7OklcXOPKTjo4BvAbwAVx7HW7Ds6WvqQQ3AxRY75JBe4c2Abjyu4EF6oiIMS2j5WT13fzFXRsZf3/wD2P+5UvaPlZPXd/MVY+RK+dJdHvvbt7md17lmZrHOxzO6Y6tW7ag0mir3wz2Vx0nUP7E8M9lcdJ1D+xBYSKvfDPZXHSdQ/sTwz2Vx0nUP7EFhIoZYWVCz7enZT2bI90khIaDE8DQC7WRo0AqZoCIiAiLr2jWss2KSWrOayNpc48AaMT8kFTbIW9XecDKGkd483jy4HUwHQD6zh7mnhWf42GQgRgkk4AAYkk6gAvVvZbr7yVc1TU44yOJA9Fo0Nb0NACm2Qi6u3db3xVNxipcHaRodIdwOXDS7obwoLvycXYF06GKEgd0Iz5TwvdpOnk0N5gurlVur+1dBIyEAzR/SQnDTiNbfvNxHPhwKYogw4tG5AL07aUjqSqJMlNucTjnRuJww9U4t5AWqtctt1f2drzJTjCGpxkYANy4YZ7feQ7mcBvKM3IvG66tZFUw4kNOD2j6zDoc3l0aRygINjIuKmnbVMa+nIc14DmkaiCMQfcuVAVFbJndUPNN84leqorZM7qh5pvnEgr3JT53o/a/lK1uskZKfO9H7X8pWt0BERAREQEREBERBkbKl52rfbH5BWJsZt1Xc0PzlVd5UvO1b7Y/IKxNjNuq7mh+cqC9UREBERAREQFE8q0BqLIrAwY4RZ3Q1wcfwaVLF1bVom2nBLDNuZY3MPM5pafmgxMtIbHaq7rZsjB9Sd3/s1pWda2mdRSPjnGDmOLXDgLSQfxCtPY726KGslppjgKlgLfXjzjh0tL/cEGikREBERAREQEREBY7v/AFXftpVj26QaiQA46wHloPuAWqr5W227lFPUS4fRsOaMcMXHQwdLiFjiSQykukOJJxJ4SdKCxMgcPdbWYfQikd+Ab+ZadVE7GyySX1VU/UA2JvOTnu+UfvV7IKH2S/laL1JfmxUqDhqV1bJfytF6kvzYq5ybQNqbUo2VDQ9rpQC1wBB16wdaCOZ54T70zzwn3rZX7L0X2Sn6lnYn7L0X2Sn6lnYgxrnnhPvTPPCfetlfsvRfZKfqWdi6tq3JobThfFJTQtD2kZzImtc3gLSBoIOBQY+LidZX7FGZSGxAucTgABiSToAA3yvWvZd2W61VJTV+th8V2Gh7TuXDkI9xxG8pdkUvgy7dX3K0Q0RT4Nzy0Ysfqac7WGnURq1HeKDv3ByN1FrubLeQGngxBzD5SQcGH1BynTyb60PQ0bLPjZFRNDI2ANa1o0ADUFzogIiIMS2j5WT13fzFendm6NZerum0MPde5Zuf9JG3DOxw3ThjuXauBeZaPlZPXd/MVdGxl/f/APY/7kEH8EVr/ZP+RT/3E8EVr/ZP+RT/ANxaqRBlXwRWv9k/5FP/AHE8EVr/AGT/AJFP/cWqkQZ8yaZN7SsS0qee06bucTC4ud3aE4YscBoa8k6SN5aDREBERAVM7Ia9fe0bKCkdg6TCSbD0ASGtPO4Y4fwjeOm27WtBlkwyT1hwZEwvceRox0cvIsd3mtqS8VVLU1h8aRxIHoj6rRyBuA6EHmxsMhAjBJJwAAxJJ1ADhWusnN2RdOhigI+kIz5TwvdpPQNDeYLLF17XbYNVHUSRNn7kc5rHOIGcNROHAcDzgK0f8QE/2OLrXdiC/UVBf4gJ/scXWu7E/wAQE/2OLrXdiC0MqN1v2soJIoQO7M+kiOH1m73S3Ob0g7yyURhrVy/4gJ/scXWu7FVd47UFtVMtRHE2Hurs4saSQCR42B5XYnpQXtsfb17Y0zqKrPj0+mPE6XRuOr7rjhzObwK21ja5t4H3XrIamDE5jvGaDumnQ5vuJ6cCthUVWyujZLSkOZI0Oa4b4cMQfcUHOqK2TO6oeab5xK9VRWyZ3VDzTfOJBXuSnzvR+1/KVrdZIyU+d6P2v5StboCIiAiIgIiICIiDI2VLztW+2PyCsTYzbqu5ofnKq7ypedq32x+QVibGfdV3ND85UF6omKYoCJimKAiYpigIiIM3ZfLrGyqwVdOPoqnX/DIB4w6Rg74uBVrZ9a+zZWS0Ti2SNwc1w3iDiFsW9NgRXnppKa0Ny8aCNbXDSHDlB7Fkq9d3JrrVD6e024Fu5dhoe3ec074+WkINVXFvVHe+kZPTYB25lZjpY8axzb4PAQpCseXKvdPc6oE1nHEHRJGdzI3gPAdOIO9zYg6hubfSlvfHn2W/xwPHidgHs5xvjlGhBIkREBERARcc87aZpfUODGtGJc4gAAb5J1BUVlTyvCsa+lum45hxbJONGcNRbHyfx+7hQeTl0vu23phSWa7Oggdi5w+tIMWnDkaCRjvknkVXQxGdwbCC5ziAANZJOAA6V8K8MheT44ttG2WkAf8A12OGv/ynk14e/gQWfk9u4Lq0ENOd2BnSnhe7S7nw0N5gFJERBQ+yX8rRepL82Kvcl3nai9sP6qwtkv5Wi9SX5sVe5LvO1F7Yf1Qa6REQEREEFys3HF8KXGlA75hBMR9Ib8ZPAd7gOHKssSRmIlsoLSDgQRgQRoII3itwqiMvFw+4k2jZLdDj/mGgajvScx0A8uB3ygkGQ6/u3cQorUdjPC36Nx/1IxgNfpN0DhI07xVrrE1mV8llSsmoHFkkbg5rhvEfMb2G+FrPJ9e+O+VI2aHxZG+LMz0X4acP4TrB/qCgkyIiDEto+Vk9d38xV0bGX9//ANj/ALlS9o+Vk9d38xV0bGb9/wD9j/uQXkiYpigImKYoCJimKAiLpWzabLGglnrTgyJhc7oGocp1dKCodkPevuTI7PpDpfhJMQfqgnMZ0kZ33W8KouCF1Q5rIQXOcQGgb5JwA967t4bXfb1TLUVm6leXEcA3mjkAwHQrDyBXV22qzV1TcYqbc478p3PuGLufNQfbMg9c4AumpwcNIzn6OTcr68A1dx9P73/pWikQZ18A1dx9P73/AKU8A1dx9P73/pWikQZ18A1dx9P73/pXxNkIro2kslp3EAkNDn4nAah4q0aiDDz2lhIeCCNBB3loHY93q79gfQ1R8eHx4sTrjcdI+64+5w4FB8ut1do63vimbhDVYu0DQ2QbsdOId0ngULulbr7tVcNTTaTG7Ej0mnQ5vS0kINmKitkzuqHmm+cSu2z61loxMlo3BzJGhzSN8EYhUlsmd1Q803ziQV7kp870ftfyla3WSMlPnej9r+UrW+KAiYpigImKYoCJimKAiIgyNlS87Vvtj8go5TVclLj3q97Mdea4jHnwW0ZLLglJdLDE4nSSY2knnOC+Np6fiIeqZ2IMb7b1HHy9a/tTbeo4+XrX9q2RtPT8RD1TOxNp6fiIeqZ2IMb7b1HHy9a/tTbeo4+XrX9q2RtPT8RD1TOxNp6fiIeqZ2IMb7b1HHy9a/tTbeo4+XrX9q2RtPT8RD1TOxNp6fiIeqZ2IM05HrRmntikbPLI5pL8Q6RxHkZN4lakXUhsyGAh0MUbXDURG0Eb2ggLtoCj987oU98Ie5Wm3AjTHI3DOYeEHg0DEaj7lIEQZHvtcCruc/8AzzM+InxZmAlh4M70Hch6CdajdDWSWe9slC90b2nFrmOLSOYhbZmibO0tnaHNIwIcAQRwEHWq2vPkWobXJfZudSPO9HgYz9w6ugga9CCAXby51dAA2242VTR9YeI/pIBafcOdTmiy62fOP80yoiPLG1w94d/RV5bGRC0KHONE6Gdo1Zr8x3S1wAB+8VC7VurV2Qc20Ysw+0jPycUGgZ8tllxDxHTP5Gwn8xCjdtZfmAEWHSuJ3nTOAA5c1uOPxBUfTUj6ryAx6QNfOpZZGS+0rVw73ha1pGIc6aPD8HE/gg8+9V9629Z/+XmJZjiIm+KwfdGvnOJXg01O6qcGUrXPe44Na1pJJ4ABpJV0WBkCe7A3iqQ0b7IBifjcBgfunpVr3XubR3WbhY0LWOIwMh8Z553nThyDAciCsMm2RruRbUXwAJGBZT448uMp3/U953ldrRmjBugBfqICIiCh9kv5Wi9SX5sVe5LvO1F7Yf1Ws6mijq8O+o2Pw1ZzAcObELjjsuCIh0UMTSNIIjaCOY4IO2iIgIiIC4qqnbVsdHVND2PaWua4YggjAgjgwXKiDJuU+5Trm1ZbGCaeTF0LuTHSwn0hq5Rgd9dTJ/e6S5tW2aHF0Z8WVmO7Zjpw/iGsHh5CVreppWVQAqmNeBqzmg4e9dfaen4iHqmdiD7sq0Y7XhZNZ7g+ORoc0jgPDwHew3iu2uOCBtMM2na1jeBrQB7guRBiS0fKyeu7+Yr8pquSlx71e9mOvNcRjhw4c5WzzZFOdcEPVM7F+bT0/EQ9UzsQY323qOPl61/am29Rx8vWv7Vsjaen4iHqmdibT0/EQ9UzsQY323qOPl61/am29Rx8vWv7Vsjaen4iHqmdibT0/EQ9UzsQY323qOPl61/am29Rx8vWv7Vsjaen4iHqmdibT0/EQ9UzsQU3scaySqkrO+pHvwZHhnOJw0v1Yr62RF6sBHZ9IdeEk2B58xh6fGw5Gq6aaijpMe9Y2Mx15rAMefALjmsyGcl00MbnHWTG0k85IQYrp4HVT2spwXOeQ1oGsknAAdJC1/cO7bbqUUVPGBnAZ0pH1pHAZx9+gcgC9SOyoIyDHDECDiCI2ggjfBwXcQEREBERAREQRnKLdkXsoZYB5TDPiPA9ukdB0tPIVkSRhiJbICCDgQRgQRrBG8VuFdN9kwPJL4YiTpJMbdP4IKn2PN6u+oX0FW7xosXxYnWwnxmjmccfvci87ZM7qh5pvnErrgs6GnOdTxRtcNRbG0H3gL7qaKOrw76jY/DVnMBwx4MRyBBiaKQwkOhJaRqIOBHMV2tt6jj5etf2rZG09PxEPVM7E2np+Ih6pnYgxvtvUcfL1r+1Nt6jj5etf2rZG09PxEPVM7E2np+Ih6pnYgxvtvUcfL1r+1Nt6jj5etf2rZG09PxEPVM7E2np+Ih6pnYgxvtvUcfL1r+1Nt6jj5etf2rZG09PxEPVM7E2np+Ih6pnYg/LBOdTQY6fomfyBfq7rWhgAYMANQCIP//Z"/>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2" name="Picture 18" descr="http://loreal-dam-front-resources-corp-en-cdn.brainsonic.com/ressources/afile/2264-f270a-picture_photo-looreal-logo.htm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4213" y="3381723"/>
            <a:ext cx="1099154" cy="824366"/>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0" descr="http://upload.wikimedia.org/wikipedia/de/6/60/Gulfstream_Aerospace_logo.svg"/>
          <p:cNvSpPr>
            <a:spLocks noChangeAspect="1" noChangeArrowheads="1"/>
          </p:cNvSpPr>
          <p:nvPr/>
        </p:nvSpPr>
        <p:spPr bwMode="auto">
          <a:xfrm>
            <a:off x="979446" y="1027907"/>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6" name="Picture 22" descr="http://typophile.com/files/gulfstream_664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6859" y="4416511"/>
            <a:ext cx="1284470" cy="45843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www.eloqua.com/content/dam/eloqua/images/customers/dow-logo-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56234" y="5651444"/>
            <a:ext cx="1624869" cy="563882"/>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multivu.prnewswire.com/mnr/pg/39814/images/39814-hi-PG_logo.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37069" y="1504239"/>
            <a:ext cx="1090826" cy="87382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media.marketwire.com/attachments/201008/10903_logoLubrizol.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1059" y="2661079"/>
            <a:ext cx="1126700" cy="480726"/>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www.trademarkia.com/logo-images/john-r-jurgensen-company/john-r-jurgensen-company-75441178.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19561" y="3465556"/>
            <a:ext cx="1446962" cy="740533"/>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www.slicer.org/slicerWiki/images/2/21/GE-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11867" y="5073649"/>
            <a:ext cx="598383" cy="79862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34" descr="data:image/jpeg;base64,/9j/4AAQSkZJRgABAQAAAQABAAD/2wCEAAkGBwgHBhIUBxQTFA8WGRQbFhQVGRsUFhodFhUYGiAdIRcYKDQgGhwmGxcULT0mJykrLjEuGys/RDMsNyg5LysBCgoKDg0OGxAQGywlHyQ3LDc3LC8sMi8sLS8sLCwtKzQyLDQ3LCwvMjIsLCw0NCwsLCwsNC8sLDIsLCw0LCwsNP/AABEIAKsBJwMBEQACEQEDEQH/xAAbAAEAAgMBAQAAAAAAAAAAAAAABgcBBAUDAv/EAEAQAAECAwIJCgIJBAMAAAAAAAABAgMEBREhBhMVMUFRU5LREhZVYWNxorHS4SKTIzJCYoGRocHwFDNSghdzsv/EABsBAQACAwEBAAAAAAAAAAAAAAAFBgEDBAIH/8QANhEBAAECAggEBQMEAgMAAAAAAAECAwSRERIUFTFSYaEFEyHRMkFRVGRxsfAigeHxI8FCQ0T/2gAMAwEAAhEDEQA/AJ4fJ1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ir4SU6kzCMmlcr7LbGpbZbmtO7DeH3sRTr0cOrpsYO7ep1qeDR58Uftd33Ojc2I6Zt+7L/TM58Uftd33G5sR0zN2X+mZz4o/a7vuNzYjpmbsv9MznxR+13fcbmxHTM3Zf6ZnPij9ru+43NiOmZuy/wBMznxR+13fcbmxHTM3Zf6ZvqHhtRXL8Svb1qxf2MT4PiY4aJ/uxPht+PlGbtyM/KT8LlST2vbpsXN3pnQj7ti5anRciYcdy1XbnRXGhsGp4AOZWK9IUdzUnFXlOtVEalq2Jp6kO3C4C7iImqjhH1dFjC3L2nUjg5vPijdpu+507mxHTNv3Zf6ZnPij9pu+5jc2J6Zs7sv9M3tJYXU2emmw5ZIqvctiJyffMeLvhd+1RNdWjRHV4uYC7bpmqrRojq75GuJxqthNTaVNYuZVyvsRVRqW2W5res78P4dev0a9PDq6rODu3qdamPRp8+KP2u77m/c2I6Zt27L/AEzOfFH7Xd9xubEdMzdl/pm2abhTT6nOJDlEiK9bfs2IiJpVbbkNV/wy7ZomuuY0fq1XsFdtU61WjR+rrTs3BkZV0SZXksalqr/NKqcVq1VdriimPWXNRRVXVFNPGXA58Uftd33JLc2I6Zu7dl/pmc+KP2u77jc2I6Zm7L/TM58Uftd33G5sR0zN2X+mbrUery9YgudKI/kItlrksRV6tdl35nHicJXh5imuY0z9HLfsVWZ1atGlvnK0gAAAAAAAAAAA5uEFXhUanq9971uY3WvBNJ14LC1Ym5FMcPnPRvw1ib1erH91SzMeLNTDnx1te5VVVXWpdKKKaKYpp4QtFFEUUxTTwh5np6AAAAAAAbVMqEelzrYkqtjkzpocmlF6lNN+xRfomivh+zVes03aJpqXDKR2TUqx8L6rmo5PxS0o9yibdc0TxhVa6Zpqmmfk8arUINLkHRJjM3MmlV0InWptwuHqxFyKKf8AUPVm1VdriilUdSno9SnXRJlbXOX8ETQidSF1tWqbVEUU8IWmzaptURRS1jY2MAWZgVQcmSmMmk+niJm0tbq71zr7FU8VxvnV+XR8Md5V3H4rzatWn4Y7y6OEVYh0Wnq918RbmN1rwQ5cDhJxNzV+UcZaMNh5v16scPmqaPGiTEZzo6q57lVVVc6qpc6aYopimmNEQs9NMUxFNPCHwenplrXPciMRVVbkRL1VV6jEzERpkmYiNMrUwUobaNIfS2Y59ivXVqb3J5lP8Rxk4i5/T8McPdWcZifPr9OEcEQw1r2UprFSq/QMXOmZztfcmgm/C8F5FGvX8U9oSnh+F8unXq4z2hGSWSQBvUSlxqvUGw4ObO53+LUzr/NJz4rE04e3NdX+5aMRfps0TVK3JKVgyMq2HLJYxqWIn80lKu3artc11cZVeuuquqaquMvY1vIAAAAAAAAAAAOdU6FT6rFR0+1XKiWJ8TkRPwRbDqsY29Yp1bc6P7Q32cTcsxoonR/aGlzOoOyXffxOje2L5u0ezdvHEc3aEdjPwKhRnNxcRbFVLWq9UWzUvKvQlKY8TqiJ1o7ezup2+qInTHb2fGPwK2UX83+ozqeJ80dvZ61cfzR29jH4FbKL+b/UNTxPmjt7Grj+aO3s69IoeDNXllfKQn8lFs+Jz0vRE6+s4sTjMdh6tWuqNP6R7OS9isXZq1aqvX9IfdWwewcpcg+JMQ1sRLkR77VVcyJfntMYbH42/ciimrtDFnF4q7XFFNXaFbloWBkD0lpeLNzDWS6WvcqIid54rrpt0zVVwh5rriimaquELjkZdtPpsNjluhsRFcub4UvUpF6qb12aoj4p/dU7lfmVzV9ZVrhZXXVmdshW4hlqMTXrcvf5Fr8PwcYa36/FPH2WHBYXyaNM/FP80OEd7tANmmzTZKdbEexH8lbUa7NboW7Uar1ublE0ROjT82u9bm5RNMTo0pR/yBN7GH+akRuO3zz2Ru6aOaUdrdWmKzO4yYuusa1MzU6vxJPC4WjD0alOf1d+Hw9NijVpzaB0t4BOMAqDmmZtP+pF/wDXAr/i+N/9FH9/b3QviWK0/wDFT/f2bmHNe/o5fESi/SvT4lT7LV0d6+Ro8JwPmVedXHpHDrP+Grw/C+ZV5lXCO8q6LOn2QPqHDfFiI2Eiq5VRERM6qpiqqKY0zwYqqimNM8FrYMUVlFp9i2LFdYsR3Xq7kKbj8ZOJuaY+GOCsYvEzfr0/KODsHC5gAAAAAAAMAAAAABlEcOq//SQcRKL9K5PjVPstXR3r5d5N+E4HXnzq49I4dZSfh+E8yrzKuEd5V4WZPMgbtGpkarVBsOBpvc7/ABamdTnxOIpsW5rq/wBy04i/TZomuVuSMpBkJRsOWSxjUsTivWqlKvXartc11cZVa5cquVTVVxlEsMaXXKtPokuxFgM+rY5qWqqXqqKufQTfhuJwuHt6aqv6p4+kpPAX8PZo01T/AFT0R/mhXdl42cSS3phebtLv3hh+btJzQruy8bOI3phebtJvDD83aUtwNwcdSmLEnkTHuuRLl5Kd6aVIXxPxCL8+Xb+H95ReOxnnTq0fDHd6YYQaxPQEhUti4tb4juU1tv3b1ts1mPDK8Pambl2r1+UaJzecDVYoq17k+scI/wC0O5oV3ZeNnEm96YXm7Slt4Yfm7Sc0K7svGziN6YXm7Sbww/N2k5oV3ZeNnEb0wvN2k3hh+btJzQruy8bOI3rhebtJvDD83aTmhXdl42cRvTC83aTeGH5u0nNCu7Lxs4jemF5u0m8MPzdpOaFd2XjZxG9MLzdpN4Yfm7S3aPgZPxJ9uU28iCl7viRVWz7PwrdaaMT4tZptz5U6av0ab/iVuKJ8udMp/OOjS8k7+hZy3oljGJY1NSZ7kRP2K1aimu5HmVaI+coSiIqqjWnRH1VvMYL4QzMdz48PlPcqqqq9mdfxLVR4lg6KYppq9I6Sn6MdhaKYppn0jpLz5oV3ZeNnE9b0wvN2l63hh+btJzQruy8bOI3phebtJvDD83aUmwNwYi0+KsWpIiRUuY25eTrdal1q/wAzkT4n4jTdp8u1Pp85/wCkdj8bF2NS3Pp8+qXEIiwAADIGAAAAgOLTpbz9RZNb8X9vZNa34/8AMjFp0t5+oa34v7exrfj/AMyMWnS3n6hrfi/t7Gt+P/MjFp0t5+oa34v7exrfj/zJ9MgK96Iyq2qtyInKVVVf9hNeiNM4X9vYmuIjTOH/AJk7MzMrgrRVWbiujx3KvJ5Vt66ERFW5qJnOCi3GOvxFFMU0xx0fzi5KKNrvaKKdWFazEaLMx3PjqrnuVVVV0qpaqKKaKYppj0hYaKIopimnhD4PT0AestMx5WJypZzmOzWtVUX9DxXbprjRVGmOrzXRTXGiqNLay3VdvF3lNOx2OSMmrZbPJGRluq7eLvKNjw/JGRstnkjIy5VdvF3lGx4fkjI2WzyRkluB0pV516RqhFi4lL2tVy/H1r93z7iG8Su4e1E2rdMa310cP8orHV2KP+O3TGn5z9P8uvhbXW0eRshf332oxNWty93mcPh2CnEXNNXwxx69HNg8LN+v1+GOPsrvLdV28XeUs+x4fkjJPbLZ5IyMt1Xbxd5RseH5IyNls8kZPSXqtamY7WQI0ZXuVEREcudTzXhsNRTNVVFOiOjzXYw9FM1VUxohaNIlIslItbMPdEiZ3Ocqraq6rcyFRxN2m7cmqmIiPlEK3eriuuZpjRH0cTDWvrTJbFSi/TvTOmdjdfeug7/C8D51XmVx/THeXZgMJ5tWtV8Md5QXLdV28XeUsOx4fkjJNbLZ5IyMt1Xbxd5RseH5IyNls8kZNmnz1cqM42HLRoqvcv8Aktia1XqQ13rOFtUTXVRGiOjVdtYe1RNdVMZLPl4bafT0SM9zkY1Vc962qtiWqq/qVGuqb1z+mNGnhEdldqmblfpHH5QrSr4T1CennOlnvhw8zWtWy5NdmlS14bw6zatxTVTEz850LDYwNuiiIqiJn6tLLdV28XeU37Hh+SMm7ZbPJGRluq7eLvKNjw/JGRstnkjIy3VdvF3lGx4fkjI2WzyRkZbqu3i7yjY8PyRkbLZ5IyMt1Xbxd5RseH5IyNls8kZGW6rt4u8o2PD8kZGy2eSMnWwadWa1UEbj4yQ22LEdyluTV3qceOjDYa3rakaZ4ejkxcWLFGnUjTPD0SivzstHakOXnWS6tX4vtOuusttuIjB2a6J8yqzNWnh9EbhrdVP9dVqatOTiYtOlvP1Hfrfi/t7OzW/H/mRi06W8/UNb8X9vY1vx/wCZGLTpbz9Q1vxf29jW/H/mRi06W8/UNb8X9vY1vx/5k+MdKdFRPH6T1qXPuo7e71q1/cR29zHSnRUTx+kalz7qO3uatf3Edvcx0p0VE8fpGpc+6jt7mrX9xHb3MdKdFRPH6RqXPuo7e5q1/cR293eoMlIugY98okBzVVWp8Tn3Jn5Kpd1Edi7t2KvJi7rRPHhEZuHE3Lmny/M1o7IhhAtXrNRV74EdGJcxvIdc38s66SbwcYfD2ooiunT850xxS2FixYo1deNPz9YczJVS2Eb5buB1bTZ56c4dO0WueM4MlVLYRvlu4DabPPTnBtFrnjODJVS2Eb5buA2mzz05wbRa54zgyVUthG+W7gNps89OcG0WueM4ZSk1JV/sRtx3AbTZ56c4Y2i1zxnDdlMFqzNOuhK1Nb1Rqcf0NFzxLDUcatP6erTXj7FP/lp/RK6JgTKyj0fUVSK9MzbLGJ+7vxu6iGxXjFdyNW1GrH1+f+EZiPEq641aPSO/+Emm46Skq53Jc5GpbyWpa5epEQibdE3K4p06NPzlH0U61UU/VVdVhVmqTzokxBjWrmTkOsRNCJdmLhh6sNYtxRTXT6dYWSxVYs0RRTVGcNTJVS2Eb5buBu2mzz05w3bRa54zgyVUthG+W7gNps89OcG0WueM4TnAfB9ZGFjp1qpGcljWrna3u0OX9E7yv+K47zJ8qif6Y49Z9kL4hi/Mny6J9I7ykVUnHSMi57GOe5PqsaiqqrozaCMw9qLtyKZmIj6y4bVGvXFMzo6qqnJOsTs06JMwYyvctqri3cMxcLd3D26Yoprp0R1hZbdyxbpimmqNEdYeOSqlsI3y3cD3tNnnpzh72i1zxnBkqpbCN8t3AbTZ56c4Notc8ZwsPA2g5Jk+XMp9O9L/ALqaG9+v2Kz4njfPr1KfhjvP1QOOxXnV6Kfhjv1d2agMmpV7Iv1Xtc1bM9jks/cjrdc264rjjHq4qKppqiqPkrGo4JVaSiLi2Y1mhzL/AM250LbY8Tw9yPWdE/SViteIWa49Z0T1c5aTUkX+xG3HcDq2mzz05w6Notc8ZwxkqpbCN8t3AbTZ56c4Z2i1zxnBkqpbCN8t3AbTZ56c4Notc8ZwZKqWwjfLdwG02eenODaLXPGcGSqlsI3y3cBtNnnpzg2i1zxnD7g0WqRoqNbBioqqiWuY5Ev1qqXIYqxdimJma4zh5qxNmmNOtGafojcFKSxkpCiR4jl+LkIt62XuVURbNCIhW/XH3prrrimI4afb90H64u7NVdUUx1cFY8qq30qJb/v6SR1Ln3Udvd26lUf/AER2MdKdFRPH6RqXPuo7e5q1/cR29zHSnRUTx+kalz7qO3uatf3Edvcx0p0VE8fpGpc+6jt7mrX9xHb3MdKdFRPH6RqXPuo7e5q1/cR291hFZQYAAAYDLIYAAAAAAwGQABkMAADAZAMhgAAYDIAAyADAAAAAyAAwAAAAAADLAAAAAAAAAAAAAAAAAAAAAAAAAAAAAAAAAyADAAAAAAGAy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2Q=="/>
          <p:cNvSpPr>
            <a:spLocks noChangeAspect="1" noChangeArrowheads="1"/>
          </p:cNvSpPr>
          <p:nvPr/>
        </p:nvSpPr>
        <p:spPr bwMode="auto">
          <a:xfrm>
            <a:off x="230981" y="7938"/>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60" name="Picture 36" descr="http://upload.wikimedia.org/wikipedia/id/6/6f/DHL_Logo.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6336" y="5342900"/>
            <a:ext cx="1493145" cy="437989"/>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http-download.intuit.com/http.intuit/CMO/intuit/press_room/intuit_logos/intuit_black.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995403" y="4243336"/>
            <a:ext cx="1061784" cy="695524"/>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http://upload.wikimedia.org/wikipedia/en/9/97/Intelligrated_logo.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229147" y="6179114"/>
            <a:ext cx="1766256" cy="258638"/>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http://www.indeed.com/cmp/_s/logos/15b7710ffeef37fd"/>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26295" y="6150247"/>
            <a:ext cx="1286534" cy="545803"/>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http://bixbyapps.com/images/Car_Logo_Web.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982729" y="1353289"/>
            <a:ext cx="807179" cy="807179"/>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http://polkmuseumofart.org/wp-content/uploads/Fifth-Third-Bank-Logo-Color.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585445" y="1504239"/>
            <a:ext cx="1397656" cy="621180"/>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http://www.uploadimages4free.com/upload/big/goodyear_logo-33162.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129835" y="2408364"/>
            <a:ext cx="1056596" cy="791829"/>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http://www.charlottemechanical.com/wp-content/uploads/2013/10/Duke-Energy-Logo.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339717" y="3432952"/>
            <a:ext cx="1141386" cy="856648"/>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https://encrypted-tbn1.gstatic.com/images?q=tbn:ANd9GcSL605BG30TAIFOMIa5qmidAUWZc8ezkqPra4_4CUYSBMo-FMYbzYLPEzT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789936" y="4208270"/>
            <a:ext cx="867153" cy="821326"/>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0" descr="data:image/jpeg;base64,/9j/4AAQSkZJRgABAQAAAQABAAD/2wCEAAkGBxIQEhUSEhAWFhQXFhcZGBcYExQaFxgXGBUWGBUgFh4YHCghGBwlHBQXIzEiJSkrLi4uGB8zODMsOCgtLisBCgoKDg0OGhAQGiwkHyQsLDAwLDAsLDQtLDcsLCwsLzQsNiwsLDQtLCwsLCw0LC8sLCwsLDQsLDcsLCwsLSwsLP/AABEIAKEBOQMBEQACEQEDEQH/xAAcAAEAAgMBAQEAAAAAAAAAAAAABQcEBggDAgH/xABSEAABAwIDBAUFCwcJBgcAAAABAAIDBBEFEiEGBzFBEyJRYXEUMnKBoQg0NXN0gpGxsrPBI0JSg4SS0RUlM2KiwsPh8CRTVbTS8RZDRVRjlKP/xAAaAQEAAwEBAQAAAAAAAAAAAAAAAQQFAwIG/8QANhEBAAEDAQQHCAICAQUAAAAAAAECAwQRBRIhMRNBUWFxsfAUIjKBkaHB0TPhFSNSBiQ0cvH/2gAMAwEAAhEDEQA/ALxQEBAQEBAQEBAQEBAQEBAQEBAQEBAQEBAQEBB8ucALk2CiaopjWSOKJrNoI2aM657tG/T/AAWNk7bsW+FHvT3cvr+tVy3hXKvi4MEVdXP5jcre0Cw+l3H1KjGTtLL/AI43afp95/Dt0eNa+KdZejcBlf8A0k/2nfWQulOxb9zjeu+c+cx5InMop+Ch+u2ec3WOYh3hb2g6KZ2HXb96zdmJ+nkj26KuFdPBlYJXveXRS+ez2jhr7PpVvZebcuTVZvfHT9/X5hyybNNMRXRylLrYVBAQEBAQEBAQEBAQEBAQEBAQEBAQEBAQEBAQEBAQEBB+EoIjEceZHcM67v7I8Tz9SxszbNqz7tv3p+0fP9LlnDrr4zwhHMpKiqOZ5ys5X0Hqbz8SsynFzdoTvXZ3aft8o/axN2zj8KOM+utMUWDRRa5czu12v0DgFtYuy8exxiNZ7Z/HYp3Mm5X16R3JABaSu/UBBCsH+3G3+719n+SxKYj/ACs6f8OP2/pdn/xY17U0ttSEBAQEBAQEBBo1bt3UlzmUmC1k2UkZ5G9Aw25tLwSR6ggjZ9qseOv8l00PxtXGfqkagjZ9qMd51GExeM7PxlKJYrtp8aP/AKnhI8KmD8bocHyMdx53m4jQO7mz0Z+sIPZmJbUcW9DL6LqI/U8IPiTaTamLV1CD4U4f91IgxHb18Xg98Yexvp09TF9tyDKod+hP9Lh4t2x1F/Y6P8UNGxYdvlw6SwkE0J/rx5h9MRcfYho3PB9oKWsF6apjltxDHguHpN4t9YRCSQEBAQEBAQEBAQEGHiGJRwjrHXk0cT/BUsvPs40e/PHsjnLtasV3J936oB89RWHK0ZWc/wBH5x5+HsXz1V7M2lVu0RpT9vnPX4fZfiizjxrVxlL4dgscVies7tPAeA5LZw9k2cf3p96rtn8Qp3squ5w5QlFqqwgICD8JSRDYH+Uklm5E5W+A/wAsqxNl/wC6/dyeqZ0jwj1C5k+5RRb+cppbamICAgICAgqXarfOyNzoqGASlpI6aQkRkjmxres8X5ktvyuNUTo0HEt5eKz8asxj9GJjGD1Gxd/aQ0fmzOB4njL3BlRK5jSA+WaolLGk621JLnW1sB2XtcIN9w/cVTixqKuR7ufRxxsH9sPKGqExij2YonGMtnqZGmxEUshAINjdwcxl+2xQKGioZo+lp9mKmSK1876p7AW2vcFzzmFuYug19+N4K/jgjx6NfMg+Wv2fkNjS11Of0o5IZAPHpLn6Ag2nDtiJZ4fKcGxqV7ASMj3zRODgAS1xaRY2I0LBxHIoIPDd6GK0jyyaRs2Vxa9kzG3BaS1wD47G9wRc5vWhotXBqDDcdpGVUmHxgvzNN2Bsgc1xa60jLOIuDY39Q4IhWW9Hd9HhbWTwSkxSPydG8gva7K5wyn85tmnjqNNTfQlX8MjmOD2OLXt81zXFrgf6pGo9SJXpstt5URYOaysjMr2zNihNw11Q1zmNBGmpBL9QNejPijytBAQEBAQEBAQfhKCBxTHrdSHU8M3EfN7Svn87bMUz0ePxnt/XbP28V+xh6+9c4R2PLD8Cc855yddct+sfSPLwXDD2PXdq6XKnn1dc+P6e7uZFMbtr6/psMUYaAGgADgBwX0lFFNFMU0xpEM6ZmZ1l9r2gQEBAQRuO1JZHkb58nVaOevH/AF3rM2pkTbs9HR8VfCPnzWca3vV708o4yysPphFG1g5DXvPP2q1iY8WLNNuOr1LlduTcrmpkKy5iAgICAgIKY203PPL3zYe5pa4lxgecuUnU9E7hbsa61u3kiVX4tglTSEipppIrc3sIb6nea71EoNi3e7fyYUXM6MS08jszmXs5rrBpcw8DcNALTobDUa3C5MG3lYZVjL5SInHQsn/JnXkHHqn1OKIVjtNuhqY7voHNqYDfK0PaJWt5DU5ZAO24PcidWTtDtGysp2U2M0lXSPi4TRRuETjYAl8bxYjTgM1uRF0Gss2aoJNYcepiOyaGWE+vMSg+v/BkP/G8Nt8oN/oyoNqixDoqdtMNpKOnhaLEUtLdzhaxJc0g5jxLhYkoInDmbOQu1kq694N8gie1pPo2YSO4kgoNyG3GJSsEWGYFJGxoDWOmYWNaOQazqNAA7HlENXxvY/Eqp/T4tiNNTgA26WZvUBOoYxlmDgODrmwvdEvzBsHwtjstLBUYxUDk1hjpGut+e49XL6ReEFiYPslUVE0dXij2F0OtPSRD/Z6c/mk/7yQADXgDw5WIbygICAgICAg8qidsbS5xsBzXO7eotUTXXOkQ9U0zVOlLW6uvlq3dHECG/WO1x5Du+tfL5GbkbQr6GxGlPrn2R3ebSt2aMeN+5z9ckvheEMh1PWf29no9i2cHZdvGjenjV2/pUv5NV3hyhJLTVhAQEBAQY9dUGNpcGF1uIBAsOZ1/BV8m/Nm3NcUzVp2PduiK6tJnRF4U7yiV07uDeqxvZpqT/r6lk7Pq9tv1ZNXKnhTHZ3/P1yWr8dDRFuOvjMpxbykICAgICAgICD8e0EWIuOw8EGvYjsLhtQSZKCHMeLmsDHHxMdiUGt1u5nDX+Y6eL0ZQ4f8A6tcgj49zXQ60uK1EJ7hb6eicy6JZsWx2ORaMx4PHZJTh1/EvLz7UQx6rY/GH+e7CpvjaMfhGieDEdsFiX/s8B/8Apu/6EQ9YNhMUabtjwaPvjoRf2xonglItksa4fy1FCOyGhiHt0RD1O7iWX3zjeISdrWTCJh8WgEIM/Dt2WFQnN5G2V54umc6UnxEhI9iDa4YWsaGsaGtHANAAHgAg9EBAQEBAQEGHiOIMhbdx1PBo4n/LvVPMzbWLRvV8+qOuXWzZquzpCAjimrX5nGzB9A7m9p7/APsvnaLeTtO5v1cKI+keHbPf/wDGhNVvGp0jjPrm2SjpGRNysFh7T49q+mx8a3j0bluNI8/Fm3LlVc61PdWHgQEBAQEHzI8NBJNgBcnuC811RRTNU8oTETM6Q0+bFpXl7WnR5sG21sdAB4hfGXdqZF2quiieFc8I049nDxjm16cW3REVVc4bFgtB0Mdj5xNz3dgX0mzMKcWzu1c54yz8m90tesckgtFXEBAQEBAQEBAQaBvFwrGZZWyYbUZI2xWdGJA1zn5nG7Q5uXgQNXBEqen22xaNzmPrp2uaS1zTlBa4GxB6uhBCCY2RxfG8Sn6KCvkOUB7y97WtDA4A3s0kk3tYBBZu8zD8Wk6OTDZyxrGP6RjXhr3m4LcoLSCbA8xxRClht7in/EJvpb/0olY+6GoxWsl8qnq3PpG52Fr3jM5+UWIaG8BfmQhK1MSje6GRsTsshjeGOvazy0hpvysbIhz3XYvj0FWKF9ZKagua0Na9hDi8AtIOXhY3ubWsb2siXhtdieMUU3k1ViEpeY2v/JTvtlcXAagNN+qUG5bgqyWWStMsskhy0+r5HvIuZ72zEoSuJECDyqqhsTHSPdlYxpc4ngGtBLifABBT8u/I9L1aC8F+JmtKW9tsuUH+rf1hE6LbwrEI6mGOeJ145GNe02to4XFxyPciGUgIIzFsXbCLDV/Z2d5/gsvaO06MWN2ONfZ2ePris4+NVd49SjdrJccpWCpqKm8cj8rXsEXGxLQR0YIFgbctPC82sfFy46aq3Os/8tePhx5dhVcuWp3Iq+mn6Y2w+0lZUYlRsmq5Xs6W2TOQy2R3FrbNPDsWjTRTREU0xpEOFUzPGXRy9PIgICAgICDXtpcQ/wDJafS/AL5vbedw9no+f4j5+ubQwrPHpJ+T2wHCujHSPHXPAfoj+KsbJ2b0MdLcj3p5R2f35PGVk787lPLzTa3FIQEGu7cUmISwNbhs7IZhIC5z7WMeR4IF4365iw8OR1QUXjm1uNU00lPPXStkjNnBvRAagEEFjBcEEEeKJWTuJrpZ6aqfNK+R3lHnPe57rdFGbXcSbanRELNQEBAQEBBQe/TAegrGVTR1Khtnd0sYAN/SZl/cciYa7uzxvyLEYHk2jeehk7MslgCfB4Yb9gKDp5EOXt5GDeRYjURAWY53Sx+hLd2ncHZ2/NRLdfc/4xlkqKNx88CZnpNsyT2GP90oSuwlEKY3cfznjdXiJ1jjzdGeXX/JQ2/VRuPzkSgN+fwp+zQ/bmQhPe548+t9Gn+udCV0IgQYuK0LamGWB98ksb43W45XtLTb1FBQMm6DExL0bRE5l9JukAZlvxLfPBtyAPjzROq99ncJbRUsNM1xcImBuY8XEcT3XNz60QkUELjWM9Hdker+Z5N/ie5Ym09qxY/12uNfl/fcuY2Lv+9Vy83hhOCknpJtSdQ0/W7+Cr7P2TNU9Nk8ZnjpPnP6+rpkZWnuW+Xb+ms7+B/NrPlMf2JF9GoQqPdv8KUfx39x6DqNECAgICAgi8axQQjK3V54DsHaVlbT2jTi07tPxzy7u+fws42PN2dZ5MHAcLJPTSak6tB7f0j+CobK2dNU+0XufOInzn8fV3ysiIjo6PXc2JfSM8QEBAQc1b3vhep/VfcRolYHufPelT8p/wAGJEStVAQEBAQEGr7ytn/L8PliaLysHSxdvSMuQB6QzN+cg5f4jxR6dS7vsc8voIJibvy5JPjGdV/02zeDgjyqDfnibZsQETQPyETWuPMuec9j3Bpb+8UTDVNjsY8iraeovZrJAH66dG/qSX8GuJ8QEHQm8zGfI8NqJGmz3N6NhHHNKcgI8AS75qIRW5PB/J8NZIRZ1Q50vzPMi9WVod85BW+/P4U/ZoftzImEXsBjlbTmanw+LPU1PRhrrA9GI+kLiA7q/n8XGwtwN0GTtFiuO4fK1tVVzse4ZmnpWuY4DjlDeroSLi2lxpqEFkbpdvpMQz01VYzxtzteAB0jLhrswGgc0lt7WBzcBZEJbeKMXAZJhkjQ1jXmVpERe49UtyCRpB0DtLjiOKClZN5OLPHwg+x7Iqdv2YwidF/bL1E02GU0me876SN2d3OR0IN3fON0QprabbDHqKXoKitAda9446YtI4Gzujvob6aELnTcouaxTOunCe57mmY0mYROA7SYpNK5kE5dIWOOZzWfk2M6z3jTK0gDziCdbDUhcKMDGoqiumiNY6+M+b3VeuTGkzwfODbx8RppGzOqpJWA3fHI7M17fzgL+abcCLWNuI0VtyWpv1dfDGEc6iM/2JEIVJu3+FKP47+49BfG302KMjjdhjGPIzmUODCbWGXIHEXPFEKXn3qYu7TyoM9GCEEfvMNkTo2rAcQ2hxama6nqI4o2XaZXZQ+d4Jza9G6wHDQNGnPWwQlBvIxXDql0VY4zBj8skUgYHDtyPYBrYggm4It23QXxg+Jx1cMdRC7NHI0OaeB7wRyINwRyIKIa5jO1TzO6npWi0ZtNO4Xa12h6OIfnvsdSdG8LE3AzNo7RpxadI41zyjs759cVnHx5uzrPJF4zguIVUBkpJI2yO1zPJzOt+h1SBfhc/RzGZs3Z1V+v2nI468Yievvnu7I/CzkZEUR0dtp2yu9qqppehxIdIwOLHvyNbNEQSHZgwWkAIsQADodTwP0zO0XjBM17WvY4Oa4BzXA3BBFwQeYIKIVzvJ3migeaWla19QB13OuWRXFwCB5zyDe1wACL9iDWtnaLaHE4TVtxExtN+jDjkz2JBs2NlmtuLAnjbhaxJLGwDepXUU5gxEGZrHlkl2tbNGQbEjIA2QDstqOBQ0XjRVbJo2SxPD43tDmuHAtIuCEQ5w3vfC9T+q+4jRKwPc+e9Kn5T/gxIiVqoCAgICAgIOY952A+Q4hMxrbRyHpo+zK8nMPU8PFuzKiWz7jtpW0zqmnldaMxuqATwBiaBL6ywNP6soSbvMAOMfynVzDWZr42E/mySHpdPQywgetBV0kZBLXts4Etc08iDZwPgbhEt92i2hfi1LhdAx15T1ZeZ6UO6CNzvm53nucEQ6Do6ZsMbImCzGNa1o7GtAA9gRDn/fn8Kfs0P25kTCY9z3TNM9XIR1mxxNB5gPdIXfT0bfoQlJ+6EH5GkP8A8sn2B/BCGp7jPhT9mm+3EhLoWTgfAohx0EenRuzmLFuGUMUWrzS04JHK8TdB/WWFtTaU256Cz8c8PDujv8lzGxt736+Xr7K33zURhlpcx6zopCR2ddv08Va2Vh1Y1md+eNXGe711ueTei7VrHKHtuHga+tnDmgg0rm69jpIsw9dlpq0tso9ytIycSOnkfCHXEJDdQDcNe7i5vdYEjiUQyd/Hwaz5TH9iREwqPdv8KUfx39x6DqNEOQ8X98T/AB0v3jkS6Q3UtAwmksPzHH1mR5PtKIlTu+doGLS2HFkRPeejA+oBEw3Dc7jbosOkjIJIneIrg2yuYwu8QHl3rJWXtLaVOLTu08a56uzvn1xWcfHm7OvU1vbTawQtdS0hs7USSA+aTfMGnm8km7uRJ58M7Z2zar1XtGTx14xE9ffPd2R+FjIyIojo7a7tlmgUVKBwFPD901fSs1zZvBH851nx7/wRMLb3OY6ThMufXyR0gHxYjErR6sxaO4BEKJqKl8z3SyG73uL3ntc43d7SiXUO7wWwuh+Sw+2NqIUHvSH87Vnpx/cRImFnbg8TdJRzQONxDL1O5kgzW/fDz60JVzve+F6n9V9xGgsD3PnvSp+U/wCDEiJWqgICAgICAgrbflgHT0bapo69M6574n2En0ENd4NKCgg8tuQbaEHW2hBDh4EEg9xR6dP7tcF8iw6nicLPc3pJO3PJ1yD4AhvzUeVKb3sF8kxKQgWZOBM3su7SQeOcF3zwiYZ24/COnxAzEXbTRl36yS7Gf2ekPqCEuhEQ5535/Cn7ND9uZEwnvc8efW+jT/XOhLO90J/Q0nxsn2AhDUtxvwp+zTfaiQl0LJwPgUQ46CPTpfdphgbQUkrtXOp4SO4GNvtWbj7Ppov136uNUzOndEz5u1y/NVEURyj7q+90H75pfiZPttWk4Q8NwPv6f5MfvY0JXwiFcb+Pg1nymP7EiJhUe7f4Uo/jv7j0HUaIciYv74n+Pl+9ciXSG6v4JpPiz949ES0LbnZR1bi8r33bA1kNzzeQwdVnZ3u5cteGVtHaVONTu08a5+3fP4hax8ebnGeTZcPwdlTRVApnWyxywxdHoGyNYQLEdjiBpzBVDZ2zartXtGTx14xE9ffP4h3yMmKY6O2565cOS+kZ7rXZj3nTfJ4fu2ohzZvB+E6z49/4ImFpbmsGc7Cam+nlL5Q30eibFf8Aea/6EQo0sc0lrhZzSQ4HiHA2cD3gghEupd3vwXQ/JYfu2ohQe9P4XrPTj/5eJEwsj3P1C5tNUTEWEkoa3vEbdSPnPcPmlEK/3vfC9T+q+4jRKwPc+e9Kn5T/AIMSIlaqAgICAgICDyq6dsrHRvbmY9pa4HgWuFiPoKDm3B9ipf5WZQyMcWMn67y05XQs/KXJtbrsAHi9Eul0QrXfpgRno2VDGFz4JNbNJcY5LNda2ujujPgCiYZG5HBTT0Ble0tfPI55BFiGN6jAf3XO+ehLc8fqZoqaaSCPpJmRPdGyxOZ4aS0WaQTc20BRDnfaLCcYr53VFRQTmRwA6tO8Na1vANGptx4k8SiUpsBT4xhtQDHQS5JnxMm6SCQgMD9XAgjKWh7jfh2hBK71KHFq+qMTaJ7qaFx6EsZ52ZrcznEu1N7jSwQa7s1gWNYfUNqYMPkzgObZ7AWua61wQHA8gdCNQEFnbabS4lBQ0roIB5VMxvTsEb3GImK78ozdWz9Bmv61wu5Nm1OlyuI8ZeqLdVfwxqpZmxuI2FsPqLfEv/gu0TExrCJ4Li3TV2Jtb5JWUro4YYQInuhexxykNa0kmzrN7gdFLyrra2mxrE5RLUYfKCxpaxrKeRrWtvc8SSSdNSeQRLz2Xo8awyUz02HTF5YWFr6eQtc0kHUAg3u0agoOjqZ5cxpcLOLQSOwkaohRm8CsxrES6ndh8ggjneWdHTTXeGue2NznEm4ym+lhqiWq4Vs/itLNHPFQVAkjcHNvTyEXHaLagi4Pig6A2GxSrqqbpK2n6CbO5uTI9nVAFjZ5J1ufoRDmXF/fE/x8v3rkStvdNtDUMoTC6L8mxzuhlJ4hzi54yniGkmzr21tyWPtPacY0blHGvy8e/shax8abk708vNEY9jdViEhpMNY+UuNpJ23y68QJPNYO1xPcFW2bsyZnp8jjM8YifOf19XXIyYiOjt8vXJbmxmAjDqKGlBBLGnMRwL3EueRflmcbd1l9Cz1Zbyt10rpX1dAzOHkukgBAcHHVzor6OBNyW8b3te9gS89nd5FZQ0raSbC5nyxNyRkslZdrRZge0sJ0AAuONuSGiC2d3e4hik7p6lj4I5Hl8skjSx7i5xLhEx2t+wuFgCONrEaugcPoo6eJkMTQ2ONoa1o5NaLBEKp3n7sZJ5XVlC0Oe/WWG4Bc7m6MnS55tNrnUakgko3ZTb+swymFHPhk73RXERLJGG1zZrgWG4HAEcraaXIQuFbEYljFS+onjdAyV5fJLIws0PKJjus6wAAvpYC5PMLfx9s2F4e1mGUwkfGWMZGWPf1Seu4hhBJ1JJvxJRCjsawHFqyeSomoJzJIQXWgeG6NDQGjkAGgepEp/YSXGsMcY4sOkMUsjC8SU8py8Guc0tIt1e240CC/UQICAgICAgICAgICAgICAgxcQrWwsLj6h2nsVXLy6Ma3NdXyjtl0tWpuVbsIXCaF07+nl1F9B29nzQsPZ+HXlXPasjl1R2/1HV2+d7Iuxap6K38/Xa2RfTM0QEBAQEBAQc44LsiaiomnqBlpxNMQDoZLSOPHkzv58u1Y20tqRZ/1WuNc/b+/Jdx8bf8Aeq5ea5dk8PhlhZM3K+NzfyYA6mUXbw5jTTkuezdl7k9Nf4189Ozx7/Iycne9yjl6+zZ42Bos0AAcgLBbqk+kBAQEBAQEBAQEBAQEBAQEBAQEBAQEBAQEBB8SyBoLnGwAuSvFyumimaqp0iExEzOkNchY6tlzOuIm8vw8TzXzNumramRv18LdPrTxnraVUxjW92PilsrWgCwFgF9REREaQzJnV+qQQEBAQEBBruPYjIXsjp5SCCc4a1pzaaC5BtbUm30rD2htOYnoMfjXPDw8O/7Qu4+NExv3OEK22w2cxirvFFRlsA0/poA6S36XX0b2N+nsHXZ2zIx/9lzjX5f32y85GT0nu0/ClN3GG47Ryw088YFC0vzAugcWAse5oaWuzW6Qt0148gtdUWugICAgICAgICAgICAgICAgICAgICAgICAgICDXMXqHVEgp4+APWPK4437h9a+a2hfrzL8Ylnl1z66o+8tHHoi1R0tfy9d6dpKZsTAxo0Ht7SVv49iixbi3RyhRrrmuqapey7PAgICAgIPxxtqVEzERrI1/EMVdM7oqe5vxcPbbsHevncvaVzIr6DE+c/rsjv8Ao0LWNTbjpLv0Z+E4U2AXOrzxPZ3DuWhs/ZtGLTrPGqec/iPXFXv5FV2e5JLTVxAQEBAQEBAQEBAQEBAQEBAQEBAQEBAQEBAQEEZjuIdCywPXdoO7tKy9q5vs1nSn4p5d3bPyWcWz0lfHlD5wCg6JmZw67tT2gcgvOycL2e1vVfFVz7u79pyr3SVaRyhKrWVRAQEBAQeNVVMibme6w+vw7Vxv5FuxRv3J0j1ye6LdVc6Uw16SaWtdlYMsYOv+fae5fN13cnade5b9231/32z3Q0Iot40b1XGr161TmH0DIW2aNeZPE+K+gxMO3jUbtEeM9cqN27VcnWplq05CAgICAgICAgICAgICAgICAgICAgICAgICAgIPwlBrVKPK6kvPmM4eA80es3K+Wx4/yGdNyfgp5fj6zxadf/b2IpjnPqWzL6lmCAgICAgi8TxlkPVHWf2ch6R/BZWdtW1je7HGrs7PH1qs2MWq5x5Qj6bDZal3STkhvJvA27h+aPas6xs+/m19NlTpHVHrlH3lYryKLMblrn2+ubYYYmsAa0AAcAF9Hbt026YpojSIZ9VU1TrL7XtAgICAgICAgICAgICAgICAgICAgICAgICAgICAgjsenyQutxPVHr4+y6ztq3ptYtUxznh9f6WMWjeux9Xxs7TZIQebusfw9i57HsRaxYnrq4/r7Jy6967PdwSi1VYQEBB41NSyMZnuAH+uHauN6/bs071ydIeqKKq50phBT4nLUHJA0hvN3P1n8361gXdoZGbV0WLExHXP99Xmv049uzG9dn5eubOwzBWRdZ3Wf28h4D8Vfwdk28f36/eq7eqPD983C9lVXOEcISq1lUQEBAQEBAQEBAQEBAQEBAQEBAQEBAQEBAQEBAQEBBB7Wf0TfT/uuWD/ANQTPs9P/t+JXsD+SfD8wl6QDI23DKPqC2bERFumI5aR5KdfxT4vVdXkQfEsrWC7iAO0leK7lNunernSE00zVOkIWrx65yQNLndtjb1DiVh5G2t6ro8anent/rn5Qu0Yekb12dIfFPgr5TnqHk/1Qfx4DwC52dk3b9XSZdWvdr608I+r1XlUURu2o+fr8pyCBrBla0ADkAt+1aotU7tEaQo1VTVOsy9F0eRAQEBAQEBAQEBAQEBAQEBAQEBAQEBAQEBAQEBAQEBBh4rR9NGWc+I8Qqefi+02Jt9fV4uti70dcVIShxh1P+SmYerw7QPXxCwsXalzEjoMiieHLt/uO9eu4tN337c82a7aSIcGvPqH8Vdq2/jRHCKp+n7cYwbnc8Di08ukMNh+kdfabBcP8nmZHDHtaR2z6iPN79ms2/5Kvk+osDfIc08pPcD+PAeoL1Rse7eq38q5M90euHyhE5dNEaWqdExS0jIhZjQPrPiea2rGNasU7tunRTruVVzrVL3Xd4EBAQEBAQEBAQEBAQEBAQEBAQEBAQEBAQEBAQEBAQEBAQEEPtH5iyNsfwyt4nxIPBvPWDsv+Rey/hbkzgvtI5MZ9KQQEBAQEBAQEBAQEBAQEBAQEBAQEBAQEBAQf//Z"/>
          <p:cNvSpPr>
            <a:spLocks noChangeAspect="1" noChangeArrowheads="1"/>
          </p:cNvSpPr>
          <p:nvPr/>
        </p:nvSpPr>
        <p:spPr bwMode="auto">
          <a:xfrm>
            <a:off x="345281" y="160338"/>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86" name="Picture 62" descr="http://t1.gstatic.com/images?q=tbn:ANd9GcSZaEjmBvE5jWCv7467qkZbankRl3E1Q93m9s4VJS6U8w-b6t0aNw"/>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452054" y="4591098"/>
            <a:ext cx="916713" cy="814857"/>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descr="https://encrypted-tbn0.gstatic.com/images?q=tbn:ANd9GcSton6wFIe51vY-biGNCVR2BJoq2FKxLskDRmqgoBzK_k34MZal6DD4MuLh"/>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815336" y="5298761"/>
            <a:ext cx="747722" cy="678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866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696244" cy="1143000"/>
          </a:xfrm>
        </p:spPr>
        <p:txBody>
          <a:bodyPr/>
          <a:lstStyle/>
          <a:p>
            <a:r>
              <a:rPr lang="en-US" b="1" dirty="0" smtClean="0"/>
              <a:t>We Need Volunteers!</a:t>
            </a:r>
            <a:endParaRPr lang="en-US" b="1" dirty="0"/>
          </a:p>
        </p:txBody>
      </p:sp>
      <p:sp>
        <p:nvSpPr>
          <p:cNvPr id="3" name="Content Placeholder 2"/>
          <p:cNvSpPr>
            <a:spLocks noGrp="1"/>
          </p:cNvSpPr>
          <p:nvPr>
            <p:ph idx="1"/>
          </p:nvPr>
        </p:nvSpPr>
        <p:spPr>
          <a:xfrm>
            <a:off x="1279358" y="1371600"/>
            <a:ext cx="7696244" cy="5257800"/>
          </a:xfrm>
        </p:spPr>
        <p:txBody>
          <a:bodyPr/>
          <a:lstStyle/>
          <a:p>
            <a:r>
              <a:rPr lang="en-US" sz="2400" dirty="0" smtClean="0"/>
              <a:t>Setup for career fair </a:t>
            </a:r>
          </a:p>
          <a:p>
            <a:pPr lvl="1"/>
            <a:r>
              <a:rPr lang="en-US" sz="2000" i="1" dirty="0" smtClean="0"/>
              <a:t>Tuesday &amp; Wednesday, September 16 &amp; 17, late afternoon</a:t>
            </a:r>
          </a:p>
          <a:p>
            <a:r>
              <a:rPr lang="en-US" sz="2400" b="1" dirty="0" smtClean="0">
                <a:solidFill>
                  <a:srgbClr val="FF0000"/>
                </a:solidFill>
              </a:rPr>
              <a:t>Coat/bag check, helping companies, student sign-in</a:t>
            </a:r>
          </a:p>
          <a:p>
            <a:pPr lvl="1"/>
            <a:r>
              <a:rPr lang="en-US" sz="2000" b="1" i="1" dirty="0" smtClean="0">
                <a:solidFill>
                  <a:srgbClr val="FF0000"/>
                </a:solidFill>
              </a:rPr>
              <a:t>Thursday, September 18, </a:t>
            </a:r>
            <a:r>
              <a:rPr lang="en-US" sz="2000" b="1" i="1" dirty="0">
                <a:solidFill>
                  <a:srgbClr val="FF0000"/>
                </a:solidFill>
              </a:rPr>
              <a:t>7</a:t>
            </a:r>
            <a:r>
              <a:rPr lang="en-US" sz="2000" b="1" i="1" dirty="0" smtClean="0">
                <a:solidFill>
                  <a:srgbClr val="FF0000"/>
                </a:solidFill>
              </a:rPr>
              <a:t>am-4pm</a:t>
            </a:r>
          </a:p>
          <a:p>
            <a:r>
              <a:rPr lang="en-US" sz="2400" dirty="0" smtClean="0"/>
              <a:t>Coordinating interviews, cleanup/tear-down</a:t>
            </a:r>
          </a:p>
          <a:p>
            <a:pPr lvl="1"/>
            <a:r>
              <a:rPr lang="en-US" sz="2000" i="1" dirty="0" smtClean="0"/>
              <a:t>Friday, September 19, 8am-4pm</a:t>
            </a:r>
            <a:endParaRPr lang="en-US" sz="1200" dirty="0" smtClean="0"/>
          </a:p>
          <a:p>
            <a:r>
              <a:rPr lang="en-US" sz="2400" dirty="0" smtClean="0"/>
              <a:t>Why?</a:t>
            </a:r>
          </a:p>
          <a:p>
            <a:pPr lvl="1"/>
            <a:r>
              <a:rPr lang="en-US" sz="2000" dirty="0" smtClean="0"/>
              <a:t>Fulfill committee requirement</a:t>
            </a:r>
          </a:p>
          <a:p>
            <a:pPr lvl="1"/>
            <a:r>
              <a:rPr lang="en-US" sz="2000" dirty="0" smtClean="0"/>
              <a:t>Meet and interact with company reps</a:t>
            </a:r>
          </a:p>
          <a:p>
            <a:pPr lvl="1"/>
            <a:r>
              <a:rPr lang="en-US" sz="2000" dirty="0" smtClean="0"/>
              <a:t>Get to know Tribunal execs, gateway to getting more involved</a:t>
            </a:r>
            <a:endParaRPr lang="en-US" sz="1200" dirty="0" smtClean="0"/>
          </a:p>
          <a:p>
            <a:r>
              <a:rPr lang="en-US" sz="2400" dirty="0" smtClean="0"/>
              <a:t>Meet at back of room after meeting for sign-up</a:t>
            </a:r>
          </a:p>
          <a:p>
            <a:pPr lvl="1"/>
            <a:r>
              <a:rPr lang="en-US" sz="2000" dirty="0">
                <a:hlinkClick r:id="rId2"/>
              </a:rPr>
              <a:t>https://docs.google.com/forms/d/1-lyfE6kpqBH5-5mCgLVM5JTbIRoSDyznoyaDpmNlYcE/viewform?usp=send_form</a:t>
            </a:r>
            <a:r>
              <a:rPr lang="en-US" sz="2000" dirty="0"/>
              <a:t>​</a:t>
            </a:r>
            <a:endParaRPr lang="en-US" sz="2000" dirty="0" smtClean="0"/>
          </a:p>
          <a:p>
            <a:endParaRPr lang="en-US" sz="2400" dirty="0" smtClean="0"/>
          </a:p>
          <a:p>
            <a:pPr lvl="1"/>
            <a:endParaRPr lang="en-US" sz="2000" dirty="0"/>
          </a:p>
        </p:txBody>
      </p:sp>
    </p:spTree>
    <p:extLst>
      <p:ext uri="{BB962C8B-B14F-4D97-AF65-F5344CB8AC3E}">
        <p14:creationId xmlns:p14="http://schemas.microsoft.com/office/powerpoint/2010/main" val="28992991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95400" y="228600"/>
            <a:ext cx="7696244" cy="2286000"/>
          </a:xfrm>
        </p:spPr>
        <p:txBody>
          <a:bodyPr/>
          <a:lstStyle/>
          <a:p>
            <a:r>
              <a:rPr lang="en-US" b="1" dirty="0" smtClean="0"/>
              <a:t>Resume Review Day</a:t>
            </a:r>
            <a:br>
              <a:rPr lang="en-US" b="1" dirty="0" smtClean="0"/>
            </a:br>
            <a:r>
              <a:rPr lang="en-US" sz="2000" b="1" dirty="0" smtClean="0"/>
              <a:t/>
            </a:r>
            <a:br>
              <a:rPr lang="en-US" sz="2000" b="1" dirty="0" smtClean="0"/>
            </a:br>
            <a:r>
              <a:rPr lang="en-US" sz="2000" b="1" dirty="0" smtClean="0"/>
              <a:t>Friday, September 12</a:t>
            </a:r>
            <a:r>
              <a:rPr lang="en-US" sz="2000" b="1" baseline="30000" dirty="0" smtClean="0"/>
              <a:t>th</a:t>
            </a:r>
            <a:r>
              <a:rPr lang="en-US" sz="2000" b="1" dirty="0" smtClean="0"/>
              <a:t/>
            </a:r>
            <a:br>
              <a:rPr lang="en-US" sz="2000" b="1" dirty="0" smtClean="0"/>
            </a:br>
            <a:r>
              <a:rPr lang="en-US" sz="2000" b="1" dirty="0" smtClean="0"/>
              <a:t>9a-3p</a:t>
            </a:r>
            <a:br>
              <a:rPr lang="en-US" sz="2000" b="1" dirty="0" smtClean="0"/>
            </a:br>
            <a:r>
              <a:rPr lang="en-US" sz="2000" b="1" dirty="0" smtClean="0"/>
              <a:t>8</a:t>
            </a:r>
            <a:r>
              <a:rPr lang="en-US" sz="2000" b="1" baseline="30000" dirty="0" smtClean="0"/>
              <a:t>th</a:t>
            </a:r>
            <a:r>
              <a:rPr lang="en-US" sz="2000" b="1" dirty="0" smtClean="0"/>
              <a:t> floor Rhodes Hall</a:t>
            </a:r>
            <a:endParaRPr lang="en-US" sz="2000" b="1" dirty="0"/>
          </a:p>
        </p:txBody>
      </p:sp>
      <p:sp>
        <p:nvSpPr>
          <p:cNvPr id="3" name="Content Placeholder 2"/>
          <p:cNvSpPr>
            <a:spLocks noGrp="1"/>
          </p:cNvSpPr>
          <p:nvPr>
            <p:ph idx="1"/>
          </p:nvPr>
        </p:nvSpPr>
        <p:spPr>
          <a:xfrm>
            <a:off x="1271337" y="2512594"/>
            <a:ext cx="7696244" cy="3322599"/>
          </a:xfrm>
        </p:spPr>
        <p:txBody>
          <a:bodyPr>
            <a:noAutofit/>
          </a:bodyPr>
          <a:lstStyle/>
          <a:p>
            <a:pPr>
              <a:spcBef>
                <a:spcPts val="1200"/>
              </a:spcBef>
            </a:pPr>
            <a:r>
              <a:rPr lang="en-US" sz="2400" dirty="0" smtClean="0">
                <a:latin typeface="+mj-lt"/>
              </a:rPr>
              <a:t>Sit down with a professional of your choice</a:t>
            </a:r>
          </a:p>
          <a:p>
            <a:pPr lvl="1">
              <a:spcBef>
                <a:spcPts val="1200"/>
              </a:spcBef>
            </a:pPr>
            <a:r>
              <a:rPr lang="en-US" sz="2000" u="sng" dirty="0" smtClean="0">
                <a:latin typeface="+mj-lt"/>
              </a:rPr>
              <a:t>Example backgrounds</a:t>
            </a:r>
            <a:r>
              <a:rPr lang="en-US" sz="2000" dirty="0" smtClean="0">
                <a:latin typeface="+mj-lt"/>
              </a:rPr>
              <a:t>: GE, Duke Energy, Patriot Engineering, Turner Construction, Messer Construction</a:t>
            </a:r>
          </a:p>
          <a:p>
            <a:pPr>
              <a:spcBef>
                <a:spcPts val="1200"/>
              </a:spcBef>
            </a:pPr>
            <a:r>
              <a:rPr lang="en-US" sz="2400" dirty="0" smtClean="0">
                <a:latin typeface="+mj-lt"/>
              </a:rPr>
              <a:t>20 minute resume critique and discussion</a:t>
            </a:r>
          </a:p>
          <a:p>
            <a:pPr>
              <a:spcBef>
                <a:spcPts val="1200"/>
              </a:spcBef>
            </a:pPr>
            <a:r>
              <a:rPr lang="en-US" sz="2400" dirty="0" smtClean="0">
                <a:latin typeface="+mj-lt"/>
                <a:hlinkClick r:id="rId2"/>
              </a:rPr>
              <a:t>Student sign-up</a:t>
            </a:r>
            <a:r>
              <a:rPr lang="en-US" sz="2400" dirty="0" smtClean="0">
                <a:latin typeface="+mj-lt"/>
              </a:rPr>
              <a:t> opens this Friday (limit 2 spots)</a:t>
            </a:r>
          </a:p>
          <a:p>
            <a:pPr marL="0" indent="0">
              <a:buNone/>
            </a:pPr>
            <a:endParaRPr lang="en-US" sz="1800" b="1" dirty="0" smtClean="0">
              <a:latin typeface="+mj-lt"/>
            </a:endParaRPr>
          </a:p>
          <a:p>
            <a:pPr marL="0" indent="0" algn="ctr">
              <a:buNone/>
            </a:pPr>
            <a:r>
              <a:rPr lang="en-US" sz="2400" b="1" dirty="0" smtClean="0">
                <a:latin typeface="+mj-lt"/>
              </a:rPr>
              <a:t>Great opportunity to network </a:t>
            </a:r>
          </a:p>
          <a:p>
            <a:pPr marL="0" indent="0" algn="ctr">
              <a:buNone/>
            </a:pPr>
            <a:r>
              <a:rPr lang="en-US" sz="2400" b="1" dirty="0" smtClean="0">
                <a:latin typeface="+mj-lt"/>
              </a:rPr>
              <a:t>and prepare for the career fair!</a:t>
            </a:r>
            <a:endParaRPr lang="en-US" sz="2400" dirty="0" smtClean="0">
              <a:latin typeface="+mj-lt"/>
            </a:endParaRPr>
          </a:p>
          <a:p>
            <a:endParaRPr lang="en-US" sz="2400" dirty="0">
              <a:latin typeface="+mj-lt"/>
            </a:endParaRPr>
          </a:p>
        </p:txBody>
      </p:sp>
      <p:sp>
        <p:nvSpPr>
          <p:cNvPr id="2" name="TextBox 1"/>
          <p:cNvSpPr txBox="1"/>
          <p:nvPr/>
        </p:nvSpPr>
        <p:spPr>
          <a:xfrm>
            <a:off x="1295400" y="6146010"/>
            <a:ext cx="5410200" cy="338554"/>
          </a:xfrm>
          <a:prstGeom prst="rect">
            <a:avLst/>
          </a:prstGeom>
          <a:noFill/>
        </p:spPr>
        <p:txBody>
          <a:bodyPr wrap="square" rtlCol="0">
            <a:spAutoFit/>
          </a:bodyPr>
          <a:lstStyle/>
          <a:p>
            <a:r>
              <a:rPr lang="en-US" sz="1600" dirty="0" smtClean="0">
                <a:latin typeface="+mj-lt"/>
              </a:rPr>
              <a:t>Questions?  Contact Dane Sowers at sowersdd@mail.uc.edu</a:t>
            </a:r>
            <a:endParaRPr lang="en-US" sz="1600" dirty="0">
              <a:latin typeface="+mj-lt"/>
            </a:endParaRPr>
          </a:p>
        </p:txBody>
      </p:sp>
    </p:spTree>
    <p:extLst>
      <p:ext uri="{BB962C8B-B14F-4D97-AF65-F5344CB8AC3E}">
        <p14:creationId xmlns:p14="http://schemas.microsoft.com/office/powerpoint/2010/main" val="3510512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85038"/>
            <a:ext cx="9144000" cy="5105400"/>
          </a:xfrm>
          <a:solidFill>
            <a:schemeClr val="accent1"/>
          </a:solidFill>
        </p:spPr>
        <p:txBody>
          <a:bodyPr>
            <a:noAutofit/>
          </a:bodyPr>
          <a:lstStyle/>
          <a:p>
            <a:r>
              <a:rPr lang="en-US" sz="2000" b="1" dirty="0" smtClean="0">
                <a:solidFill>
                  <a:schemeClr val="bg1"/>
                </a:solidFill>
              </a:rPr>
              <a:t>What: UC’s Annual Homecoming Dance</a:t>
            </a:r>
          </a:p>
          <a:p>
            <a:pPr lvl="1"/>
            <a:r>
              <a:rPr lang="en-US" sz="2000" dirty="0" smtClean="0">
                <a:solidFill>
                  <a:schemeClr val="bg1"/>
                </a:solidFill>
              </a:rPr>
              <a:t>The night will be filled with dancing, food, &amp; fun</a:t>
            </a:r>
          </a:p>
          <a:p>
            <a:pPr lvl="1"/>
            <a:r>
              <a:rPr lang="en-US" sz="2000" dirty="0" smtClean="0">
                <a:solidFill>
                  <a:schemeClr val="bg1"/>
                </a:solidFill>
              </a:rPr>
              <a:t>Includes a shuttle that will run all night to &amp; from Bogart’s</a:t>
            </a:r>
            <a:endParaRPr lang="en-US" sz="2000" b="1" dirty="0" smtClean="0">
              <a:solidFill>
                <a:schemeClr val="bg1"/>
              </a:solidFill>
            </a:endParaRPr>
          </a:p>
          <a:p>
            <a:r>
              <a:rPr lang="en-US" sz="2000" b="1" dirty="0" smtClean="0">
                <a:solidFill>
                  <a:schemeClr val="bg1"/>
                </a:solidFill>
              </a:rPr>
              <a:t>When: </a:t>
            </a:r>
            <a:r>
              <a:rPr lang="en-US" sz="2000" dirty="0" smtClean="0">
                <a:solidFill>
                  <a:schemeClr val="bg1"/>
                </a:solidFill>
              </a:rPr>
              <a:t>Thursday</a:t>
            </a:r>
            <a:r>
              <a:rPr lang="en-US" sz="2000" dirty="0">
                <a:solidFill>
                  <a:schemeClr val="bg1"/>
                </a:solidFill>
              </a:rPr>
              <a:t>, September </a:t>
            </a:r>
            <a:r>
              <a:rPr lang="en-US" sz="2000" dirty="0" smtClean="0">
                <a:solidFill>
                  <a:schemeClr val="bg1"/>
                </a:solidFill>
              </a:rPr>
              <a:t>18</a:t>
            </a:r>
            <a:r>
              <a:rPr lang="en-US" sz="2000" baseline="30000" dirty="0" smtClean="0">
                <a:solidFill>
                  <a:schemeClr val="bg1"/>
                </a:solidFill>
              </a:rPr>
              <a:t>th</a:t>
            </a:r>
            <a:endParaRPr lang="en-US" sz="2000" dirty="0">
              <a:solidFill>
                <a:schemeClr val="bg1"/>
              </a:solidFill>
            </a:endParaRPr>
          </a:p>
          <a:p>
            <a:pPr lvl="1"/>
            <a:r>
              <a:rPr lang="en-US" sz="2000" dirty="0" smtClean="0">
                <a:solidFill>
                  <a:schemeClr val="bg1"/>
                </a:solidFill>
              </a:rPr>
              <a:t>8pm-1am</a:t>
            </a:r>
          </a:p>
          <a:p>
            <a:pPr lvl="1"/>
            <a:r>
              <a:rPr lang="en-US" sz="2000" dirty="0" smtClean="0">
                <a:solidFill>
                  <a:schemeClr val="bg1"/>
                </a:solidFill>
              </a:rPr>
              <a:t>@ </a:t>
            </a:r>
            <a:r>
              <a:rPr lang="en-US" sz="2000" dirty="0" err="1">
                <a:solidFill>
                  <a:schemeClr val="bg1"/>
                </a:solidFill>
              </a:rPr>
              <a:t>Bogarts</a:t>
            </a:r>
            <a:r>
              <a:rPr lang="en-US" sz="2000" dirty="0">
                <a:solidFill>
                  <a:schemeClr val="bg1"/>
                </a:solidFill>
              </a:rPr>
              <a:t> on Short </a:t>
            </a:r>
            <a:r>
              <a:rPr lang="en-US" sz="2000" dirty="0" smtClean="0">
                <a:solidFill>
                  <a:schemeClr val="bg1"/>
                </a:solidFill>
              </a:rPr>
              <a:t>Vine</a:t>
            </a:r>
          </a:p>
          <a:p>
            <a:r>
              <a:rPr lang="en-US" sz="2000" b="1" dirty="0" smtClean="0">
                <a:solidFill>
                  <a:schemeClr val="bg1"/>
                </a:solidFill>
              </a:rPr>
              <a:t>Price:​ </a:t>
            </a:r>
            <a:r>
              <a:rPr lang="en-US" sz="2000" dirty="0" smtClean="0">
                <a:solidFill>
                  <a:schemeClr val="bg1"/>
                </a:solidFill>
              </a:rPr>
              <a:t>Tickets are -</a:t>
            </a:r>
          </a:p>
          <a:p>
            <a:pPr lvl="1"/>
            <a:r>
              <a:rPr lang="en-US" sz="2000" dirty="0" smtClean="0">
                <a:solidFill>
                  <a:schemeClr val="bg1"/>
                </a:solidFill>
              </a:rPr>
              <a:t>$5 </a:t>
            </a:r>
            <a:r>
              <a:rPr lang="en-US" sz="2000" dirty="0">
                <a:solidFill>
                  <a:schemeClr val="bg1"/>
                </a:solidFill>
              </a:rPr>
              <a:t>for a group of 25 tickets </a:t>
            </a:r>
          </a:p>
          <a:p>
            <a:pPr lvl="2"/>
            <a:r>
              <a:rPr lang="en-US" sz="2000" dirty="0" smtClean="0">
                <a:solidFill>
                  <a:schemeClr val="bg1"/>
                </a:solidFill>
              </a:rPr>
              <a:t>Closes </a:t>
            </a:r>
            <a:r>
              <a:rPr lang="en-US" sz="2000" dirty="0">
                <a:solidFill>
                  <a:schemeClr val="bg1"/>
                </a:solidFill>
              </a:rPr>
              <a:t>on Wednesday, September </a:t>
            </a:r>
            <a:r>
              <a:rPr lang="en-US" sz="2000" dirty="0" smtClean="0">
                <a:solidFill>
                  <a:schemeClr val="bg1"/>
                </a:solidFill>
              </a:rPr>
              <a:t>10</a:t>
            </a:r>
            <a:r>
              <a:rPr lang="en-US" sz="2000" baseline="30000" dirty="0" smtClean="0">
                <a:solidFill>
                  <a:schemeClr val="bg1"/>
                </a:solidFill>
              </a:rPr>
              <a:t>th</a:t>
            </a:r>
            <a:endParaRPr lang="en-US" sz="2000" dirty="0">
              <a:solidFill>
                <a:schemeClr val="bg1"/>
              </a:solidFill>
            </a:endParaRPr>
          </a:p>
          <a:p>
            <a:pPr lvl="1"/>
            <a:r>
              <a:rPr lang="en-US" sz="2000" dirty="0" smtClean="0">
                <a:solidFill>
                  <a:schemeClr val="bg1"/>
                </a:solidFill>
              </a:rPr>
              <a:t>$10 for individual tickets </a:t>
            </a:r>
          </a:p>
          <a:p>
            <a:r>
              <a:rPr lang="en-US" sz="2000" b="1" dirty="0" smtClean="0">
                <a:solidFill>
                  <a:schemeClr val="bg1"/>
                </a:solidFill>
              </a:rPr>
              <a:t>Contact</a:t>
            </a:r>
            <a:r>
              <a:rPr lang="en-US" sz="2000" dirty="0" smtClean="0">
                <a:solidFill>
                  <a:schemeClr val="bg1"/>
                </a:solidFill>
              </a:rPr>
              <a:t> Becky Schmidt to purchase tickets</a:t>
            </a:r>
          </a:p>
          <a:p>
            <a:pPr lvl="1"/>
            <a:r>
              <a:rPr lang="en-US" sz="2000" dirty="0" smtClean="0">
                <a:solidFill>
                  <a:schemeClr val="bg1"/>
                </a:solidFill>
              </a:rPr>
              <a:t>schmidrc@mail.uc.edu</a:t>
            </a:r>
          </a:p>
        </p:txBody>
      </p:sp>
      <p:pic>
        <p:nvPicPr>
          <p:cNvPr id="1026" name="Picture 2" descr="C:\Users\Lynn\Downloads\Fall Ball FB cover photo.jpg"/>
          <p:cNvPicPr>
            <a:picLocks noChangeAspect="1" noChangeArrowheads="1"/>
          </p:cNvPicPr>
          <p:nvPr/>
        </p:nvPicPr>
        <p:blipFill>
          <a:blip r:embed="rId2" cstate="print"/>
          <a:srcRect/>
          <a:stretch>
            <a:fillRect/>
          </a:stretch>
        </p:blipFill>
        <p:spPr bwMode="auto">
          <a:xfrm>
            <a:off x="0" y="0"/>
            <a:ext cx="9144000" cy="2185038"/>
          </a:xfrm>
          <a:prstGeom prst="rect">
            <a:avLst/>
          </a:prstGeom>
          <a:noFill/>
        </p:spPr>
      </p:pic>
    </p:spTree>
    <p:extLst>
      <p:ext uri="{BB962C8B-B14F-4D97-AF65-F5344CB8AC3E}">
        <p14:creationId xmlns:p14="http://schemas.microsoft.com/office/powerpoint/2010/main" val="2636045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10722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6" name="TextBox 5"/>
          <p:cNvSpPr txBox="1"/>
          <p:nvPr/>
        </p:nvSpPr>
        <p:spPr>
          <a:xfrm>
            <a:off x="4572001" y="381000"/>
            <a:ext cx="4434840" cy="4003660"/>
          </a:xfrm>
          <a:prstGeom prst="rect">
            <a:avLst/>
          </a:prstGeom>
          <a:noFill/>
        </p:spPr>
        <p:txBody>
          <a:bodyPr wrap="square" rtlCol="0">
            <a:spAutoFit/>
          </a:bodyPr>
          <a:lstStyle/>
          <a:p>
            <a:pPr algn="ctr">
              <a:lnSpc>
                <a:spcPts val="6000"/>
              </a:lnSpc>
            </a:pPr>
            <a:r>
              <a:rPr lang="en-US" sz="4500" dirty="0" smtClean="0">
                <a:latin typeface="Myriad-RegularCondensed" pitchFamily="2" charset="0"/>
              </a:rPr>
              <a:t>WOMEN in STEM</a:t>
            </a:r>
          </a:p>
          <a:p>
            <a:pPr algn="ctr">
              <a:lnSpc>
                <a:spcPts val="6000"/>
              </a:lnSpc>
            </a:pPr>
            <a:r>
              <a:rPr lang="en-US" sz="6000" dirty="0" smtClean="0">
                <a:solidFill>
                  <a:srgbClr val="CC0000"/>
                </a:solidFill>
                <a:latin typeface="Myriad-BoldCondensed" pitchFamily="2" charset="0"/>
              </a:rPr>
              <a:t>Evening</a:t>
            </a:r>
            <a:r>
              <a:rPr lang="en-US" sz="6000" dirty="0" smtClean="0">
                <a:solidFill>
                  <a:srgbClr val="CC0000"/>
                </a:solidFill>
                <a:latin typeface="Myriad-RegularCondensed" pitchFamily="2" charset="0"/>
              </a:rPr>
              <a:t> with </a:t>
            </a:r>
            <a:r>
              <a:rPr lang="en-US" sz="6000" dirty="0" smtClean="0">
                <a:solidFill>
                  <a:srgbClr val="CC0000"/>
                </a:solidFill>
                <a:latin typeface="Myriad-BoldCondensed" pitchFamily="2" charset="0"/>
              </a:rPr>
              <a:t>Industry</a:t>
            </a:r>
          </a:p>
          <a:p>
            <a:pPr algn="ctr">
              <a:lnSpc>
                <a:spcPts val="7100"/>
              </a:lnSpc>
            </a:pPr>
            <a:r>
              <a:rPr lang="en-US" sz="4500" dirty="0" smtClean="0">
                <a:latin typeface="Myriad-RegularCondensed" pitchFamily="2" charset="0"/>
              </a:rPr>
              <a:t>September 17, 2014</a:t>
            </a:r>
          </a:p>
          <a:p>
            <a:pPr algn="ctr"/>
            <a:endParaRPr lang="en-US" sz="4500" dirty="0">
              <a:latin typeface="Myriad-RegularCondensed" pitchFamily="2" charset="0"/>
            </a:endParaRPr>
          </a:p>
        </p:txBody>
      </p:sp>
      <p:sp>
        <p:nvSpPr>
          <p:cNvPr id="11" name="TextBox 10"/>
          <p:cNvSpPr txBox="1"/>
          <p:nvPr/>
        </p:nvSpPr>
        <p:spPr>
          <a:xfrm>
            <a:off x="0" y="5303519"/>
            <a:ext cx="9144000" cy="1554480"/>
          </a:xfrm>
          <a:prstGeom prst="rect">
            <a:avLst/>
          </a:prstGeom>
          <a:solidFill>
            <a:schemeClr val="tx1"/>
          </a:solidFill>
        </p:spPr>
        <p:txBody>
          <a:bodyPr wrap="square" rtlCol="0">
            <a:spAutoFit/>
          </a:bodyPr>
          <a:lstStyle/>
          <a:p>
            <a:r>
              <a:rPr lang="en-US" sz="2300" dirty="0" smtClean="0">
                <a:solidFill>
                  <a:schemeClr val="bg1"/>
                </a:solidFill>
                <a:latin typeface="Myriad-RegularCondensed" pitchFamily="2" charset="0"/>
              </a:rPr>
              <a:t>Be among the first to speak with hiring representatives from various companies attending the career fair.   All female CEAS students invited to attend this FREE networking dinner but space is limited, so please register early.   For more information, please contact Becky Tudor (becky.tudor@uc.edu – 513.556.0025 – 653 Baldwin).  Additional information will be emailed to all female CEAS students.  </a:t>
            </a:r>
            <a:endParaRPr lang="en-US" sz="2300" dirty="0">
              <a:solidFill>
                <a:schemeClr val="bg1"/>
              </a:solidFill>
              <a:latin typeface="Myriad-RegularCondensed" pitchFamily="2" charset="0"/>
            </a:endParaRPr>
          </a:p>
        </p:txBody>
      </p:sp>
      <p:sp>
        <p:nvSpPr>
          <p:cNvPr id="12" name="TextBox 11"/>
          <p:cNvSpPr txBox="1"/>
          <p:nvPr/>
        </p:nvSpPr>
        <p:spPr>
          <a:xfrm>
            <a:off x="5029200" y="3505200"/>
            <a:ext cx="3505200" cy="477054"/>
          </a:xfrm>
          <a:prstGeom prst="rect">
            <a:avLst/>
          </a:prstGeom>
          <a:noFill/>
        </p:spPr>
        <p:txBody>
          <a:bodyPr wrap="square" rtlCol="0">
            <a:spAutoFit/>
          </a:bodyPr>
          <a:lstStyle/>
          <a:p>
            <a:pPr algn="ctr"/>
            <a:r>
              <a:rPr lang="en-US" sz="2500" dirty="0" smtClean="0">
                <a:latin typeface="Myriad-BoldCondensed" pitchFamily="2" charset="0"/>
              </a:rPr>
              <a:t>6:00 – 8:30 pm</a:t>
            </a:r>
            <a:endParaRPr lang="en-US" sz="2500" dirty="0">
              <a:latin typeface="Myriad-BoldCondensed" pitchFamily="2" charset="0"/>
            </a:endParaRPr>
          </a:p>
        </p:txBody>
      </p:sp>
      <p:sp>
        <p:nvSpPr>
          <p:cNvPr id="16" name="Right Triangle 15"/>
          <p:cNvSpPr/>
          <p:nvPr/>
        </p:nvSpPr>
        <p:spPr>
          <a:xfrm rot="5400000">
            <a:off x="38100" y="-29760"/>
            <a:ext cx="2590800" cy="2666999"/>
          </a:xfrm>
          <a:prstGeom prst="rtTriangle">
            <a:avLst/>
          </a:prstGeom>
          <a:solidFill>
            <a:schemeClr val="bg1"/>
          </a:solid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n w="76200">
                <a:noFill/>
              </a:ln>
            </a:endParaRPr>
          </a:p>
        </p:txBody>
      </p:sp>
      <p:sp>
        <p:nvSpPr>
          <p:cNvPr id="17" name="TextBox 16"/>
          <p:cNvSpPr txBox="1"/>
          <p:nvPr/>
        </p:nvSpPr>
        <p:spPr>
          <a:xfrm rot="19017983">
            <a:off x="60971" y="269126"/>
            <a:ext cx="1752600" cy="1231106"/>
          </a:xfrm>
          <a:prstGeom prst="rect">
            <a:avLst/>
          </a:prstGeom>
          <a:noFill/>
        </p:spPr>
        <p:txBody>
          <a:bodyPr wrap="square" rtlCol="0">
            <a:spAutoFit/>
          </a:bodyPr>
          <a:lstStyle/>
          <a:p>
            <a:pPr algn="ctr"/>
            <a:r>
              <a:rPr lang="en-US" sz="3600" dirty="0" smtClean="0">
                <a:latin typeface="Myriad-BoldCondensed" pitchFamily="2" charset="0"/>
              </a:rPr>
              <a:t>Attention Ladies!</a:t>
            </a:r>
            <a:endParaRPr lang="en-US" sz="3600" dirty="0">
              <a:latin typeface="Myriad-BoldCondensed" pitchFamily="2" charset="0"/>
            </a:endParaRPr>
          </a:p>
        </p:txBody>
      </p:sp>
      <p:sp>
        <p:nvSpPr>
          <p:cNvPr id="18" name="TextBox 17"/>
          <p:cNvSpPr txBox="1"/>
          <p:nvPr/>
        </p:nvSpPr>
        <p:spPr>
          <a:xfrm>
            <a:off x="5334000" y="133290"/>
            <a:ext cx="2895600" cy="400110"/>
          </a:xfrm>
          <a:prstGeom prst="rect">
            <a:avLst/>
          </a:prstGeom>
          <a:noFill/>
        </p:spPr>
        <p:txBody>
          <a:bodyPr wrap="square" rtlCol="0">
            <a:spAutoFit/>
          </a:bodyPr>
          <a:lstStyle/>
          <a:p>
            <a:pPr algn="ctr"/>
            <a:r>
              <a:rPr lang="en-US" sz="2000" dirty="0" smtClean="0">
                <a:latin typeface="Myriad-RegularCondensed" pitchFamily="2" charset="0"/>
              </a:rPr>
              <a:t>Join us for</a:t>
            </a:r>
            <a:r>
              <a:rPr lang="en-US" sz="2000" dirty="0" smtClean="0"/>
              <a:t>…</a:t>
            </a:r>
            <a:endParaRPr lang="en-US" sz="2000" dirty="0"/>
          </a:p>
        </p:txBody>
      </p:sp>
    </p:spTree>
    <p:extLst>
      <p:ext uri="{BB962C8B-B14F-4D97-AF65-F5344CB8AC3E}">
        <p14:creationId xmlns:p14="http://schemas.microsoft.com/office/powerpoint/2010/main" val="3483746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14400" y="457200"/>
            <a:ext cx="8077200" cy="1295400"/>
          </a:xfrm>
        </p:spPr>
        <p:txBody>
          <a:bodyPr/>
          <a:lstStyle/>
          <a:p>
            <a:r>
              <a:rPr lang="en-US" b="1" u="sng" dirty="0" smtClean="0"/>
              <a:t>FELD</a:t>
            </a:r>
          </a:p>
        </p:txBody>
      </p:sp>
      <p:sp>
        <p:nvSpPr>
          <p:cNvPr id="11267" name="Content Placeholder 2"/>
          <p:cNvSpPr>
            <a:spLocks noGrp="1"/>
          </p:cNvSpPr>
          <p:nvPr>
            <p:ph sz="half" idx="1"/>
          </p:nvPr>
        </p:nvSpPr>
        <p:spPr>
          <a:xfrm>
            <a:off x="914400" y="1752600"/>
            <a:ext cx="8001000" cy="4267200"/>
          </a:xfrm>
        </p:spPr>
        <p:txBody>
          <a:bodyPr/>
          <a:lstStyle/>
          <a:p>
            <a:pPr lvl="1">
              <a:buFont typeface="Arial" panose="020B0604020202020204" pitchFamily="34" charset="0"/>
              <a:buChar char="•"/>
            </a:pPr>
            <a:r>
              <a:rPr lang="en-US" sz="2000" b="1" dirty="0" smtClean="0"/>
              <a:t>Freshman Engineering Leadership Development </a:t>
            </a:r>
            <a:r>
              <a:rPr lang="en-US" sz="2000" dirty="0" smtClean="0"/>
              <a:t>(FELD) is a Tribunal committee open exclusively to freshmen students.  It is great way to meet new people from your college and make a positive impact on your college and community as well.</a:t>
            </a:r>
          </a:p>
          <a:p>
            <a:pPr lvl="1">
              <a:buFont typeface="Arial" panose="020B0604020202020204" pitchFamily="34" charset="0"/>
              <a:buChar char="•"/>
            </a:pPr>
            <a:r>
              <a:rPr lang="en-US" sz="2000" dirty="0" smtClean="0"/>
              <a:t>Last year: Reds game, </a:t>
            </a:r>
            <a:r>
              <a:rPr lang="en-US" sz="2000" dirty="0" err="1" smtClean="0"/>
              <a:t>Lazer</a:t>
            </a:r>
            <a:r>
              <a:rPr lang="en-US" sz="2000" dirty="0" smtClean="0"/>
              <a:t> </a:t>
            </a:r>
            <a:r>
              <a:rPr lang="en-US" sz="2000" dirty="0" err="1" smtClean="0"/>
              <a:t>Kraze</a:t>
            </a:r>
            <a:r>
              <a:rPr lang="en-US" sz="2000" dirty="0" smtClean="0"/>
              <a:t>, Sky Zone, Habitat for Humanity</a:t>
            </a:r>
          </a:p>
          <a:p>
            <a:pPr lvl="1">
              <a:buFont typeface="Arial" panose="020B0604020202020204" pitchFamily="34" charset="0"/>
              <a:buChar char="•"/>
            </a:pPr>
            <a:r>
              <a:rPr lang="en-US" sz="2000" b="1" dirty="0" smtClean="0"/>
              <a:t>FELD Intern Program </a:t>
            </a:r>
            <a:r>
              <a:rPr lang="en-US" sz="2000" dirty="0" smtClean="0"/>
              <a:t>– serve as an intern for a Tribunal officer or committee chair – Applications due </a:t>
            </a:r>
            <a:r>
              <a:rPr lang="en-US" sz="2000" b="1" dirty="0" smtClean="0"/>
              <a:t>Monday, September 22</a:t>
            </a:r>
            <a:r>
              <a:rPr lang="en-US" sz="2000" b="1" baseline="30000" dirty="0" smtClean="0"/>
              <a:t>nd</a:t>
            </a:r>
            <a:r>
              <a:rPr lang="en-US" sz="2000" b="1" dirty="0" smtClean="0"/>
              <a:t> </a:t>
            </a:r>
          </a:p>
          <a:p>
            <a:pPr lvl="1">
              <a:buFont typeface="Arial" panose="020B0604020202020204" pitchFamily="34" charset="0"/>
              <a:buChar char="•"/>
            </a:pPr>
            <a:r>
              <a:rPr lang="en-US" sz="2000" dirty="0" smtClean="0"/>
              <a:t>First meeting: </a:t>
            </a:r>
            <a:r>
              <a:rPr lang="en-US" sz="2000" b="1" dirty="0" smtClean="0"/>
              <a:t>Monday, September 29</a:t>
            </a:r>
            <a:r>
              <a:rPr lang="en-US" sz="2000" b="1" baseline="30000" dirty="0" smtClean="0"/>
              <a:t>th</a:t>
            </a:r>
            <a:r>
              <a:rPr lang="en-US" sz="2000" b="1" dirty="0" smtClean="0"/>
              <a:t> </a:t>
            </a:r>
            <a:r>
              <a:rPr lang="en-US" sz="2000" dirty="0" smtClean="0"/>
              <a:t>from 3:15pm-4:15pm in </a:t>
            </a:r>
            <a:r>
              <a:rPr lang="en-US" sz="2000" b="1" dirty="0" smtClean="0"/>
              <a:t>TBD</a:t>
            </a:r>
            <a:r>
              <a:rPr lang="en-US" sz="2000" dirty="0" smtClean="0"/>
              <a:t> (More details to come at next general meeting</a:t>
            </a:r>
            <a:endParaRPr lang="en-US" sz="1200" b="1" dirty="0" smtClean="0"/>
          </a:p>
          <a:p>
            <a:pPr marL="457200" lvl="1" indent="0">
              <a:buNone/>
            </a:pPr>
            <a:r>
              <a:rPr lang="en-US" sz="2000" dirty="0" smtClean="0"/>
              <a:t>Email </a:t>
            </a:r>
            <a:r>
              <a:rPr lang="en-US" sz="2000" dirty="0" smtClean="0">
                <a:hlinkClick r:id="rId2"/>
              </a:rPr>
              <a:t>sowersdd@mail.uc.edu</a:t>
            </a:r>
            <a:r>
              <a:rPr lang="en-US" sz="2000" dirty="0" smtClean="0"/>
              <a:t> or see Dane after the meeting with questions or to be added to the mailing list.</a:t>
            </a:r>
            <a:endParaRPr lang="en-US" sz="2000" b="1" dirty="0"/>
          </a:p>
          <a:p>
            <a:pPr marL="457200" lvl="1" indent="0">
              <a:buNone/>
            </a:pPr>
            <a:r>
              <a:rPr lang="en-US" b="1" dirty="0" smtClean="0"/>
              <a:t> </a:t>
            </a:r>
            <a:r>
              <a:rPr lang="en-US" dirty="0"/>
              <a:t>	</a:t>
            </a:r>
            <a:r>
              <a:rPr lang="en-US" dirty="0" smtClean="0"/>
              <a:t>				</a:t>
            </a:r>
            <a:endParaRPr lang="en-US" dirty="0"/>
          </a:p>
        </p:txBody>
      </p:sp>
      <p:sp>
        <p:nvSpPr>
          <p:cNvPr id="11268" name="Title 1"/>
          <p:cNvSpPr txBox="1">
            <a:spLocks/>
          </p:cNvSpPr>
          <p:nvPr/>
        </p:nvSpPr>
        <p:spPr bwMode="auto">
          <a:xfrm>
            <a:off x="7010400" y="0"/>
            <a:ext cx="2133600" cy="762000"/>
          </a:xfrm>
          <a:prstGeom prst="rect">
            <a:avLst/>
          </a:prstGeom>
          <a:noFill/>
          <a:ln w="9525">
            <a:noFill/>
            <a:miter lim="800000"/>
            <a:headEnd/>
            <a:tailEnd/>
          </a:ln>
        </p:spPr>
        <p:txBody>
          <a:bodyPr lIns="91434" tIns="45717" rIns="91434" bIns="45717" anchor="ctr"/>
          <a:lstStyle/>
          <a:p>
            <a:pPr eaLnBrk="0" hangingPunct="0"/>
            <a:r>
              <a:rPr lang="en-US" sz="1600" b="1" u="sng" dirty="0" smtClean="0">
                <a:solidFill>
                  <a:schemeClr val="tx2"/>
                </a:solidFill>
                <a:latin typeface="Myriad Pro" pitchFamily="34" charset="0"/>
              </a:rPr>
              <a:t>Chair:</a:t>
            </a:r>
            <a:endParaRPr lang="en-US" sz="1600" u="sng" dirty="0">
              <a:solidFill>
                <a:schemeClr val="tx2"/>
              </a:solidFill>
              <a:latin typeface="Myriad Pro" pitchFamily="34" charset="0"/>
            </a:endParaRPr>
          </a:p>
          <a:p>
            <a:pPr eaLnBrk="0" hangingPunct="0"/>
            <a:r>
              <a:rPr lang="en-US" sz="1600" dirty="0" smtClean="0">
                <a:solidFill>
                  <a:schemeClr val="tx2"/>
                </a:solidFill>
                <a:latin typeface="Myriad Pro" pitchFamily="34" charset="0"/>
              </a:rPr>
              <a:t>Dane Sowers</a:t>
            </a:r>
            <a:endParaRPr lang="en-US" sz="1600" dirty="0">
              <a:solidFill>
                <a:schemeClr val="tx2"/>
              </a:solidFill>
              <a:latin typeface="Myriad Pro" pitchFamily="34" charset="0"/>
            </a:endParaRPr>
          </a:p>
        </p:txBody>
      </p:sp>
    </p:spTree>
    <p:extLst>
      <p:ext uri="{BB962C8B-B14F-4D97-AF65-F5344CB8AC3E}">
        <p14:creationId xmlns:p14="http://schemas.microsoft.com/office/powerpoint/2010/main" val="153804381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SOCC</a:t>
            </a:r>
            <a:endParaRPr lang="en-US" b="1" u="sng" dirty="0"/>
          </a:p>
        </p:txBody>
      </p:sp>
      <p:sp>
        <p:nvSpPr>
          <p:cNvPr id="3" name="Content Placeholder 2"/>
          <p:cNvSpPr>
            <a:spLocks noGrp="1"/>
          </p:cNvSpPr>
          <p:nvPr>
            <p:ph idx="1"/>
          </p:nvPr>
        </p:nvSpPr>
        <p:spPr>
          <a:xfrm>
            <a:off x="1295356" y="1600200"/>
            <a:ext cx="7696244" cy="3550967"/>
          </a:xfrm>
        </p:spPr>
        <p:txBody>
          <a:bodyPr/>
          <a:lstStyle/>
          <a:p>
            <a:r>
              <a:rPr lang="en-US" sz="2800" dirty="0" smtClean="0"/>
              <a:t>Student Organization Communication Committee</a:t>
            </a:r>
          </a:p>
          <a:p>
            <a:r>
              <a:rPr lang="en-US" sz="2800" dirty="0" smtClean="0"/>
              <a:t>Committee of student group presidents working to</a:t>
            </a:r>
          </a:p>
          <a:p>
            <a:pPr lvl="1"/>
            <a:r>
              <a:rPr lang="en-US" sz="2400" dirty="0" smtClean="0"/>
              <a:t>Make student groups more effective</a:t>
            </a:r>
          </a:p>
          <a:p>
            <a:pPr lvl="1"/>
            <a:r>
              <a:rPr lang="en-US" sz="2400" dirty="0" smtClean="0"/>
              <a:t>Increase collaboration within CEAS student groups</a:t>
            </a:r>
          </a:p>
          <a:p>
            <a:pPr lvl="1"/>
            <a:r>
              <a:rPr lang="en-US" sz="2400" dirty="0" smtClean="0"/>
              <a:t>Make the student experience better</a:t>
            </a:r>
          </a:p>
          <a:p>
            <a:r>
              <a:rPr lang="en-US" sz="2800" dirty="0" smtClean="0"/>
              <a:t>If interested in holding a position within SOCC email me at </a:t>
            </a:r>
            <a:r>
              <a:rPr lang="en-US" sz="2800" dirty="0" err="1" smtClean="0"/>
              <a:t>ballnn@mail.uc.edu</a:t>
            </a:r>
            <a:endParaRPr lang="en-US" sz="2800" dirty="0" smtClean="0"/>
          </a:p>
        </p:txBody>
      </p:sp>
      <p:sp>
        <p:nvSpPr>
          <p:cNvPr id="4" name="TextBox 3"/>
          <p:cNvSpPr txBox="1"/>
          <p:nvPr/>
        </p:nvSpPr>
        <p:spPr>
          <a:xfrm>
            <a:off x="6705600" y="152400"/>
            <a:ext cx="2286000" cy="369332"/>
          </a:xfrm>
          <a:prstGeom prst="rect">
            <a:avLst/>
          </a:prstGeom>
          <a:noFill/>
        </p:spPr>
        <p:txBody>
          <a:bodyPr wrap="square" rtlCol="0">
            <a:spAutoFit/>
          </a:bodyPr>
          <a:lstStyle/>
          <a:p>
            <a:r>
              <a:rPr lang="en-US" b="1" u="sng" dirty="0" smtClean="0"/>
              <a:t>Chair: </a:t>
            </a:r>
            <a:r>
              <a:rPr lang="en-US" dirty="0" smtClean="0"/>
              <a:t>Nathan Ball</a:t>
            </a:r>
            <a:endParaRPr lang="en-US" dirty="0"/>
          </a:p>
        </p:txBody>
      </p:sp>
    </p:spTree>
    <p:extLst>
      <p:ext uri="{BB962C8B-B14F-4D97-AF65-F5344CB8AC3E}">
        <p14:creationId xmlns:p14="http://schemas.microsoft.com/office/powerpoint/2010/main" val="20610166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14400" y="457200"/>
            <a:ext cx="8077200" cy="1295400"/>
          </a:xfrm>
        </p:spPr>
        <p:txBody>
          <a:bodyPr/>
          <a:lstStyle/>
          <a:p>
            <a:r>
              <a:rPr lang="en-US" b="1" u="sng" dirty="0" smtClean="0"/>
              <a:t>Technology</a:t>
            </a:r>
          </a:p>
        </p:txBody>
      </p:sp>
      <p:graphicFrame>
        <p:nvGraphicFramePr>
          <p:cNvPr id="2" name="Content Placeholder 1"/>
          <p:cNvGraphicFramePr>
            <a:graphicFrameLocks noGrp="1"/>
          </p:cNvGraphicFramePr>
          <p:nvPr>
            <p:ph sz="half" idx="1"/>
            <p:extLst>
              <p:ext uri="{D42A27DB-BD31-4B8C-83A1-F6EECF244321}">
                <p14:modId xmlns:p14="http://schemas.microsoft.com/office/powerpoint/2010/main" val="1055770453"/>
              </p:ext>
            </p:extLst>
          </p:nvPr>
        </p:nvGraphicFramePr>
        <p:xfrm>
          <a:off x="76200" y="1447800"/>
          <a:ext cx="40386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8" name="Title 1"/>
          <p:cNvSpPr txBox="1">
            <a:spLocks/>
          </p:cNvSpPr>
          <p:nvPr/>
        </p:nvSpPr>
        <p:spPr bwMode="auto">
          <a:xfrm>
            <a:off x="7010400" y="76200"/>
            <a:ext cx="2133600" cy="762000"/>
          </a:xfrm>
          <a:prstGeom prst="rect">
            <a:avLst/>
          </a:prstGeom>
          <a:noFill/>
          <a:ln w="9525">
            <a:noFill/>
            <a:miter lim="800000"/>
            <a:headEnd/>
            <a:tailEnd/>
          </a:ln>
        </p:spPr>
        <p:txBody>
          <a:bodyPr lIns="91434" tIns="45717" rIns="91434" bIns="45717" anchor="ctr"/>
          <a:lstStyle/>
          <a:p>
            <a:pPr eaLnBrk="0" hangingPunct="0"/>
            <a:r>
              <a:rPr lang="en-US" sz="1600" b="1" u="sng" dirty="0" smtClean="0">
                <a:solidFill>
                  <a:srgbClr val="000000"/>
                </a:solidFill>
              </a:rPr>
              <a:t>Chair:</a:t>
            </a:r>
            <a:r>
              <a:rPr lang="en-US" sz="1600" u="sng" dirty="0" smtClean="0">
                <a:solidFill>
                  <a:srgbClr val="000000"/>
                </a:solidFill>
              </a:rPr>
              <a:t> </a:t>
            </a:r>
            <a:endParaRPr lang="en-US" sz="1600" u="sng" dirty="0">
              <a:solidFill>
                <a:srgbClr val="000000"/>
              </a:solidFill>
            </a:endParaRPr>
          </a:p>
          <a:p>
            <a:pPr eaLnBrk="0" hangingPunct="0"/>
            <a:r>
              <a:rPr lang="en-US" sz="1600" dirty="0" smtClean="0">
                <a:solidFill>
                  <a:srgbClr val="000000"/>
                </a:solidFill>
              </a:rPr>
              <a:t>Charlie Hinton</a:t>
            </a:r>
            <a:endParaRPr lang="en-US" sz="1600" dirty="0">
              <a:solidFill>
                <a:srgbClr val="000000"/>
              </a:solidFill>
            </a:endParaRPr>
          </a:p>
        </p:txBody>
      </p:sp>
      <p:sp>
        <p:nvSpPr>
          <p:cNvPr id="3" name="TextBox 2"/>
          <p:cNvSpPr txBox="1"/>
          <p:nvPr/>
        </p:nvSpPr>
        <p:spPr>
          <a:xfrm>
            <a:off x="4436533" y="1676400"/>
            <a:ext cx="4343400" cy="3693319"/>
          </a:xfrm>
          <a:prstGeom prst="rect">
            <a:avLst/>
          </a:prstGeom>
          <a:noFill/>
        </p:spPr>
        <p:txBody>
          <a:bodyPr wrap="square" rtlCol="0">
            <a:spAutoFit/>
          </a:bodyPr>
          <a:lstStyle/>
          <a:p>
            <a:pPr marL="285750" indent="-285750">
              <a:buFont typeface="Arial" pitchFamily="34" charset="0"/>
              <a:buChar char="•"/>
            </a:pPr>
            <a:r>
              <a:rPr lang="en-US" b="1" dirty="0" smtClean="0"/>
              <a:t>Career Fair Technologist </a:t>
            </a:r>
            <a:r>
              <a:rPr lang="en-US" dirty="0" smtClean="0"/>
              <a:t>- Works with Career Fair Committee (</a:t>
            </a:r>
            <a:r>
              <a:rPr lang="en-US" dirty="0"/>
              <a:t>j</a:t>
            </a:r>
            <a:r>
              <a:rPr lang="en-US" dirty="0" smtClean="0"/>
              <a:t>oint member) and is in charge of all the technology needs for the Career Fair</a:t>
            </a:r>
          </a:p>
          <a:p>
            <a:pPr marL="285750" indent="-285750">
              <a:buFont typeface="Arial" pitchFamily="34" charset="0"/>
              <a:buChar char="•"/>
            </a:pPr>
            <a:endParaRPr lang="en-US" dirty="0" smtClean="0"/>
          </a:p>
          <a:p>
            <a:pPr marL="285750" indent="-285750">
              <a:buFont typeface="Arial" pitchFamily="34" charset="0"/>
              <a:buChar char="•"/>
            </a:pPr>
            <a:r>
              <a:rPr lang="en-US" b="1" dirty="0" smtClean="0"/>
              <a:t>Technology Intern </a:t>
            </a:r>
            <a:r>
              <a:rPr lang="en-US" dirty="0" smtClean="0"/>
              <a:t>- FELD Intern</a:t>
            </a:r>
          </a:p>
          <a:p>
            <a:pPr marL="285750" indent="-285750">
              <a:buFont typeface="Arial" pitchFamily="34" charset="0"/>
              <a:buChar char="•"/>
            </a:pPr>
            <a:endParaRPr lang="en-US" dirty="0"/>
          </a:p>
          <a:p>
            <a:pPr marL="285750" indent="-285750">
              <a:buFont typeface="Arial" pitchFamily="34" charset="0"/>
              <a:buChar char="•"/>
            </a:pPr>
            <a:r>
              <a:rPr lang="en-US" b="1" dirty="0" smtClean="0"/>
              <a:t>Website Administrator </a:t>
            </a:r>
            <a:r>
              <a:rPr lang="en-US" dirty="0" smtClean="0"/>
              <a:t>– In charge of the Tribunal website</a:t>
            </a:r>
          </a:p>
          <a:p>
            <a:pPr marL="285750" indent="-285750">
              <a:buFont typeface="Arial" pitchFamily="34" charset="0"/>
              <a:buChar char="•"/>
            </a:pPr>
            <a:endParaRPr lang="en-US" dirty="0"/>
          </a:p>
          <a:p>
            <a:pPr marL="285750" indent="-285750">
              <a:buFont typeface="Arial" pitchFamily="34" charset="0"/>
              <a:buChar char="•"/>
            </a:pPr>
            <a:r>
              <a:rPr lang="en-US" b="1" dirty="0" smtClean="0"/>
              <a:t>Hardware Specialist </a:t>
            </a:r>
            <a:r>
              <a:rPr lang="en-US" dirty="0" smtClean="0"/>
              <a:t>– In charge of maintaining all Tribunal Technological Assets </a:t>
            </a:r>
            <a:endParaRPr lang="en-US" dirty="0"/>
          </a:p>
        </p:txBody>
      </p:sp>
      <p:sp>
        <p:nvSpPr>
          <p:cNvPr id="4" name="Oval 3"/>
          <p:cNvSpPr/>
          <p:nvPr/>
        </p:nvSpPr>
        <p:spPr>
          <a:xfrm>
            <a:off x="2743200" y="2895600"/>
            <a:ext cx="14478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0" y="2895600"/>
            <a:ext cx="14478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371600" y="2895600"/>
            <a:ext cx="14478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8" idx="4"/>
            <a:endCxn id="14" idx="0"/>
          </p:cNvCxnSpPr>
          <p:nvPr/>
        </p:nvCxnSpPr>
        <p:spPr>
          <a:xfrm>
            <a:off x="723900" y="4191000"/>
            <a:ext cx="1371600" cy="1066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9" idx="4"/>
            <a:endCxn id="14" idx="0"/>
          </p:cNvCxnSpPr>
          <p:nvPr/>
        </p:nvCxnSpPr>
        <p:spPr>
          <a:xfrm>
            <a:off x="2095500" y="4191000"/>
            <a:ext cx="0" cy="1066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4"/>
            <a:endCxn id="14" idx="0"/>
          </p:cNvCxnSpPr>
          <p:nvPr/>
        </p:nvCxnSpPr>
        <p:spPr>
          <a:xfrm flipH="1">
            <a:off x="2095500" y="4191000"/>
            <a:ext cx="1371600" cy="1066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219200" y="5257800"/>
            <a:ext cx="1752600" cy="1371600"/>
          </a:xfrm>
          <a:prstGeom prst="ellips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085850" y="5714715"/>
            <a:ext cx="2019300" cy="369332"/>
          </a:xfrm>
          <a:prstGeom prst="rect">
            <a:avLst/>
          </a:prstGeom>
          <a:noFill/>
        </p:spPr>
        <p:txBody>
          <a:bodyPr wrap="square" rtlCol="0">
            <a:spAutoFit/>
          </a:bodyPr>
          <a:lstStyle/>
          <a:p>
            <a:pPr algn="ctr"/>
            <a:r>
              <a:rPr lang="en-US" dirty="0" smtClean="0"/>
              <a:t>Open Positions</a:t>
            </a:r>
            <a:endParaRPr lang="en-US" dirty="0"/>
          </a:p>
        </p:txBody>
      </p:sp>
    </p:spTree>
    <p:extLst>
      <p:ext uri="{BB962C8B-B14F-4D97-AF65-F5344CB8AC3E}">
        <p14:creationId xmlns:p14="http://schemas.microsoft.com/office/powerpoint/2010/main" val="38135282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14400" y="457200"/>
            <a:ext cx="8077200" cy="1295400"/>
          </a:xfrm>
        </p:spPr>
        <p:txBody>
          <a:bodyPr/>
          <a:lstStyle/>
          <a:p>
            <a:r>
              <a:rPr lang="en-US" altLang="en-US" b="1" u="sng" smtClean="0"/>
              <a:t>Recognition</a:t>
            </a:r>
          </a:p>
        </p:txBody>
      </p:sp>
      <p:sp>
        <p:nvSpPr>
          <p:cNvPr id="3075" name="Content Placeholder 2"/>
          <p:cNvSpPr>
            <a:spLocks noGrp="1"/>
          </p:cNvSpPr>
          <p:nvPr>
            <p:ph sz="half" idx="1"/>
          </p:nvPr>
        </p:nvSpPr>
        <p:spPr>
          <a:xfrm>
            <a:off x="838200" y="1752600"/>
            <a:ext cx="7696200" cy="4267200"/>
          </a:xfrm>
        </p:spPr>
        <p:txBody>
          <a:bodyPr>
            <a:normAutofit fontScale="92500" lnSpcReduction="20000"/>
          </a:bodyPr>
          <a:lstStyle/>
          <a:p>
            <a:r>
              <a:rPr lang="en-US" altLang="en-US" sz="2400" dirty="0" smtClean="0"/>
              <a:t>Oversees the following awards:</a:t>
            </a:r>
          </a:p>
          <a:p>
            <a:pPr lvl="1"/>
            <a:r>
              <a:rPr lang="en-US" altLang="en-US" sz="2000" dirty="0" smtClean="0"/>
              <a:t>Professor and TA of the Semester and Year </a:t>
            </a:r>
            <a:r>
              <a:rPr lang="en-US" altLang="en-US" sz="2000" dirty="0" smtClean="0">
                <a:sym typeface="Wingdings" pitchFamily="2" charset="2"/>
              </a:rPr>
              <a:t> Nomination </a:t>
            </a:r>
            <a:r>
              <a:rPr lang="en-US" altLang="en-US" sz="2000" smtClean="0">
                <a:sym typeface="Wingdings" pitchFamily="2" charset="2"/>
              </a:rPr>
              <a:t>submissions start </a:t>
            </a:r>
            <a:r>
              <a:rPr lang="en-US" altLang="en-US" sz="2000" dirty="0" smtClean="0">
                <a:sym typeface="Wingdings" pitchFamily="2" charset="2"/>
              </a:rPr>
              <a:t>September 2</a:t>
            </a:r>
            <a:r>
              <a:rPr lang="en-US" altLang="en-US" sz="2000" baseline="30000" dirty="0" smtClean="0">
                <a:sym typeface="Wingdings" pitchFamily="2" charset="2"/>
              </a:rPr>
              <a:t>nd</a:t>
            </a:r>
            <a:r>
              <a:rPr lang="en-US" altLang="en-US" sz="2000" dirty="0" smtClean="0">
                <a:sym typeface="Wingdings" pitchFamily="2" charset="2"/>
              </a:rPr>
              <a:t> at </a:t>
            </a:r>
            <a:r>
              <a:rPr lang="en-US" altLang="en-US" sz="1700" u="sng" dirty="0" smtClean="0">
                <a:solidFill>
                  <a:srgbClr val="0070C0"/>
                </a:solidFill>
                <a:sym typeface="Wingdings" pitchFamily="2" charset="2"/>
                <a:hlinkClick r:id="rId2"/>
              </a:rPr>
              <a:t>http://tribunal.uc.edu/recognition</a:t>
            </a:r>
            <a:endParaRPr lang="en-US" altLang="en-US" sz="1700" u="sng" dirty="0" smtClean="0">
              <a:solidFill>
                <a:srgbClr val="0070C0"/>
              </a:solidFill>
            </a:endParaRPr>
          </a:p>
          <a:p>
            <a:pPr lvl="1"/>
            <a:r>
              <a:rPr lang="en-US" altLang="en-US" sz="2000" dirty="0" smtClean="0"/>
              <a:t>Freshman of the Year</a:t>
            </a:r>
          </a:p>
          <a:p>
            <a:pPr lvl="1"/>
            <a:r>
              <a:rPr lang="en-US" altLang="en-US" sz="2000" dirty="0" smtClean="0"/>
              <a:t>Junior of the Year</a:t>
            </a:r>
          </a:p>
          <a:p>
            <a:pPr lvl="1"/>
            <a:r>
              <a:rPr lang="en-US" altLang="en-US" sz="2000" dirty="0" smtClean="0"/>
              <a:t>Outstanding Senior of the Year</a:t>
            </a:r>
          </a:p>
          <a:p>
            <a:pPr lvl="1"/>
            <a:endParaRPr lang="en-US" altLang="en-US" sz="2000" dirty="0" smtClean="0"/>
          </a:p>
          <a:p>
            <a:r>
              <a:rPr lang="en-US" altLang="en-US" sz="2400" dirty="0" smtClean="0"/>
              <a:t>Need people to serve on recognition committee.</a:t>
            </a:r>
          </a:p>
          <a:p>
            <a:pPr lvl="1"/>
            <a:r>
              <a:rPr lang="en-US" altLang="en-US" sz="2000" dirty="0" smtClean="0"/>
              <a:t>Read  award nominations to help select winner. Read scholarship applications. Help with keeping records and publicizing our winners.</a:t>
            </a:r>
          </a:p>
          <a:p>
            <a:pPr lvl="1"/>
            <a:r>
              <a:rPr lang="en-US" altLang="en-US" sz="2000" dirty="0" smtClean="0"/>
              <a:t>Low time commitment. No meetings!</a:t>
            </a:r>
          </a:p>
          <a:p>
            <a:pPr lvl="1">
              <a:buNone/>
            </a:pPr>
            <a:endParaRPr lang="en-US" altLang="en-US" sz="2000" dirty="0" smtClean="0"/>
          </a:p>
          <a:p>
            <a:pPr lvl="1">
              <a:buNone/>
            </a:pPr>
            <a:r>
              <a:rPr lang="en-US" altLang="en-US" sz="2000" dirty="0" smtClean="0"/>
              <a:t>**Email Christian </a:t>
            </a:r>
            <a:r>
              <a:rPr lang="en-US" altLang="en-US" sz="2000" dirty="0" err="1" smtClean="0"/>
              <a:t>Lipa</a:t>
            </a:r>
            <a:r>
              <a:rPr lang="en-US" altLang="en-US" sz="2000" dirty="0" smtClean="0"/>
              <a:t> at </a:t>
            </a:r>
            <a:r>
              <a:rPr lang="en-US" altLang="en-US" sz="2000" dirty="0" smtClean="0">
                <a:hlinkClick r:id="rId3"/>
              </a:rPr>
              <a:t>lipacc@mail.uc.edu</a:t>
            </a:r>
            <a:r>
              <a:rPr lang="en-US" altLang="en-US" sz="2000" dirty="0" smtClean="0"/>
              <a:t> if you are interested in joining**</a:t>
            </a:r>
          </a:p>
        </p:txBody>
      </p:sp>
      <p:sp>
        <p:nvSpPr>
          <p:cNvPr id="3076" name="Title 1"/>
          <p:cNvSpPr txBox="1">
            <a:spLocks/>
          </p:cNvSpPr>
          <p:nvPr/>
        </p:nvSpPr>
        <p:spPr bwMode="auto">
          <a:xfrm>
            <a:off x="7543800" y="0"/>
            <a:ext cx="1600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sz="1600" b="1" u="sng" dirty="0" smtClean="0">
                <a:solidFill>
                  <a:srgbClr val="000000"/>
                </a:solidFill>
                <a:latin typeface="Myriad Pro" pitchFamily="34" charset="0"/>
              </a:rPr>
              <a:t>Chair:</a:t>
            </a:r>
            <a:r>
              <a:rPr lang="en-US" altLang="en-US" sz="1600" u="sng" dirty="0" smtClean="0">
                <a:solidFill>
                  <a:srgbClr val="000000"/>
                </a:solidFill>
                <a:latin typeface="Myriad Pro" pitchFamily="34" charset="0"/>
              </a:rPr>
              <a:t> </a:t>
            </a:r>
            <a:endParaRPr lang="en-US" altLang="en-US" sz="1600" dirty="0" smtClean="0">
              <a:solidFill>
                <a:srgbClr val="000000"/>
              </a:solidFill>
              <a:latin typeface="Myriad Pro" pitchFamily="34" charset="0"/>
            </a:endParaRPr>
          </a:p>
          <a:p>
            <a:pPr fontAlgn="base">
              <a:spcBef>
                <a:spcPct val="0"/>
              </a:spcBef>
              <a:spcAft>
                <a:spcPct val="0"/>
              </a:spcAft>
            </a:pPr>
            <a:r>
              <a:rPr lang="en-US" altLang="en-US" sz="1600" dirty="0" smtClean="0">
                <a:solidFill>
                  <a:srgbClr val="000000"/>
                </a:solidFill>
                <a:latin typeface="Myriad Pro" pitchFamily="34" charset="0"/>
              </a:rPr>
              <a:t>Christian </a:t>
            </a:r>
            <a:r>
              <a:rPr lang="en-US" altLang="en-US" sz="1600" dirty="0" err="1" smtClean="0">
                <a:solidFill>
                  <a:srgbClr val="000000"/>
                </a:solidFill>
                <a:latin typeface="Myriad Pro" pitchFamily="34" charset="0"/>
              </a:rPr>
              <a:t>Lipa</a:t>
            </a:r>
            <a:endParaRPr lang="en-US" altLang="en-US" sz="1600" dirty="0" smtClean="0">
              <a:solidFill>
                <a:srgbClr val="000000"/>
              </a:solidFill>
              <a:latin typeface="Myriad Pro" pitchFamily="34" charset="0"/>
            </a:endParaRPr>
          </a:p>
        </p:txBody>
      </p:sp>
    </p:spTree>
    <p:extLst>
      <p:ext uri="{BB962C8B-B14F-4D97-AF65-F5344CB8AC3E}">
        <p14:creationId xmlns:p14="http://schemas.microsoft.com/office/powerpoint/2010/main" val="25434460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Collegiate Affairs</a:t>
            </a:r>
            <a:endParaRPr lang="en-US" b="1" u="sng" dirty="0"/>
          </a:p>
        </p:txBody>
      </p:sp>
      <p:sp>
        <p:nvSpPr>
          <p:cNvPr id="3" name="Content Placeholder 2"/>
          <p:cNvSpPr>
            <a:spLocks noGrp="1"/>
          </p:cNvSpPr>
          <p:nvPr>
            <p:ph sz="half" idx="1"/>
          </p:nvPr>
        </p:nvSpPr>
        <p:spPr>
          <a:xfrm>
            <a:off x="914400" y="1935164"/>
            <a:ext cx="7848600" cy="3551237"/>
          </a:xfrm>
        </p:spPr>
        <p:txBody>
          <a:bodyPr/>
          <a:lstStyle/>
          <a:p>
            <a:r>
              <a:rPr lang="en-US" dirty="0" smtClean="0"/>
              <a:t>Represent students in following committees</a:t>
            </a:r>
          </a:p>
          <a:p>
            <a:pPr lvl="1"/>
            <a:r>
              <a:rPr lang="en-US" dirty="0" smtClean="0"/>
              <a:t>Professional Standards Review Committee</a:t>
            </a:r>
          </a:p>
          <a:p>
            <a:pPr lvl="1"/>
            <a:r>
              <a:rPr lang="en-US" dirty="0" smtClean="0"/>
              <a:t>Curriculum Review Board</a:t>
            </a:r>
          </a:p>
          <a:p>
            <a:pPr lvl="1"/>
            <a:r>
              <a:rPr lang="en-US" dirty="0" smtClean="0"/>
              <a:t>Academic Standards Board</a:t>
            </a:r>
          </a:p>
          <a:p>
            <a:pPr lvl="1"/>
            <a:r>
              <a:rPr lang="en-US" dirty="0" smtClean="0"/>
              <a:t>Academic Misconduct Hearings</a:t>
            </a:r>
          </a:p>
          <a:p>
            <a:pPr lvl="1"/>
            <a:r>
              <a:rPr lang="en-US" dirty="0" smtClean="0"/>
              <a:t>Grievance Hearings</a:t>
            </a:r>
            <a:endParaRPr lang="en-US" dirty="0"/>
          </a:p>
        </p:txBody>
      </p:sp>
      <p:sp>
        <p:nvSpPr>
          <p:cNvPr id="5" name="TextBox 4"/>
          <p:cNvSpPr txBox="1"/>
          <p:nvPr/>
        </p:nvSpPr>
        <p:spPr>
          <a:xfrm>
            <a:off x="7010400" y="-34629"/>
            <a:ext cx="2286000" cy="923330"/>
          </a:xfrm>
          <a:prstGeom prst="rect">
            <a:avLst/>
          </a:prstGeom>
          <a:noFill/>
        </p:spPr>
        <p:txBody>
          <a:bodyPr wrap="square" rtlCol="0">
            <a:spAutoFit/>
          </a:bodyPr>
          <a:lstStyle/>
          <a:p>
            <a:r>
              <a:rPr lang="en-US" b="1" u="sng" dirty="0" smtClean="0"/>
              <a:t>Chairs:</a:t>
            </a:r>
            <a:r>
              <a:rPr lang="en-US" dirty="0" smtClean="0"/>
              <a:t> </a:t>
            </a:r>
          </a:p>
          <a:p>
            <a:r>
              <a:rPr lang="en-US" dirty="0" smtClean="0"/>
              <a:t>Mark </a:t>
            </a:r>
            <a:r>
              <a:rPr lang="en-US" dirty="0" err="1" smtClean="0"/>
              <a:t>Gruenbacher</a:t>
            </a:r>
            <a:r>
              <a:rPr lang="en-US" dirty="0" smtClean="0"/>
              <a:t>, Nathan Draper</a:t>
            </a:r>
            <a:endParaRPr lang="en-US" dirty="0"/>
          </a:p>
        </p:txBody>
      </p:sp>
    </p:spTree>
    <p:extLst>
      <p:ext uri="{BB962C8B-B14F-4D97-AF65-F5344CB8AC3E}">
        <p14:creationId xmlns:p14="http://schemas.microsoft.com/office/powerpoint/2010/main" val="2656685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blincosv\Desktop\rock climbing.jpg"/>
          <p:cNvPicPr>
            <a:picLocks noChangeAspect="1" noChangeArrowheads="1"/>
          </p:cNvPicPr>
          <p:nvPr/>
        </p:nvPicPr>
        <p:blipFill rotWithShape="1">
          <a:blip r:embed="rId2">
            <a:extLst>
              <a:ext uri="{28A0092B-C50C-407E-A947-70E740481C1C}">
                <a14:useLocalDpi xmlns:a14="http://schemas.microsoft.com/office/drawing/2010/main" val="0"/>
              </a:ext>
            </a:extLst>
          </a:blip>
          <a:srcRect t="19658" r="34829" b="4274"/>
          <a:stretch/>
        </p:blipFill>
        <p:spPr bwMode="auto">
          <a:xfrm>
            <a:off x="5803402" y="2438400"/>
            <a:ext cx="2807198"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lincosv\Spec Events\Relay Pics 2014\Tribunal FB\P40460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24799">
            <a:off x="1004752" y="4763639"/>
            <a:ext cx="2276894" cy="17076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356" y="155636"/>
            <a:ext cx="7696244" cy="1143000"/>
          </a:xfrm>
        </p:spPr>
        <p:txBody>
          <a:bodyPr/>
          <a:lstStyle/>
          <a:p>
            <a:r>
              <a:rPr lang="en-US" b="1" u="sng" dirty="0" smtClean="0"/>
              <a:t>Special Events</a:t>
            </a:r>
            <a:endParaRPr lang="en-US" b="1" u="sng" dirty="0"/>
          </a:p>
        </p:txBody>
      </p:sp>
      <p:sp>
        <p:nvSpPr>
          <p:cNvPr id="3" name="Content Placeholder 2"/>
          <p:cNvSpPr>
            <a:spLocks noGrp="1"/>
          </p:cNvSpPr>
          <p:nvPr>
            <p:ph idx="1"/>
          </p:nvPr>
        </p:nvSpPr>
        <p:spPr>
          <a:xfrm>
            <a:off x="1236250" y="1591119"/>
            <a:ext cx="7696244" cy="3550967"/>
          </a:xfrm>
        </p:spPr>
        <p:txBody>
          <a:bodyPr/>
          <a:lstStyle/>
          <a:p>
            <a:pPr marL="0" indent="0" algn="ctr">
              <a:buNone/>
            </a:pPr>
            <a:r>
              <a:rPr lang="en-US" sz="4400" dirty="0" smtClean="0"/>
              <a:t>Do you want to run an event?</a:t>
            </a:r>
          </a:p>
          <a:p>
            <a:r>
              <a:rPr lang="en-US" sz="2400" dirty="0" smtClean="0"/>
              <a:t>Community service</a:t>
            </a:r>
          </a:p>
          <a:p>
            <a:r>
              <a:rPr lang="en-US" sz="2400" dirty="0" smtClean="0"/>
              <a:t>UC events</a:t>
            </a:r>
          </a:p>
          <a:p>
            <a:r>
              <a:rPr lang="en-US" sz="2400" dirty="0" smtClean="0"/>
              <a:t>Non-UC events</a:t>
            </a:r>
            <a:endParaRPr lang="en-US" sz="2400" dirty="0"/>
          </a:p>
          <a:p>
            <a:r>
              <a:rPr lang="en-US" sz="2400" dirty="0" smtClean="0"/>
              <a:t>Email dunkerse@mail.uc.edu</a:t>
            </a:r>
          </a:p>
          <a:p>
            <a:endParaRPr lang="en-US" dirty="0"/>
          </a:p>
        </p:txBody>
      </p:sp>
      <p:pic>
        <p:nvPicPr>
          <p:cNvPr id="1026" name="Picture 2" descr="http://dguides.com/images/cincinnati/attractions/fountain-squa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00362">
            <a:off x="397282" y="250612"/>
            <a:ext cx="2117014" cy="124985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bwMode="auto">
          <a:xfrm>
            <a:off x="6992112" y="12192"/>
            <a:ext cx="2133600" cy="762000"/>
          </a:xfrm>
          <a:prstGeom prst="rect">
            <a:avLst/>
          </a:prstGeom>
          <a:noFill/>
          <a:ln w="9525">
            <a:noFill/>
            <a:miter lim="800000"/>
            <a:headEnd/>
            <a:tailEnd/>
          </a:ln>
        </p:spPr>
        <p:txBody>
          <a:bodyPr lIns="91434" tIns="45717" rIns="91434" bIns="45717" anchor="ctr"/>
          <a:lstStyle/>
          <a:p>
            <a:pPr eaLnBrk="0" hangingPunct="0"/>
            <a:r>
              <a:rPr lang="en-US" sz="1600" b="1" u="sng" dirty="0" smtClean="0">
                <a:solidFill>
                  <a:schemeClr val="tx2"/>
                </a:solidFill>
                <a:latin typeface="Myriad Pro" pitchFamily="34" charset="0"/>
              </a:rPr>
              <a:t>Chair:</a:t>
            </a:r>
            <a:r>
              <a:rPr lang="en-US" sz="1600" u="sng" dirty="0" smtClean="0">
                <a:solidFill>
                  <a:schemeClr val="tx2"/>
                </a:solidFill>
                <a:latin typeface="Myriad Pro" pitchFamily="34" charset="0"/>
              </a:rPr>
              <a:t> </a:t>
            </a:r>
            <a:endParaRPr lang="en-US" sz="1600" u="sng" dirty="0">
              <a:solidFill>
                <a:schemeClr val="tx2"/>
              </a:solidFill>
              <a:latin typeface="Myriad Pro" pitchFamily="34" charset="0"/>
            </a:endParaRPr>
          </a:p>
          <a:p>
            <a:pPr eaLnBrk="0" hangingPunct="0"/>
            <a:r>
              <a:rPr lang="en-US" sz="1600" dirty="0" smtClean="0">
                <a:solidFill>
                  <a:schemeClr val="tx2"/>
                </a:solidFill>
                <a:latin typeface="Myriad Pro" pitchFamily="34" charset="0"/>
              </a:rPr>
              <a:t>Sam Dunker</a:t>
            </a:r>
          </a:p>
        </p:txBody>
      </p:sp>
    </p:spTree>
    <p:extLst>
      <p:ext uri="{BB962C8B-B14F-4D97-AF65-F5344CB8AC3E}">
        <p14:creationId xmlns:p14="http://schemas.microsoft.com/office/powerpoint/2010/main" val="7490299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Special Events</a:t>
            </a:r>
            <a:endParaRPr lang="en-US" b="1" u="sng" dirty="0"/>
          </a:p>
        </p:txBody>
      </p:sp>
      <p:sp>
        <p:nvSpPr>
          <p:cNvPr id="3" name="Content Placeholder 2"/>
          <p:cNvSpPr>
            <a:spLocks noGrp="1"/>
          </p:cNvSpPr>
          <p:nvPr>
            <p:ph idx="1"/>
          </p:nvPr>
        </p:nvSpPr>
        <p:spPr/>
        <p:txBody>
          <a:bodyPr/>
          <a:lstStyle/>
          <a:p>
            <a:r>
              <a:rPr lang="en-US" sz="2800" dirty="0" smtClean="0"/>
              <a:t>Into the Streets—Service Opportunity</a:t>
            </a:r>
          </a:p>
          <a:p>
            <a:r>
              <a:rPr lang="en-US" sz="2800" dirty="0" smtClean="0"/>
              <a:t>When: September 13</a:t>
            </a:r>
            <a:r>
              <a:rPr lang="en-US" sz="2800" baseline="30000" dirty="0" smtClean="0"/>
              <a:t>th</a:t>
            </a:r>
            <a:r>
              <a:rPr lang="en-US" sz="2800" dirty="0" smtClean="0"/>
              <a:t> from 8:30am-2:30pm</a:t>
            </a:r>
          </a:p>
          <a:p>
            <a:r>
              <a:rPr lang="en-US" sz="2800" dirty="0" smtClean="0"/>
              <a:t>Where: meet at </a:t>
            </a:r>
            <a:r>
              <a:rPr lang="en-US" sz="2800" dirty="0" err="1" smtClean="0"/>
              <a:t>McMicken</a:t>
            </a:r>
            <a:r>
              <a:rPr lang="en-US" sz="2800" dirty="0" smtClean="0"/>
              <a:t> Commons and dispersed across Cincinnati</a:t>
            </a:r>
          </a:p>
          <a:p>
            <a:r>
              <a:rPr lang="en-US" sz="2800" dirty="0" smtClean="0"/>
              <a:t>Sign up through campus link: </a:t>
            </a:r>
            <a:r>
              <a:rPr lang="en-US" sz="2800" dirty="0">
                <a:hlinkClick r:id="rId2"/>
              </a:rPr>
              <a:t>http://www.uc.edu/cce/student/programs/ITS.html</a:t>
            </a:r>
            <a:endParaRPr lang="en-US" sz="2800" dirty="0"/>
          </a:p>
          <a:p>
            <a:r>
              <a:rPr lang="en-US" sz="2800" dirty="0" smtClean="0"/>
              <a:t>Questions?? Email dunkerse@mail.uc</a:t>
            </a:r>
            <a:r>
              <a:rPr lang="en-US" dirty="0" smtClean="0"/>
              <a:t>.edu</a:t>
            </a:r>
          </a:p>
        </p:txBody>
      </p:sp>
      <p:sp>
        <p:nvSpPr>
          <p:cNvPr id="4" name="Title 1"/>
          <p:cNvSpPr txBox="1">
            <a:spLocks/>
          </p:cNvSpPr>
          <p:nvPr/>
        </p:nvSpPr>
        <p:spPr bwMode="auto">
          <a:xfrm>
            <a:off x="6992112" y="12192"/>
            <a:ext cx="2133600" cy="762000"/>
          </a:xfrm>
          <a:prstGeom prst="rect">
            <a:avLst/>
          </a:prstGeom>
          <a:noFill/>
          <a:ln w="9525">
            <a:noFill/>
            <a:miter lim="800000"/>
            <a:headEnd/>
            <a:tailEnd/>
          </a:ln>
        </p:spPr>
        <p:txBody>
          <a:bodyPr lIns="91434" tIns="45717" rIns="91434" bIns="45717" anchor="ctr"/>
          <a:lstStyle/>
          <a:p>
            <a:pPr eaLnBrk="0" hangingPunct="0"/>
            <a:r>
              <a:rPr lang="en-US" sz="1600" b="1" u="sng" dirty="0" smtClean="0">
                <a:solidFill>
                  <a:schemeClr val="tx2"/>
                </a:solidFill>
                <a:latin typeface="Myriad Pro" pitchFamily="34" charset="0"/>
              </a:rPr>
              <a:t>Chair:</a:t>
            </a:r>
            <a:r>
              <a:rPr lang="en-US" sz="1600" u="sng" dirty="0" smtClean="0">
                <a:solidFill>
                  <a:schemeClr val="tx2"/>
                </a:solidFill>
                <a:latin typeface="Myriad Pro" pitchFamily="34" charset="0"/>
              </a:rPr>
              <a:t> </a:t>
            </a:r>
            <a:endParaRPr lang="en-US" sz="1600" u="sng" dirty="0">
              <a:solidFill>
                <a:schemeClr val="tx2"/>
              </a:solidFill>
              <a:latin typeface="Myriad Pro" pitchFamily="34" charset="0"/>
            </a:endParaRPr>
          </a:p>
          <a:p>
            <a:pPr eaLnBrk="0" hangingPunct="0"/>
            <a:r>
              <a:rPr lang="en-US" sz="1600" dirty="0" smtClean="0">
                <a:solidFill>
                  <a:schemeClr val="tx2"/>
                </a:solidFill>
                <a:latin typeface="Myriad Pro" pitchFamily="34" charset="0"/>
              </a:rPr>
              <a:t>Sam Dunker</a:t>
            </a:r>
          </a:p>
        </p:txBody>
      </p:sp>
    </p:spTree>
    <p:extLst>
      <p:ext uri="{BB962C8B-B14F-4D97-AF65-F5344CB8AC3E}">
        <p14:creationId xmlns:p14="http://schemas.microsoft.com/office/powerpoint/2010/main" val="31160599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EWeek</a:t>
            </a:r>
            <a:endParaRPr lang="en-US" b="1" u="sng" dirty="0"/>
          </a:p>
        </p:txBody>
      </p:sp>
      <p:sp>
        <p:nvSpPr>
          <p:cNvPr id="3" name="Content Placeholder 2"/>
          <p:cNvSpPr>
            <a:spLocks noGrp="1"/>
          </p:cNvSpPr>
          <p:nvPr>
            <p:ph sz="half" idx="1"/>
          </p:nvPr>
        </p:nvSpPr>
        <p:spPr>
          <a:xfrm>
            <a:off x="914400" y="1935164"/>
            <a:ext cx="7696200" cy="3551237"/>
          </a:xfrm>
        </p:spPr>
        <p:txBody>
          <a:bodyPr/>
          <a:lstStyle/>
          <a:p>
            <a:r>
              <a:rPr lang="en-US" b="1" dirty="0" smtClean="0"/>
              <a:t>What it is</a:t>
            </a:r>
            <a:r>
              <a:rPr lang="en-US" dirty="0" smtClean="0"/>
              <a:t>: A nationally celebrated week for Engineers and all that we do</a:t>
            </a:r>
          </a:p>
          <a:p>
            <a:r>
              <a:rPr lang="en-US" b="1" dirty="0" smtClean="0"/>
              <a:t>What we do</a:t>
            </a:r>
            <a:r>
              <a:rPr lang="en-US" dirty="0" smtClean="0"/>
              <a:t>: Have a week of friendly competition between teams of students ending with a Date Auction and Banquet</a:t>
            </a:r>
          </a:p>
          <a:p>
            <a:r>
              <a:rPr lang="en-US" b="1" dirty="0" smtClean="0"/>
              <a:t>When is it</a:t>
            </a:r>
            <a:r>
              <a:rPr lang="en-US" dirty="0" smtClean="0"/>
              <a:t>: February 22-28th</a:t>
            </a:r>
            <a:endParaRPr lang="en-US" dirty="0"/>
          </a:p>
        </p:txBody>
      </p:sp>
      <p:sp>
        <p:nvSpPr>
          <p:cNvPr id="5" name="TextBox 4"/>
          <p:cNvSpPr txBox="1"/>
          <p:nvPr/>
        </p:nvSpPr>
        <p:spPr>
          <a:xfrm>
            <a:off x="7467600" y="76706"/>
            <a:ext cx="2286000" cy="923330"/>
          </a:xfrm>
          <a:prstGeom prst="rect">
            <a:avLst/>
          </a:prstGeom>
          <a:noFill/>
        </p:spPr>
        <p:txBody>
          <a:bodyPr wrap="square" rtlCol="0">
            <a:spAutoFit/>
          </a:bodyPr>
          <a:lstStyle/>
          <a:p>
            <a:r>
              <a:rPr lang="en-US" b="1" u="sng" dirty="0" smtClean="0"/>
              <a:t>Chairs:</a:t>
            </a:r>
          </a:p>
          <a:p>
            <a:r>
              <a:rPr lang="en-US" dirty="0" smtClean="0"/>
              <a:t>Alison Hayfer </a:t>
            </a:r>
          </a:p>
          <a:p>
            <a:r>
              <a:rPr lang="en-US" dirty="0" smtClean="0"/>
              <a:t>Kitty </a:t>
            </a:r>
            <a:r>
              <a:rPr lang="en-US" dirty="0" err="1" smtClean="0"/>
              <a:t>DiFalco</a:t>
            </a:r>
            <a:endParaRPr lang="en-US" dirty="0" smtClean="0"/>
          </a:p>
        </p:txBody>
      </p:sp>
    </p:spTree>
    <p:extLst>
      <p:ext uri="{BB962C8B-B14F-4D97-AF65-F5344CB8AC3E}">
        <p14:creationId xmlns:p14="http://schemas.microsoft.com/office/powerpoint/2010/main" val="29732236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r>
              <a:rPr lang="en-US" sz="7200" dirty="0"/>
              <a:t>Other Announcements</a:t>
            </a:r>
          </a:p>
          <a:p>
            <a:endParaRPr lang="en-US" dirty="0"/>
          </a:p>
        </p:txBody>
      </p:sp>
    </p:spTree>
    <p:extLst>
      <p:ext uri="{BB962C8B-B14F-4D97-AF65-F5344CB8AC3E}">
        <p14:creationId xmlns:p14="http://schemas.microsoft.com/office/powerpoint/2010/main" val="1969646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nvSpPr>
        <p:spPr bwMode="auto">
          <a:xfrm>
            <a:off x="1447800" y="38100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b="1" i="1">
                <a:solidFill>
                  <a:schemeClr val="bg1"/>
                </a:solidFill>
                <a:latin typeface="Calibri" pitchFamily="34" charset="0"/>
                <a:ea typeface="+mj-ea"/>
                <a:cs typeface="Calibri" pitchFamily="34" charset="0"/>
              </a:defRPr>
            </a:lvl1pPr>
            <a:lvl2pPr algn="l" rtl="0" eaLnBrk="0" fontAlgn="base" hangingPunct="0">
              <a:spcBef>
                <a:spcPct val="0"/>
              </a:spcBef>
              <a:spcAft>
                <a:spcPct val="0"/>
              </a:spcAft>
              <a:defRPr sz="4400" b="1" i="1">
                <a:solidFill>
                  <a:schemeClr val="bg1"/>
                </a:solidFill>
                <a:latin typeface="Arial" charset="0"/>
              </a:defRPr>
            </a:lvl2pPr>
            <a:lvl3pPr algn="l" rtl="0" eaLnBrk="0" fontAlgn="base" hangingPunct="0">
              <a:spcBef>
                <a:spcPct val="0"/>
              </a:spcBef>
              <a:spcAft>
                <a:spcPct val="0"/>
              </a:spcAft>
              <a:defRPr sz="4400" b="1" i="1">
                <a:solidFill>
                  <a:schemeClr val="bg1"/>
                </a:solidFill>
                <a:latin typeface="Arial" charset="0"/>
              </a:defRPr>
            </a:lvl3pPr>
            <a:lvl4pPr algn="l" rtl="0" eaLnBrk="0" fontAlgn="base" hangingPunct="0">
              <a:spcBef>
                <a:spcPct val="0"/>
              </a:spcBef>
              <a:spcAft>
                <a:spcPct val="0"/>
              </a:spcAft>
              <a:defRPr sz="4400" b="1" i="1">
                <a:solidFill>
                  <a:schemeClr val="bg1"/>
                </a:solidFill>
                <a:latin typeface="Arial" charset="0"/>
              </a:defRPr>
            </a:lvl4pPr>
            <a:lvl5pPr algn="l" rtl="0" eaLnBrk="0" fontAlgn="base" hangingPunct="0">
              <a:spcBef>
                <a:spcPct val="0"/>
              </a:spcBef>
              <a:spcAft>
                <a:spcPct val="0"/>
              </a:spcAft>
              <a:defRPr sz="4400" b="1" i="1">
                <a:solidFill>
                  <a:schemeClr val="bg1"/>
                </a:solidFill>
                <a:latin typeface="Arial" charset="0"/>
              </a:defRPr>
            </a:lvl5pPr>
            <a:lvl6pPr marL="457200" algn="l" rtl="0" fontAlgn="base">
              <a:spcBef>
                <a:spcPct val="0"/>
              </a:spcBef>
              <a:spcAft>
                <a:spcPct val="0"/>
              </a:spcAft>
              <a:defRPr sz="4400">
                <a:solidFill>
                  <a:schemeClr val="bg1"/>
                </a:solidFill>
                <a:latin typeface="Myriad Pro Black" pitchFamily="34" charset="0"/>
              </a:defRPr>
            </a:lvl6pPr>
            <a:lvl7pPr marL="914400" algn="l" rtl="0" fontAlgn="base">
              <a:spcBef>
                <a:spcPct val="0"/>
              </a:spcBef>
              <a:spcAft>
                <a:spcPct val="0"/>
              </a:spcAft>
              <a:defRPr sz="4400">
                <a:solidFill>
                  <a:schemeClr val="bg1"/>
                </a:solidFill>
                <a:latin typeface="Myriad Pro Black" pitchFamily="34" charset="0"/>
              </a:defRPr>
            </a:lvl7pPr>
            <a:lvl8pPr marL="1371600" algn="l" rtl="0" fontAlgn="base">
              <a:spcBef>
                <a:spcPct val="0"/>
              </a:spcBef>
              <a:spcAft>
                <a:spcPct val="0"/>
              </a:spcAft>
              <a:defRPr sz="4400">
                <a:solidFill>
                  <a:schemeClr val="bg1"/>
                </a:solidFill>
                <a:latin typeface="Myriad Pro Black" pitchFamily="34" charset="0"/>
              </a:defRPr>
            </a:lvl8pPr>
            <a:lvl9pPr marL="1828800" algn="l" rtl="0" fontAlgn="base">
              <a:spcBef>
                <a:spcPct val="0"/>
              </a:spcBef>
              <a:spcAft>
                <a:spcPct val="0"/>
              </a:spcAft>
              <a:defRPr sz="4400">
                <a:solidFill>
                  <a:schemeClr val="bg1"/>
                </a:solidFill>
                <a:latin typeface="Myriad Pro Black" pitchFamily="34" charset="0"/>
              </a:defRPr>
            </a:lvl9pPr>
          </a:lstStyle>
          <a:p>
            <a:pPr algn="ctr" eaLnBrk="1" hangingPunct="1">
              <a:defRPr/>
            </a:pPr>
            <a:r>
              <a:rPr lang="en-US" i="0" dirty="0" smtClean="0">
                <a:solidFill>
                  <a:srgbClr val="000000"/>
                </a:solidFill>
                <a:latin typeface="Myriad Pro"/>
              </a:rPr>
              <a:t>Purpose</a:t>
            </a:r>
          </a:p>
        </p:txBody>
      </p:sp>
      <p:sp>
        <p:nvSpPr>
          <p:cNvPr id="5" name="Content Placeholder 5"/>
          <p:cNvSpPr>
            <a:spLocks noGrp="1"/>
          </p:cNvSpPr>
          <p:nvPr/>
        </p:nvSpPr>
        <p:spPr bwMode="auto">
          <a:xfrm>
            <a:off x="1168400" y="1752601"/>
            <a:ext cx="7594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25000"/>
              <a:buBlip>
                <a:blip r:embed="rId2"/>
              </a:buBlip>
              <a:defRPr sz="3200" baseline="0">
                <a:solidFill>
                  <a:schemeClr val="bg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SzPct val="25000"/>
              <a:buChar char="–"/>
              <a:defRPr sz="2800" baseline="0">
                <a:solidFill>
                  <a:schemeClr val="bg1"/>
                </a:solidFill>
                <a:latin typeface="Calibri" pitchFamily="34" charset="0"/>
                <a:cs typeface="Calibri" pitchFamily="34" charset="0"/>
              </a:defRPr>
            </a:lvl2pPr>
            <a:lvl3pPr marL="1143000" indent="-228600" algn="l" rtl="0" eaLnBrk="0" fontAlgn="base" hangingPunct="0">
              <a:spcBef>
                <a:spcPct val="20000"/>
              </a:spcBef>
              <a:spcAft>
                <a:spcPct val="0"/>
              </a:spcAft>
              <a:buSzPct val="25000"/>
              <a:buChar char="•"/>
              <a:defRPr sz="2400" baseline="0">
                <a:solidFill>
                  <a:schemeClr val="bg1"/>
                </a:solidFill>
                <a:latin typeface="Calibri" pitchFamily="34" charset="0"/>
                <a:cs typeface="Calibri" pitchFamily="34" charset="0"/>
              </a:defRPr>
            </a:lvl3pPr>
            <a:lvl4pPr marL="1600200" indent="-228600" algn="l" rtl="0" eaLnBrk="0" fontAlgn="base" hangingPunct="0">
              <a:spcBef>
                <a:spcPct val="20000"/>
              </a:spcBef>
              <a:spcAft>
                <a:spcPct val="0"/>
              </a:spcAft>
              <a:buSzPct val="25000"/>
              <a:buChar char="–"/>
              <a:defRPr sz="2000" baseline="0">
                <a:solidFill>
                  <a:schemeClr val="bg1"/>
                </a:solidFill>
                <a:latin typeface="Calibri" pitchFamily="34" charset="0"/>
                <a:cs typeface="Calibri" pitchFamily="34" charset="0"/>
              </a:defRPr>
            </a:lvl4pPr>
            <a:lvl5pPr marL="2057400" indent="-228600" algn="l" rtl="0" eaLnBrk="0" fontAlgn="base" hangingPunct="0">
              <a:spcBef>
                <a:spcPct val="20000"/>
              </a:spcBef>
              <a:spcAft>
                <a:spcPct val="0"/>
              </a:spcAft>
              <a:buSzPct val="25000"/>
              <a:buChar char="»"/>
              <a:defRPr sz="2000" baseline="0">
                <a:solidFill>
                  <a:schemeClr val="bg1"/>
                </a:solidFill>
                <a:latin typeface="Calibri" pitchFamily="34" charset="0"/>
                <a:cs typeface="Calibri" pitchFamily="34" charset="0"/>
              </a:defRPr>
            </a:lvl5pPr>
            <a:lvl6pPr marL="2514600" indent="-228600" algn="l" rtl="0" fontAlgn="base">
              <a:spcBef>
                <a:spcPct val="20000"/>
              </a:spcBef>
              <a:spcAft>
                <a:spcPct val="0"/>
              </a:spcAft>
              <a:buSzPct val="25000"/>
              <a:buChar char="»"/>
              <a:defRPr sz="2000">
                <a:solidFill>
                  <a:schemeClr val="bg1"/>
                </a:solidFill>
                <a:latin typeface="+mn-lt"/>
              </a:defRPr>
            </a:lvl6pPr>
            <a:lvl7pPr marL="2971800" indent="-228600" algn="l" rtl="0" fontAlgn="base">
              <a:spcBef>
                <a:spcPct val="20000"/>
              </a:spcBef>
              <a:spcAft>
                <a:spcPct val="0"/>
              </a:spcAft>
              <a:buSzPct val="25000"/>
              <a:buChar char="»"/>
              <a:defRPr sz="2000">
                <a:solidFill>
                  <a:schemeClr val="bg1"/>
                </a:solidFill>
                <a:latin typeface="+mn-lt"/>
              </a:defRPr>
            </a:lvl7pPr>
            <a:lvl8pPr marL="3429000" indent="-228600" algn="l" rtl="0" fontAlgn="base">
              <a:spcBef>
                <a:spcPct val="20000"/>
              </a:spcBef>
              <a:spcAft>
                <a:spcPct val="0"/>
              </a:spcAft>
              <a:buSzPct val="25000"/>
              <a:buChar char="»"/>
              <a:defRPr sz="2000">
                <a:solidFill>
                  <a:schemeClr val="bg1"/>
                </a:solidFill>
                <a:latin typeface="+mn-lt"/>
              </a:defRPr>
            </a:lvl8pPr>
            <a:lvl9pPr marL="3886200" indent="-228600" algn="l" rtl="0" fontAlgn="base">
              <a:spcBef>
                <a:spcPct val="20000"/>
              </a:spcBef>
              <a:spcAft>
                <a:spcPct val="0"/>
              </a:spcAft>
              <a:buSzPct val="25000"/>
              <a:buChar char="»"/>
              <a:defRPr sz="2000">
                <a:solidFill>
                  <a:schemeClr val="bg1"/>
                </a:solidFill>
                <a:latin typeface="+mn-lt"/>
              </a:defRPr>
            </a:lvl9pPr>
          </a:lstStyle>
          <a:p>
            <a:pPr marL="0" indent="0" algn="just" eaLnBrk="1" hangingPunct="1">
              <a:buNone/>
              <a:defRPr/>
            </a:pPr>
            <a:endParaRPr lang="en-US" sz="4400" dirty="0" smtClean="0">
              <a:solidFill>
                <a:srgbClr val="000000"/>
              </a:solidFill>
              <a:latin typeface="Myriad Pro"/>
            </a:endParaRPr>
          </a:p>
        </p:txBody>
      </p:sp>
      <p:sp>
        <p:nvSpPr>
          <p:cNvPr id="2" name="TextBox 1"/>
          <p:cNvSpPr txBox="1"/>
          <p:nvPr/>
        </p:nvSpPr>
        <p:spPr>
          <a:xfrm>
            <a:off x="762000" y="1524000"/>
            <a:ext cx="8001000" cy="3724096"/>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What we are: CEAS Branch of Student Government</a:t>
            </a:r>
          </a:p>
          <a:p>
            <a:pPr marL="285750" indent="-285750">
              <a:buFont typeface="Arial" panose="020B0604020202020204" pitchFamily="34" charset="0"/>
              <a:buChar char="•"/>
            </a:pPr>
            <a:r>
              <a:rPr lang="en-US" sz="2800" dirty="0" smtClean="0"/>
              <a:t>What we do:</a:t>
            </a:r>
          </a:p>
          <a:p>
            <a:pPr marL="1028700" lvl="1" indent="-571500">
              <a:buFont typeface="Courier New" panose="02070309020205020404" pitchFamily="49" charset="0"/>
              <a:buChar char="o"/>
            </a:pPr>
            <a:r>
              <a:rPr lang="en-US" sz="2800" dirty="0" smtClean="0"/>
              <a:t>Host programs for the college</a:t>
            </a:r>
          </a:p>
          <a:p>
            <a:pPr marL="1028700" lvl="1" indent="-571500">
              <a:buFont typeface="Courier New" panose="02070309020205020404" pitchFamily="49" charset="0"/>
              <a:buChar char="o"/>
            </a:pPr>
            <a:r>
              <a:rPr lang="en-US" sz="2800" dirty="0" smtClean="0"/>
              <a:t>Input on curriculum, grievances, and student/faculty relations</a:t>
            </a:r>
          </a:p>
          <a:p>
            <a:pPr marL="1028700" lvl="1" indent="-571500">
              <a:buFont typeface="Courier New" panose="02070309020205020404" pitchFamily="49" charset="0"/>
              <a:buChar char="o"/>
            </a:pPr>
            <a:r>
              <a:rPr lang="en-US" sz="2800" dirty="0" smtClean="0"/>
              <a:t>Improve student experience in the college</a:t>
            </a:r>
          </a:p>
          <a:p>
            <a:pPr marL="1028700" lvl="1" indent="-571500">
              <a:buFont typeface="Courier New" panose="02070309020205020404" pitchFamily="49" charset="0"/>
              <a:buChar char="o"/>
            </a:pPr>
            <a:endParaRPr lang="en-US" sz="4000" dirty="0" smtClean="0"/>
          </a:p>
        </p:txBody>
      </p:sp>
    </p:spTree>
    <p:extLst>
      <p:ext uri="{BB962C8B-B14F-4D97-AF65-F5344CB8AC3E}">
        <p14:creationId xmlns:p14="http://schemas.microsoft.com/office/powerpoint/2010/main" val="48697710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228600"/>
            <a:ext cx="4692762" cy="4951419"/>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01380"/>
            <a:ext cx="6048375" cy="638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37974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59579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89646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86" y="457199"/>
            <a:ext cx="8932628" cy="1540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5915569"/>
            <a:ext cx="9144000" cy="646331"/>
          </a:xfrm>
          <a:prstGeom prst="rect">
            <a:avLst/>
          </a:prstGeom>
          <a:noFill/>
        </p:spPr>
        <p:txBody>
          <a:bodyPr wrap="square" rtlCol="0">
            <a:spAutoFit/>
          </a:bodyPr>
          <a:lstStyle/>
          <a:p>
            <a:pPr algn="ctr"/>
            <a:r>
              <a:rPr lang="en-US" b="1" dirty="0"/>
              <a:t>u</a:t>
            </a:r>
            <a:r>
              <a:rPr lang="en-US" b="1" dirty="0" smtClean="0"/>
              <a:t>ctriangle.org/events</a:t>
            </a:r>
          </a:p>
          <a:p>
            <a:pPr algn="ctr"/>
            <a:r>
              <a:rPr lang="en-US" b="1" dirty="0" smtClean="0"/>
              <a:t>kimbrojr@mail.uc.edu</a:t>
            </a:r>
            <a:endParaRPr lang="en-US" b="1" dirty="0"/>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22830"/>
          <a:stretch/>
        </p:blipFill>
        <p:spPr bwMode="auto">
          <a:xfrm>
            <a:off x="1340427" y="2057400"/>
            <a:ext cx="6463146" cy="3699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5114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Phi Sigma rho</a:t>
            </a:r>
            <a:endParaRPr lang="en-US" dirty="0"/>
          </a:p>
        </p:txBody>
      </p:sp>
      <p:sp>
        <p:nvSpPr>
          <p:cNvPr id="3" name="Subtitle 2"/>
          <p:cNvSpPr>
            <a:spLocks noGrp="1"/>
          </p:cNvSpPr>
          <p:nvPr>
            <p:ph type="subTitle" idx="1"/>
          </p:nvPr>
        </p:nvSpPr>
        <p:spPr/>
        <p:txBody>
          <a:bodyPr>
            <a:noAutofit/>
          </a:bodyPr>
          <a:lstStyle/>
          <a:p>
            <a:r>
              <a:rPr lang="en-US" sz="2800" dirty="0" smtClean="0"/>
              <a:t>A social sorority for women in engineering.</a:t>
            </a:r>
            <a:endParaRPr lang="en-US" sz="2800" dirty="0"/>
          </a:p>
        </p:txBody>
      </p:sp>
    </p:spTree>
    <p:extLst>
      <p:ext uri="{BB962C8B-B14F-4D97-AF65-F5344CB8AC3E}">
        <p14:creationId xmlns:p14="http://schemas.microsoft.com/office/powerpoint/2010/main" val="21475889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543800" cy="1371600"/>
          </a:xfrm>
        </p:spPr>
        <p:txBody>
          <a:bodyPr/>
          <a:lstStyle/>
          <a:p>
            <a:r>
              <a:rPr lang="en-US" dirty="0" smtClean="0"/>
              <a:t>A little bit about us…</a:t>
            </a:r>
            <a:endParaRPr lang="en-US" dirty="0"/>
          </a:p>
        </p:txBody>
      </p:sp>
      <p:sp>
        <p:nvSpPr>
          <p:cNvPr id="3" name="Content Placeholder 2"/>
          <p:cNvSpPr>
            <a:spLocks noGrp="1"/>
          </p:cNvSpPr>
          <p:nvPr>
            <p:ph idx="1"/>
          </p:nvPr>
        </p:nvSpPr>
        <p:spPr>
          <a:xfrm>
            <a:off x="609600" y="1600200"/>
            <a:ext cx="8305800" cy="3129485"/>
          </a:xfrm>
        </p:spPr>
        <p:txBody>
          <a:bodyPr>
            <a:noAutofit/>
          </a:bodyPr>
          <a:lstStyle/>
          <a:p>
            <a:r>
              <a:rPr lang="en-US" sz="2800" dirty="0" smtClean="0"/>
              <a:t>The UC chapter (Alpha Beta) became a colony in March 2011, and officially became a chapter in November 2011</a:t>
            </a:r>
          </a:p>
          <a:p>
            <a:r>
              <a:rPr lang="en-US" sz="2800" dirty="0" smtClean="0"/>
              <a:t>Our philanthropies are The Girl Scouts of America and The American Cancer Society</a:t>
            </a:r>
          </a:p>
          <a:p>
            <a:r>
              <a:rPr lang="en-US" sz="2800" dirty="0" smtClean="0"/>
              <a:t>We participate in events such as Homecoming, Socials, our Annual </a:t>
            </a:r>
            <a:r>
              <a:rPr lang="en-US" sz="2800" dirty="0"/>
              <a:t>F</a:t>
            </a:r>
            <a:r>
              <a:rPr lang="en-US" sz="2800" dirty="0" smtClean="0"/>
              <a:t>all </a:t>
            </a:r>
            <a:r>
              <a:rPr lang="en-US" sz="2800" dirty="0"/>
              <a:t>R</a:t>
            </a:r>
            <a:r>
              <a:rPr lang="en-US" sz="2800" dirty="0" smtClean="0"/>
              <a:t>etreat, Greek Week, and Relay for Life</a:t>
            </a:r>
          </a:p>
          <a:p>
            <a:r>
              <a:rPr lang="en-US" sz="2800" dirty="0" smtClean="0"/>
              <a:t>We strive for three things: friendship, scholarship, and encouragement</a:t>
            </a:r>
          </a:p>
        </p:txBody>
      </p:sp>
    </p:spTree>
    <p:extLst>
      <p:ext uri="{BB962C8B-B14F-4D97-AF65-F5344CB8AC3E}">
        <p14:creationId xmlns:p14="http://schemas.microsoft.com/office/powerpoint/2010/main" val="11791513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Us</a:t>
            </a:r>
            <a:endParaRPr lang="en-US" dirty="0"/>
          </a:p>
        </p:txBody>
      </p:sp>
      <p:sp>
        <p:nvSpPr>
          <p:cNvPr id="3" name="Content Placeholder 2"/>
          <p:cNvSpPr>
            <a:spLocks noGrp="1"/>
          </p:cNvSpPr>
          <p:nvPr>
            <p:ph idx="1"/>
          </p:nvPr>
        </p:nvSpPr>
        <p:spPr/>
        <p:txBody>
          <a:bodyPr>
            <a:normAutofit/>
          </a:bodyPr>
          <a:lstStyle/>
          <a:p>
            <a:r>
              <a:rPr lang="en-US" sz="3200" dirty="0" smtClean="0"/>
              <a:t>President – Becky Schmidt</a:t>
            </a:r>
          </a:p>
          <a:p>
            <a:pPr lvl="1"/>
            <a:r>
              <a:rPr lang="en-US" sz="2800" dirty="0" smtClean="0">
                <a:hlinkClick r:id="rId2"/>
              </a:rPr>
              <a:t>ucphirho.president@gmail.com</a:t>
            </a:r>
            <a:endParaRPr lang="en-US" sz="2800" dirty="0"/>
          </a:p>
          <a:p>
            <a:r>
              <a:rPr lang="en-US" sz="3200" dirty="0" smtClean="0"/>
              <a:t>VP of Expansion – Brenna Robinson</a:t>
            </a:r>
          </a:p>
          <a:p>
            <a:pPr lvl="1"/>
            <a:r>
              <a:rPr lang="en-US" sz="2800" dirty="0" smtClean="0">
                <a:hlinkClick r:id="rId3"/>
              </a:rPr>
              <a:t>ucphirho.expansion@gmail.com</a:t>
            </a:r>
            <a:endParaRPr lang="en-US" sz="2800" dirty="0" smtClean="0"/>
          </a:p>
          <a:p>
            <a:r>
              <a:rPr lang="en-US" sz="3200" dirty="0" smtClean="0"/>
              <a:t>Director of Recruitment – Leah </a:t>
            </a:r>
            <a:r>
              <a:rPr lang="en-US" sz="3200" dirty="0" err="1" smtClean="0"/>
              <a:t>Kahne</a:t>
            </a:r>
            <a:r>
              <a:rPr lang="en-US" sz="3200" dirty="0" smtClean="0"/>
              <a:t> </a:t>
            </a:r>
          </a:p>
          <a:p>
            <a:pPr lvl="1"/>
            <a:r>
              <a:rPr lang="en-US" sz="2800" dirty="0" smtClean="0">
                <a:hlinkClick r:id="rId4"/>
              </a:rPr>
              <a:t>ucphirho.recruitment@gmail.com</a:t>
            </a:r>
            <a:endParaRPr lang="en-US" sz="2800" dirty="0" smtClean="0"/>
          </a:p>
        </p:txBody>
      </p:sp>
    </p:spTree>
    <p:extLst>
      <p:ext uri="{BB962C8B-B14F-4D97-AF65-F5344CB8AC3E}">
        <p14:creationId xmlns:p14="http://schemas.microsoft.com/office/powerpoint/2010/main" val="16533642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RAFFLE!</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6894456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670560" y="838200"/>
            <a:ext cx="8229600" cy="1143000"/>
          </a:xfrm>
        </p:spPr>
        <p:txBody>
          <a:bodyPr/>
          <a:lstStyle/>
          <a:p>
            <a:pPr eaLnBrk="1" hangingPunct="1"/>
            <a:r>
              <a:rPr lang="en-US" b="1" dirty="0" smtClean="0"/>
              <a:t>Constructive Criticism</a:t>
            </a:r>
          </a:p>
        </p:txBody>
      </p:sp>
      <p:sp>
        <p:nvSpPr>
          <p:cNvPr id="23555" name="Subtitle 4"/>
          <p:cNvSpPr>
            <a:spLocks noGrp="1"/>
          </p:cNvSpPr>
          <p:nvPr>
            <p:ph idx="1"/>
          </p:nvPr>
        </p:nvSpPr>
        <p:spPr>
          <a:xfrm>
            <a:off x="441960" y="2362200"/>
            <a:ext cx="8686800" cy="2209800"/>
          </a:xfrm>
        </p:spPr>
        <p:txBody>
          <a:bodyPr/>
          <a:lstStyle/>
          <a:p>
            <a:pPr marL="0" indent="0" algn="ctr" eaLnBrk="1" hangingPunct="1">
              <a:buFontTx/>
              <a:buNone/>
            </a:pPr>
            <a:r>
              <a:rPr lang="en-US" dirty="0" smtClean="0"/>
              <a:t>What do you like/dislike about the college?</a:t>
            </a:r>
          </a:p>
          <a:p>
            <a:pPr marL="0" indent="0" algn="ctr" eaLnBrk="1" hangingPunct="1">
              <a:buFontTx/>
              <a:buNone/>
            </a:pPr>
            <a:r>
              <a:rPr lang="en-US" dirty="0" smtClean="0"/>
              <a:t>Comments / Questions?</a:t>
            </a:r>
          </a:p>
          <a:p>
            <a:pPr marL="0" indent="0" algn="ctr" eaLnBrk="1" hangingPunct="1">
              <a:buFontTx/>
              <a:buNone/>
            </a:pPr>
            <a:r>
              <a:rPr lang="en-US" sz="2400" dirty="0" smtClean="0">
                <a:solidFill>
                  <a:srgbClr val="FF0000"/>
                </a:solidFill>
              </a:rPr>
              <a:t>questions.ceastribunal@gmail.com</a:t>
            </a:r>
          </a:p>
          <a:p>
            <a:pPr marL="0" indent="0" algn="ctr" eaLnBrk="1" hangingPunct="1">
              <a:buFontTx/>
              <a:buNone/>
            </a:pPr>
            <a:endParaRPr lang="en-US" sz="2400" dirty="0" smtClean="0">
              <a:solidFill>
                <a:srgbClr val="FF0000"/>
              </a:solidFill>
            </a:endParaRPr>
          </a:p>
          <a:p>
            <a:pPr marL="0" indent="0" algn="ctr" eaLnBrk="1" hangingPunct="1">
              <a:buFontTx/>
              <a:buNone/>
            </a:pPr>
            <a:endParaRPr lang="en-US" dirty="0" smtClean="0"/>
          </a:p>
          <a:p>
            <a:pPr marL="0" indent="0" algn="ctr" eaLnBrk="1" hangingPunct="1">
              <a:buFontTx/>
              <a:buNone/>
            </a:pPr>
            <a:r>
              <a:rPr lang="en-US" dirty="0" smtClean="0"/>
              <a:t>What would you like to see Tribunal do next?</a:t>
            </a:r>
          </a:p>
          <a:p>
            <a:pPr marL="0" indent="0" algn="ctr" eaLnBrk="1" hangingPunct="1">
              <a:buFontTx/>
              <a:buNone/>
            </a:pPr>
            <a:endParaRPr lang="en-US" dirty="0" smtClean="0"/>
          </a:p>
        </p:txBody>
      </p:sp>
    </p:spTree>
    <p:extLst>
      <p:ext uri="{BB962C8B-B14F-4D97-AF65-F5344CB8AC3E}">
        <p14:creationId xmlns:p14="http://schemas.microsoft.com/office/powerpoint/2010/main" val="225222903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Next Meeting:</a:t>
            </a:r>
            <a:endParaRPr lang="en-US" dirty="0"/>
          </a:p>
        </p:txBody>
      </p:sp>
      <p:sp>
        <p:nvSpPr>
          <p:cNvPr id="6" name="Subtitle 5"/>
          <p:cNvSpPr>
            <a:spLocks noGrp="1"/>
          </p:cNvSpPr>
          <p:nvPr>
            <p:ph type="subTitle" idx="1"/>
          </p:nvPr>
        </p:nvSpPr>
        <p:spPr>
          <a:xfrm>
            <a:off x="1447800" y="3352801"/>
            <a:ext cx="6400800" cy="1752600"/>
          </a:xfrm>
        </p:spPr>
        <p:txBody>
          <a:bodyPr/>
          <a:lstStyle/>
          <a:p>
            <a:r>
              <a:rPr lang="en-US" dirty="0" smtClean="0"/>
              <a:t>Monday, September 22nd</a:t>
            </a:r>
          </a:p>
          <a:p>
            <a:r>
              <a:rPr lang="en-US" dirty="0" smtClean="0"/>
              <a:t>Zimmer Auditorium</a:t>
            </a:r>
          </a:p>
          <a:p>
            <a:r>
              <a:rPr lang="en-US" dirty="0" smtClean="0"/>
              <a:t>5:30 </a:t>
            </a:r>
            <a:endParaRPr lang="en-US" dirty="0"/>
          </a:p>
        </p:txBody>
      </p:sp>
    </p:spTree>
    <p:extLst>
      <p:ext uri="{BB962C8B-B14F-4D97-AF65-F5344CB8AC3E}">
        <p14:creationId xmlns:p14="http://schemas.microsoft.com/office/powerpoint/2010/main" val="3338262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5481" y="1018169"/>
            <a:ext cx="2325255" cy="415781"/>
          </a:xfrm>
        </p:spPr>
        <p:txBody>
          <a:bodyPr>
            <a:normAutofit/>
          </a:bodyPr>
          <a:lstStyle/>
          <a:p>
            <a:r>
              <a:rPr lang="en-US" sz="1800" b="1" dirty="0" smtClean="0">
                <a:latin typeface="+mn-lt"/>
              </a:rPr>
              <a:t>President</a:t>
            </a:r>
            <a:endParaRPr lang="en-US" sz="1800" b="1" dirty="0">
              <a:latin typeface="+mn-lt"/>
            </a:endParaRPr>
          </a:p>
        </p:txBody>
      </p:sp>
      <p:cxnSp>
        <p:nvCxnSpPr>
          <p:cNvPr id="5" name="Straight Connector 4"/>
          <p:cNvCxnSpPr/>
          <p:nvPr/>
        </p:nvCxnSpPr>
        <p:spPr>
          <a:xfrm flipH="1">
            <a:off x="4498109" y="1433951"/>
            <a:ext cx="1" cy="3046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80469" y="1729510"/>
            <a:ext cx="3948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732480" y="1729510"/>
            <a:ext cx="3146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2319479" y="2269763"/>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latin typeface="+mn-lt"/>
              </a:rPr>
              <a:t>Vice President</a:t>
            </a:r>
            <a:endParaRPr lang="en-US" sz="1400" b="1" dirty="0">
              <a:latin typeface="+mn-lt"/>
            </a:endParaRPr>
          </a:p>
        </p:txBody>
      </p:sp>
      <p:sp>
        <p:nvSpPr>
          <p:cNvPr id="12" name="Title 1"/>
          <p:cNvSpPr txBox="1">
            <a:spLocks/>
          </p:cNvSpPr>
          <p:nvPr/>
        </p:nvSpPr>
        <p:spPr>
          <a:xfrm>
            <a:off x="4544291" y="2269763"/>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latin typeface="+mn-lt"/>
              </a:rPr>
              <a:t>Associate Vice President</a:t>
            </a:r>
            <a:endParaRPr lang="en-US" sz="1400" b="1" dirty="0">
              <a:latin typeface="+mn-lt"/>
            </a:endParaRPr>
          </a:p>
        </p:txBody>
      </p:sp>
      <p:sp>
        <p:nvSpPr>
          <p:cNvPr id="15" name="Title 1"/>
          <p:cNvSpPr txBox="1">
            <a:spLocks/>
          </p:cNvSpPr>
          <p:nvPr/>
        </p:nvSpPr>
        <p:spPr>
          <a:xfrm>
            <a:off x="-382158" y="2269762"/>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latin typeface="+mn-lt"/>
              </a:rPr>
              <a:t>Secretary</a:t>
            </a:r>
            <a:endParaRPr lang="en-US" sz="1400" b="1" dirty="0">
              <a:latin typeface="+mn-lt"/>
            </a:endParaRPr>
          </a:p>
        </p:txBody>
      </p:sp>
      <p:sp>
        <p:nvSpPr>
          <p:cNvPr id="16" name="Title 1"/>
          <p:cNvSpPr txBox="1">
            <a:spLocks/>
          </p:cNvSpPr>
          <p:nvPr/>
        </p:nvSpPr>
        <p:spPr>
          <a:xfrm>
            <a:off x="801251" y="2269762"/>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latin typeface="+mn-lt"/>
              </a:rPr>
              <a:t>Treasurer</a:t>
            </a:r>
            <a:endParaRPr lang="en-US" sz="1400" b="1" dirty="0">
              <a:latin typeface="+mn-lt"/>
            </a:endParaRPr>
          </a:p>
        </p:txBody>
      </p:sp>
      <p:sp>
        <p:nvSpPr>
          <p:cNvPr id="18" name="Title 1"/>
          <p:cNvSpPr txBox="1">
            <a:spLocks/>
          </p:cNvSpPr>
          <p:nvPr/>
        </p:nvSpPr>
        <p:spPr>
          <a:xfrm>
            <a:off x="6715990" y="2269761"/>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latin typeface="+mn-lt"/>
              </a:rPr>
              <a:t>Senators (X2)</a:t>
            </a:r>
            <a:endParaRPr lang="en-US" sz="1400" b="1" dirty="0">
              <a:latin typeface="+mn-lt"/>
            </a:endParaRPr>
          </a:p>
        </p:txBody>
      </p:sp>
      <p:cxnSp>
        <p:nvCxnSpPr>
          <p:cNvPr id="20" name="Straight Arrow Connector 19"/>
          <p:cNvCxnSpPr>
            <a:endCxn id="15" idx="0"/>
          </p:cNvCxnSpPr>
          <p:nvPr/>
        </p:nvCxnSpPr>
        <p:spPr>
          <a:xfrm>
            <a:off x="780469" y="1729510"/>
            <a:ext cx="1" cy="5402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963878" y="1720273"/>
            <a:ext cx="1" cy="5402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479792" y="1729510"/>
            <a:ext cx="1" cy="5402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680361" y="1729509"/>
            <a:ext cx="1" cy="5402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878616" y="1738607"/>
            <a:ext cx="1" cy="5402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482108" y="2683341"/>
            <a:ext cx="1" cy="1133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676322" y="2683341"/>
            <a:ext cx="1" cy="1133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219200" y="3816927"/>
            <a:ext cx="2260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216883" y="3821469"/>
            <a:ext cx="1" cy="5402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941645" y="3821469"/>
            <a:ext cx="1451" cy="10671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711151" y="3821469"/>
            <a:ext cx="1451" cy="13163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482676" y="3812386"/>
            <a:ext cx="0" cy="16670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itle 1"/>
          <p:cNvSpPr txBox="1">
            <a:spLocks/>
          </p:cNvSpPr>
          <p:nvPr/>
        </p:nvSpPr>
        <p:spPr>
          <a:xfrm>
            <a:off x="-39853" y="4306305"/>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FF0000"/>
                </a:solidFill>
                <a:latin typeface="+mn-lt"/>
              </a:rPr>
              <a:t>Career Fair</a:t>
            </a:r>
            <a:endParaRPr lang="en-US" sz="1400" b="1" dirty="0">
              <a:solidFill>
                <a:srgbClr val="FF0000"/>
              </a:solidFill>
              <a:latin typeface="+mn-lt"/>
            </a:endParaRPr>
          </a:p>
        </p:txBody>
      </p:sp>
      <p:sp>
        <p:nvSpPr>
          <p:cNvPr id="39" name="Title 1"/>
          <p:cNvSpPr txBox="1">
            <a:spLocks/>
          </p:cNvSpPr>
          <p:nvPr/>
        </p:nvSpPr>
        <p:spPr>
          <a:xfrm>
            <a:off x="780469" y="4722086"/>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err="1" smtClean="0">
                <a:solidFill>
                  <a:srgbClr val="FF0000"/>
                </a:solidFill>
                <a:latin typeface="+mn-lt"/>
              </a:rPr>
              <a:t>EWeek</a:t>
            </a:r>
            <a:endParaRPr lang="en-US" sz="1400" b="1" dirty="0">
              <a:solidFill>
                <a:srgbClr val="FF0000"/>
              </a:solidFill>
              <a:latin typeface="+mn-lt"/>
            </a:endParaRPr>
          </a:p>
        </p:txBody>
      </p:sp>
      <p:sp>
        <p:nvSpPr>
          <p:cNvPr id="40" name="Title 1"/>
          <p:cNvSpPr txBox="1">
            <a:spLocks/>
          </p:cNvSpPr>
          <p:nvPr/>
        </p:nvSpPr>
        <p:spPr>
          <a:xfrm>
            <a:off x="1592114" y="5021908"/>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FF0000"/>
                </a:solidFill>
                <a:latin typeface="+mn-lt"/>
              </a:rPr>
              <a:t>Luau</a:t>
            </a:r>
            <a:endParaRPr lang="en-US" sz="1400" b="1" dirty="0">
              <a:solidFill>
                <a:srgbClr val="FF0000"/>
              </a:solidFill>
              <a:latin typeface="+mn-lt"/>
            </a:endParaRPr>
          </a:p>
        </p:txBody>
      </p:sp>
      <p:sp>
        <p:nvSpPr>
          <p:cNvPr id="41" name="Title 1"/>
          <p:cNvSpPr txBox="1">
            <a:spLocks/>
          </p:cNvSpPr>
          <p:nvPr/>
        </p:nvSpPr>
        <p:spPr>
          <a:xfrm>
            <a:off x="2351221" y="5365179"/>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FF0000"/>
                </a:solidFill>
                <a:latin typeface="+mn-lt"/>
              </a:rPr>
              <a:t>Special Events</a:t>
            </a:r>
            <a:endParaRPr lang="en-US" sz="1400" b="1" dirty="0">
              <a:solidFill>
                <a:srgbClr val="FF0000"/>
              </a:solidFill>
              <a:latin typeface="+mn-lt"/>
            </a:endParaRPr>
          </a:p>
        </p:txBody>
      </p:sp>
      <p:cxnSp>
        <p:nvCxnSpPr>
          <p:cNvPr id="48" name="Straight Arrow Connector 47"/>
          <p:cNvCxnSpPr/>
          <p:nvPr/>
        </p:nvCxnSpPr>
        <p:spPr>
          <a:xfrm>
            <a:off x="5671691" y="3808922"/>
            <a:ext cx="0" cy="16670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255329" y="3816927"/>
            <a:ext cx="0" cy="14128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869546" y="3808922"/>
            <a:ext cx="0" cy="10797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7493001" y="3808922"/>
            <a:ext cx="0" cy="8255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8177645" y="3816927"/>
            <a:ext cx="0" cy="6627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5660736" y="3808922"/>
            <a:ext cx="2516909" cy="8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itle 1"/>
          <p:cNvSpPr txBox="1">
            <a:spLocks/>
          </p:cNvSpPr>
          <p:nvPr/>
        </p:nvSpPr>
        <p:spPr>
          <a:xfrm>
            <a:off x="4517733" y="5365558"/>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FF0000"/>
                </a:solidFill>
                <a:latin typeface="+mn-lt"/>
              </a:rPr>
              <a:t>Collegiate Affairs</a:t>
            </a:r>
            <a:endParaRPr lang="en-US" sz="1400" b="1" dirty="0">
              <a:solidFill>
                <a:srgbClr val="FF0000"/>
              </a:solidFill>
              <a:latin typeface="+mn-lt"/>
            </a:endParaRPr>
          </a:p>
        </p:txBody>
      </p:sp>
      <p:sp>
        <p:nvSpPr>
          <p:cNvPr id="78" name="Title 1"/>
          <p:cNvSpPr txBox="1">
            <a:spLocks/>
          </p:cNvSpPr>
          <p:nvPr/>
        </p:nvSpPr>
        <p:spPr>
          <a:xfrm>
            <a:off x="5110883" y="5055140"/>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FF0000"/>
                </a:solidFill>
                <a:latin typeface="+mn-lt"/>
              </a:rPr>
              <a:t>Recognition</a:t>
            </a:r>
            <a:endParaRPr lang="en-US" sz="1400" b="1" dirty="0">
              <a:solidFill>
                <a:srgbClr val="FF0000"/>
              </a:solidFill>
              <a:latin typeface="+mn-lt"/>
            </a:endParaRPr>
          </a:p>
        </p:txBody>
      </p:sp>
      <p:sp>
        <p:nvSpPr>
          <p:cNvPr id="79" name="Title 1"/>
          <p:cNvSpPr txBox="1">
            <a:spLocks/>
          </p:cNvSpPr>
          <p:nvPr/>
        </p:nvSpPr>
        <p:spPr>
          <a:xfrm>
            <a:off x="5706918" y="4783274"/>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FF0000"/>
                </a:solidFill>
                <a:latin typeface="+mn-lt"/>
              </a:rPr>
              <a:t>SOCC</a:t>
            </a:r>
            <a:endParaRPr lang="en-US" sz="1400" b="1" dirty="0">
              <a:solidFill>
                <a:srgbClr val="FF0000"/>
              </a:solidFill>
              <a:latin typeface="+mn-lt"/>
            </a:endParaRPr>
          </a:p>
        </p:txBody>
      </p:sp>
      <p:sp>
        <p:nvSpPr>
          <p:cNvPr id="80" name="Title 1"/>
          <p:cNvSpPr txBox="1">
            <a:spLocks/>
          </p:cNvSpPr>
          <p:nvPr/>
        </p:nvSpPr>
        <p:spPr>
          <a:xfrm>
            <a:off x="6330373" y="4543092"/>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FF0000"/>
                </a:solidFill>
                <a:latin typeface="+mn-lt"/>
              </a:rPr>
              <a:t>FELD</a:t>
            </a:r>
            <a:endParaRPr lang="en-US" sz="1400" b="1" dirty="0">
              <a:solidFill>
                <a:srgbClr val="FF0000"/>
              </a:solidFill>
              <a:latin typeface="+mn-lt"/>
            </a:endParaRPr>
          </a:p>
        </p:txBody>
      </p:sp>
      <p:sp>
        <p:nvSpPr>
          <p:cNvPr id="81" name="Title 1"/>
          <p:cNvSpPr txBox="1">
            <a:spLocks/>
          </p:cNvSpPr>
          <p:nvPr/>
        </p:nvSpPr>
        <p:spPr>
          <a:xfrm>
            <a:off x="7015017" y="4362398"/>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FF0000"/>
                </a:solidFill>
                <a:latin typeface="+mn-lt"/>
              </a:rPr>
              <a:t>Public Affairs</a:t>
            </a:r>
            <a:endParaRPr lang="en-US" sz="1400" b="1" dirty="0">
              <a:solidFill>
                <a:srgbClr val="FF0000"/>
              </a:solidFill>
              <a:latin typeface="+mn-lt"/>
            </a:endParaRPr>
          </a:p>
        </p:txBody>
      </p:sp>
      <p:cxnSp>
        <p:nvCxnSpPr>
          <p:cNvPr id="83" name="Straight Arrow Connector 82"/>
          <p:cNvCxnSpPr/>
          <p:nvPr/>
        </p:nvCxnSpPr>
        <p:spPr>
          <a:xfrm>
            <a:off x="4498108" y="1724891"/>
            <a:ext cx="0" cy="13923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Title 1"/>
          <p:cNvSpPr txBox="1">
            <a:spLocks/>
          </p:cNvSpPr>
          <p:nvPr/>
        </p:nvSpPr>
        <p:spPr>
          <a:xfrm>
            <a:off x="3355105" y="2980822"/>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FF0000"/>
                </a:solidFill>
                <a:latin typeface="+mn-lt"/>
              </a:rPr>
              <a:t>Technology</a:t>
            </a:r>
            <a:endParaRPr lang="en-US" sz="1400" b="1" dirty="0">
              <a:solidFill>
                <a:srgbClr val="FF0000"/>
              </a:solidFill>
              <a:latin typeface="+mn-lt"/>
            </a:endParaRPr>
          </a:p>
        </p:txBody>
      </p:sp>
      <p:sp>
        <p:nvSpPr>
          <p:cNvPr id="85" name="TextBox 84"/>
          <p:cNvSpPr txBox="1"/>
          <p:nvPr/>
        </p:nvSpPr>
        <p:spPr>
          <a:xfrm>
            <a:off x="991176" y="6145631"/>
            <a:ext cx="7307116" cy="369332"/>
          </a:xfrm>
          <a:prstGeom prst="rect">
            <a:avLst/>
          </a:prstGeom>
          <a:noFill/>
        </p:spPr>
        <p:txBody>
          <a:bodyPr wrap="square" rtlCol="0">
            <a:spAutoFit/>
          </a:bodyPr>
          <a:lstStyle/>
          <a:p>
            <a:pPr algn="ctr"/>
            <a:r>
              <a:rPr lang="en-US" b="1" dirty="0" smtClean="0"/>
              <a:t>OFFICERS are in black. </a:t>
            </a:r>
            <a:r>
              <a:rPr lang="en-US" b="1" dirty="0" smtClean="0">
                <a:solidFill>
                  <a:srgbClr val="FF0000"/>
                </a:solidFill>
              </a:rPr>
              <a:t>COMMITTEE CHAIRS are in red.</a:t>
            </a:r>
            <a:endParaRPr lang="en-US" b="1" dirty="0"/>
          </a:p>
        </p:txBody>
      </p:sp>
      <p:sp>
        <p:nvSpPr>
          <p:cNvPr id="86" name="TextBox 85"/>
          <p:cNvSpPr txBox="1"/>
          <p:nvPr/>
        </p:nvSpPr>
        <p:spPr>
          <a:xfrm>
            <a:off x="893618" y="197427"/>
            <a:ext cx="7637318" cy="584775"/>
          </a:xfrm>
          <a:prstGeom prst="rect">
            <a:avLst/>
          </a:prstGeom>
          <a:noFill/>
        </p:spPr>
        <p:txBody>
          <a:bodyPr wrap="square" rtlCol="0">
            <a:spAutoFit/>
          </a:bodyPr>
          <a:lstStyle/>
          <a:p>
            <a:pPr algn="ctr"/>
            <a:r>
              <a:rPr lang="en-US" sz="3200" b="1" dirty="0" smtClean="0"/>
              <a:t>CEAS TRIBUNAL EXECUTIVE STRUCTURE</a:t>
            </a:r>
            <a:endParaRPr lang="en-US" sz="3200" b="1" dirty="0"/>
          </a:p>
        </p:txBody>
      </p:sp>
    </p:spTree>
    <p:extLst>
      <p:ext uri="{BB962C8B-B14F-4D97-AF65-F5344CB8AC3E}">
        <p14:creationId xmlns:p14="http://schemas.microsoft.com/office/powerpoint/2010/main" val="942193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457200"/>
            <a:ext cx="8915400" cy="758825"/>
          </a:xfrm>
        </p:spPr>
        <p:txBody>
          <a:bodyPr/>
          <a:lstStyle/>
          <a:p>
            <a:pPr eaLnBrk="1" hangingPunct="1"/>
            <a:r>
              <a:rPr lang="en-US" b="1" u="sng" dirty="0" smtClean="0"/>
              <a:t>Tribunal Officers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9531844"/>
              </p:ext>
            </p:extLst>
          </p:nvPr>
        </p:nvGraphicFramePr>
        <p:xfrm>
          <a:off x="0" y="1524000"/>
          <a:ext cx="9120188" cy="4996852"/>
        </p:xfrm>
        <a:graphic>
          <a:graphicData uri="http://schemas.openxmlformats.org/drawingml/2006/table">
            <a:tbl>
              <a:tblPr firstRow="1" bandRow="1">
                <a:tableStyleId>{2D5ABB26-0587-4C30-8999-92F81FD0307C}</a:tableStyleId>
              </a:tblPr>
              <a:tblGrid>
                <a:gridCol w="4419700"/>
                <a:gridCol w="152300"/>
                <a:gridCol w="75938"/>
                <a:gridCol w="4472250"/>
              </a:tblGrid>
              <a:tr h="533835">
                <a:tc>
                  <a:txBody>
                    <a:bodyPr/>
                    <a:lstStyle/>
                    <a:p>
                      <a:pPr algn="r"/>
                      <a:r>
                        <a:rPr lang="en-US" sz="2200" b="1" dirty="0" smtClean="0"/>
                        <a:t>President:</a:t>
                      </a:r>
                      <a:endParaRPr lang="en-US" sz="2200" b="1" dirty="0"/>
                    </a:p>
                  </a:txBody>
                  <a:tcPr marL="50434" marR="50434" marT="33452" marB="33452" anchor="ctr"/>
                </a:tc>
                <a:tc>
                  <a:txBody>
                    <a:bodyPr/>
                    <a:lstStyle/>
                    <a:p>
                      <a:endParaRPr lang="en-US" sz="2200"/>
                    </a:p>
                  </a:txBody>
                  <a:tcPr marL="50434" marR="50434" marT="33452" marB="33452" anchor="ctr"/>
                </a:tc>
                <a:tc gridSpan="2">
                  <a:txBody>
                    <a:bodyPr/>
                    <a:lstStyle/>
                    <a:p>
                      <a:r>
                        <a:rPr lang="en-US" sz="2200" b="1" dirty="0" smtClean="0"/>
                        <a:t>Alison</a:t>
                      </a:r>
                      <a:r>
                        <a:rPr lang="en-US" sz="2200" b="1" baseline="0" dirty="0" smtClean="0"/>
                        <a:t> </a:t>
                      </a:r>
                      <a:r>
                        <a:rPr lang="en-US" sz="2200" b="1" baseline="0" dirty="0" err="1" smtClean="0"/>
                        <a:t>Hayfer</a:t>
                      </a:r>
                      <a:endParaRPr lang="en-US" sz="2200" b="1" dirty="0"/>
                    </a:p>
                  </a:txBody>
                  <a:tcPr marL="50434" marR="50434" marT="33452" marB="33452" anchor="ctr"/>
                </a:tc>
                <a:tc hMerge="1">
                  <a:txBody>
                    <a:bodyPr/>
                    <a:lstStyle/>
                    <a:p>
                      <a:endParaRPr lang="en-US" sz="2000" dirty="0"/>
                    </a:p>
                  </a:txBody>
                  <a:tcPr marL="50433" marR="50433" marT="33450" marB="33450" anchor="ctr"/>
                </a:tc>
              </a:tr>
              <a:tr h="737534">
                <a:tc>
                  <a:txBody>
                    <a:bodyPr/>
                    <a:lstStyle/>
                    <a:p>
                      <a:pPr algn="r"/>
                      <a:r>
                        <a:rPr lang="en-US" sz="2200" b="1" dirty="0" smtClean="0"/>
                        <a:t>Vice President:</a:t>
                      </a:r>
                      <a:endParaRPr lang="en-US" sz="2200" b="1" dirty="0"/>
                    </a:p>
                  </a:txBody>
                  <a:tcPr marL="50434" marR="50434" marT="33452" marB="33452" anchor="ctr"/>
                </a:tc>
                <a:tc>
                  <a:txBody>
                    <a:bodyPr/>
                    <a:lstStyle/>
                    <a:p>
                      <a:endParaRPr lang="en-US" sz="2200"/>
                    </a:p>
                  </a:txBody>
                  <a:tcPr marL="50434" marR="50434" marT="33452" marB="33452" anchor="ctr"/>
                </a:tc>
                <a:tc gridSpan="2">
                  <a:txBody>
                    <a:bodyPr/>
                    <a:lstStyle/>
                    <a:p>
                      <a:r>
                        <a:rPr lang="en-US" sz="2200" b="1" dirty="0" smtClean="0"/>
                        <a:t>Maggie</a:t>
                      </a:r>
                      <a:r>
                        <a:rPr lang="en-US" sz="2200" b="1" baseline="0" dirty="0" smtClean="0"/>
                        <a:t> Connell</a:t>
                      </a:r>
                      <a:endParaRPr lang="en-US" sz="2200" b="1" dirty="0"/>
                    </a:p>
                  </a:txBody>
                  <a:tcPr marL="50434" marR="50434" marT="33452" marB="33452" anchor="ctr"/>
                </a:tc>
                <a:tc hMerge="1">
                  <a:txBody>
                    <a:bodyPr/>
                    <a:lstStyle/>
                    <a:p>
                      <a:endParaRPr lang="en-US" sz="2000" dirty="0"/>
                    </a:p>
                  </a:txBody>
                  <a:tcPr marL="50433" marR="50433" marT="33450" marB="33450" anchor="ctr"/>
                </a:tc>
              </a:tr>
              <a:tr h="737534">
                <a:tc>
                  <a:txBody>
                    <a:bodyPr/>
                    <a:lstStyle/>
                    <a:p>
                      <a:pPr algn="r"/>
                      <a:r>
                        <a:rPr lang="en-US" sz="2200" b="1" dirty="0" smtClean="0"/>
                        <a:t>Associate Vice President:</a:t>
                      </a:r>
                      <a:endParaRPr lang="en-US" sz="2200" b="1" dirty="0"/>
                    </a:p>
                  </a:txBody>
                  <a:tcPr marL="50434" marR="50434" marT="33452" marB="33452" anchor="ctr"/>
                </a:tc>
                <a:tc>
                  <a:txBody>
                    <a:bodyPr/>
                    <a:lstStyle/>
                    <a:p>
                      <a:endParaRPr lang="en-US" sz="2200" dirty="0"/>
                    </a:p>
                  </a:txBody>
                  <a:tcPr marL="50434" marR="50434" marT="33452" marB="33452" anchor="ctr"/>
                </a:tc>
                <a:tc gridSpan="2">
                  <a:txBody>
                    <a:bodyPr/>
                    <a:lstStyle/>
                    <a:p>
                      <a:r>
                        <a:rPr lang="en-US" sz="2200" b="1" baseline="0" dirty="0" smtClean="0"/>
                        <a:t>Sarah Deutsch</a:t>
                      </a:r>
                    </a:p>
                  </a:txBody>
                  <a:tcPr marL="50434" marR="50434" marT="33452" marB="33452" anchor="ctr"/>
                </a:tc>
                <a:tc hMerge="1">
                  <a:txBody>
                    <a:bodyPr/>
                    <a:lstStyle/>
                    <a:p>
                      <a:endParaRPr lang="en-US" sz="2000" dirty="0"/>
                    </a:p>
                  </a:txBody>
                  <a:tcPr marL="50433" marR="50433" marT="33450" marB="33450" anchor="ctr"/>
                </a:tc>
              </a:tr>
              <a:tr h="533835">
                <a:tc>
                  <a:txBody>
                    <a:bodyPr/>
                    <a:lstStyle/>
                    <a:p>
                      <a:pPr algn="r"/>
                      <a:r>
                        <a:rPr lang="en-US" sz="2200" b="1" dirty="0" smtClean="0"/>
                        <a:t>Treasurer:</a:t>
                      </a:r>
                      <a:endParaRPr lang="en-US" sz="2200" b="1" dirty="0"/>
                    </a:p>
                  </a:txBody>
                  <a:tcPr marL="50434" marR="50434" marT="33452" marB="33452" anchor="ctr"/>
                </a:tc>
                <a:tc>
                  <a:txBody>
                    <a:bodyPr/>
                    <a:lstStyle/>
                    <a:p>
                      <a:endParaRPr lang="en-US" sz="2200"/>
                    </a:p>
                  </a:txBody>
                  <a:tcPr marL="50434" marR="50434" marT="33452" marB="33452" anchor="ctr"/>
                </a:tc>
                <a:tc gridSpan="2">
                  <a:txBody>
                    <a:bodyPr/>
                    <a:lstStyle/>
                    <a:p>
                      <a:pPr marL="0" marR="0" indent="0" algn="l" defTabSz="1482882" rtl="0" eaLnBrk="1" fontAlgn="auto" latinLnBrk="0" hangingPunct="1">
                        <a:lnSpc>
                          <a:spcPct val="100000"/>
                        </a:lnSpc>
                        <a:spcBef>
                          <a:spcPts val="0"/>
                        </a:spcBef>
                        <a:spcAft>
                          <a:spcPts val="0"/>
                        </a:spcAft>
                        <a:buClrTx/>
                        <a:buSzTx/>
                        <a:buFontTx/>
                        <a:buNone/>
                        <a:tabLst/>
                        <a:defRPr/>
                      </a:pPr>
                      <a:r>
                        <a:rPr lang="en-US" sz="2200" b="1" baseline="0" dirty="0" smtClean="0"/>
                        <a:t>John </a:t>
                      </a:r>
                      <a:r>
                        <a:rPr lang="en-US" sz="2200" b="1" baseline="0" dirty="0" err="1" smtClean="0"/>
                        <a:t>Lewnard</a:t>
                      </a:r>
                      <a:endParaRPr lang="en-US" sz="2200" b="1" baseline="0" dirty="0" smtClean="0"/>
                    </a:p>
                  </a:txBody>
                  <a:tcPr marL="50434" marR="50434" marT="33452" marB="33452" anchor="ctr"/>
                </a:tc>
                <a:tc hMerge="1">
                  <a:txBody>
                    <a:bodyPr/>
                    <a:lstStyle/>
                    <a:p>
                      <a:pPr marL="0" marR="0" indent="0" algn="l" defTabSz="1482882" rtl="0" eaLnBrk="1" fontAlgn="auto" latinLnBrk="0" hangingPunct="1">
                        <a:lnSpc>
                          <a:spcPct val="100000"/>
                        </a:lnSpc>
                        <a:spcBef>
                          <a:spcPts val="0"/>
                        </a:spcBef>
                        <a:spcAft>
                          <a:spcPts val="0"/>
                        </a:spcAft>
                        <a:buClrTx/>
                        <a:buSzTx/>
                        <a:buFontTx/>
                        <a:buNone/>
                        <a:tabLst/>
                        <a:defRPr/>
                      </a:pPr>
                      <a:endParaRPr lang="en-US" sz="2000" baseline="0" dirty="0" smtClean="0"/>
                    </a:p>
                  </a:txBody>
                  <a:tcPr marL="50433" marR="50433" marT="33450" marB="33450" anchor="ctr"/>
                </a:tc>
              </a:tr>
              <a:tr h="581033">
                <a:tc>
                  <a:txBody>
                    <a:bodyPr/>
                    <a:lstStyle/>
                    <a:p>
                      <a:pPr algn="r"/>
                      <a:r>
                        <a:rPr lang="en-US" sz="2200" b="1" dirty="0" smtClean="0"/>
                        <a:t>Secretary:</a:t>
                      </a:r>
                      <a:endParaRPr lang="en-US" sz="2200" b="1" dirty="0"/>
                    </a:p>
                  </a:txBody>
                  <a:tcPr marL="50434" marR="50434" marT="33452" marB="33452" anchor="ctr"/>
                </a:tc>
                <a:tc>
                  <a:txBody>
                    <a:bodyPr/>
                    <a:lstStyle/>
                    <a:p>
                      <a:endParaRPr lang="en-US" sz="2200"/>
                    </a:p>
                  </a:txBody>
                  <a:tcPr marL="50434" marR="50434" marT="33452" marB="33452" anchor="ctr"/>
                </a:tc>
                <a:tc gridSpan="2">
                  <a:txBody>
                    <a:bodyPr/>
                    <a:lstStyle/>
                    <a:p>
                      <a:r>
                        <a:rPr lang="en-US" sz="2200" b="1" dirty="0" smtClean="0"/>
                        <a:t>Emily</a:t>
                      </a:r>
                      <a:r>
                        <a:rPr lang="en-US" sz="2200" b="1" baseline="0" dirty="0" smtClean="0"/>
                        <a:t> </a:t>
                      </a:r>
                      <a:r>
                        <a:rPr lang="en-US" sz="2200" b="1" baseline="0" dirty="0" err="1" smtClean="0"/>
                        <a:t>Demjanenko</a:t>
                      </a:r>
                      <a:endParaRPr lang="en-US" sz="2200" b="1" dirty="0"/>
                    </a:p>
                  </a:txBody>
                  <a:tcPr marL="50434" marR="50434" marT="33452" marB="33452" anchor="ctr"/>
                </a:tc>
                <a:tc hMerge="1">
                  <a:txBody>
                    <a:bodyPr/>
                    <a:lstStyle/>
                    <a:p>
                      <a:endParaRPr lang="en-US" sz="2000" dirty="0"/>
                    </a:p>
                  </a:txBody>
                  <a:tcPr marL="50433" marR="50433" marT="33450" marB="33450" anchor="ctr"/>
                </a:tc>
              </a:tr>
              <a:tr h="757899">
                <a:tc>
                  <a:txBody>
                    <a:bodyPr/>
                    <a:lstStyle/>
                    <a:p>
                      <a:pPr algn="r"/>
                      <a:r>
                        <a:rPr lang="en-US" sz="2200" b="1" dirty="0" smtClean="0"/>
                        <a:t>Senators:</a:t>
                      </a:r>
                      <a:endParaRPr lang="en-US" sz="2200" b="1" dirty="0"/>
                    </a:p>
                  </a:txBody>
                  <a:tcPr marL="50434" marR="50434" marT="33452" marB="33452" anchor="ctr"/>
                </a:tc>
                <a:tc>
                  <a:txBody>
                    <a:bodyPr/>
                    <a:lstStyle/>
                    <a:p>
                      <a:endParaRPr lang="en-US" sz="2200"/>
                    </a:p>
                  </a:txBody>
                  <a:tcPr marL="50434" marR="50434" marT="33452" marB="33452" anchor="ctr"/>
                </a:tc>
                <a:tc gridSpan="2">
                  <a:txBody>
                    <a:bodyPr/>
                    <a:lstStyle/>
                    <a:p>
                      <a:r>
                        <a:rPr lang="en-US" sz="2200" b="1" baseline="0" dirty="0" smtClean="0"/>
                        <a:t>Madeline Adams</a:t>
                      </a:r>
                    </a:p>
                    <a:p>
                      <a:r>
                        <a:rPr lang="en-US" sz="2200" b="1" baseline="0" dirty="0" smtClean="0"/>
                        <a:t>Hannah Kenny</a:t>
                      </a:r>
                      <a:endParaRPr lang="en-US" sz="2200" b="1" dirty="0"/>
                    </a:p>
                  </a:txBody>
                  <a:tcPr marL="50434" marR="50434" marT="33452" marB="33452" anchor="ctr"/>
                </a:tc>
                <a:tc hMerge="1">
                  <a:txBody>
                    <a:bodyPr/>
                    <a:lstStyle/>
                    <a:p>
                      <a:endParaRPr lang="en-US" sz="2000" dirty="0"/>
                    </a:p>
                  </a:txBody>
                  <a:tcPr marL="50433" marR="50433" marT="33450" marB="33450" anchor="ctr"/>
                </a:tc>
              </a:tr>
              <a:tr h="142355">
                <a:tc>
                  <a:txBody>
                    <a:bodyPr/>
                    <a:lstStyle/>
                    <a:p>
                      <a:pPr algn="r"/>
                      <a:endParaRPr lang="en-US" sz="1600" b="1" dirty="0"/>
                    </a:p>
                  </a:txBody>
                  <a:tcPr marL="50434" marR="50434" marT="33452" marB="33452" anchor="ctr"/>
                </a:tc>
                <a:tc>
                  <a:txBody>
                    <a:bodyPr/>
                    <a:lstStyle/>
                    <a:p>
                      <a:endParaRPr lang="en-US" sz="1600" dirty="0"/>
                    </a:p>
                  </a:txBody>
                  <a:tcPr marL="50434" marR="50434" marT="33452" marB="33452" anchor="ctr"/>
                </a:tc>
                <a:tc gridSpan="2">
                  <a:txBody>
                    <a:bodyPr/>
                    <a:lstStyle/>
                    <a:p>
                      <a:pPr algn="r"/>
                      <a:endParaRPr lang="en-US" sz="700" b="1" dirty="0"/>
                    </a:p>
                  </a:txBody>
                  <a:tcPr marL="50434" marR="50434" marT="33452" marB="33452" anchor="ctr"/>
                </a:tc>
                <a:tc hMerge="1">
                  <a:txBody>
                    <a:bodyPr/>
                    <a:lstStyle/>
                    <a:p>
                      <a:endParaRPr lang="en-US" sz="2000" dirty="0"/>
                    </a:p>
                  </a:txBody>
                  <a:tcPr marL="50433" marR="50433" marT="33450" marB="33450" anchor="ctr"/>
                </a:tc>
              </a:tr>
              <a:tr h="402219">
                <a:tc gridSpan="4">
                  <a:txBody>
                    <a:bodyPr/>
                    <a:lstStyle/>
                    <a:p>
                      <a:pPr algn="ctr"/>
                      <a:endParaRPr lang="en-US" sz="2200" b="1" u="sng" dirty="0"/>
                    </a:p>
                  </a:txBody>
                  <a:tcPr marL="50434" marR="50434" marT="33452" marB="33452" anchor="ctr"/>
                </a:tc>
                <a:tc hMerge="1">
                  <a:txBody>
                    <a:bodyPr/>
                    <a:lstStyle/>
                    <a:p>
                      <a:endParaRPr lang="en-US"/>
                    </a:p>
                  </a:txBody>
                  <a:tcPr/>
                </a:tc>
                <a:tc hMerge="1">
                  <a:txBody>
                    <a:bodyPr/>
                    <a:lstStyle/>
                    <a:p>
                      <a:pPr algn="r"/>
                      <a:endParaRPr lang="en-US" sz="2000" b="1" u="sng" dirty="0"/>
                    </a:p>
                  </a:txBody>
                  <a:tcPr marL="50433" marR="50433" marT="33450" marB="33450" anchor="ctr"/>
                </a:tc>
                <a:tc hMerge="1">
                  <a:txBody>
                    <a:bodyPr/>
                    <a:lstStyle/>
                    <a:p>
                      <a:endParaRPr lang="en-US" sz="2000" b="1" u="sng" dirty="0" smtClean="0"/>
                    </a:p>
                  </a:txBody>
                  <a:tcPr marL="50433" marR="50433" marT="33450" marB="33450" anchor="ctr"/>
                </a:tc>
              </a:tr>
              <a:tr h="402219">
                <a:tc>
                  <a:txBody>
                    <a:bodyPr/>
                    <a:lstStyle/>
                    <a:p>
                      <a:pPr algn="r"/>
                      <a:endParaRPr lang="en-US" sz="2200" b="1" dirty="0"/>
                    </a:p>
                  </a:txBody>
                  <a:tcPr marL="50434" marR="50434" marT="33452" marB="33452" anchor="ctr"/>
                </a:tc>
                <a:tc gridSpan="2">
                  <a:txBody>
                    <a:bodyPr/>
                    <a:lstStyle/>
                    <a:p>
                      <a:endParaRPr lang="en-US" sz="2200" dirty="0"/>
                    </a:p>
                  </a:txBody>
                  <a:tcPr marL="50434" marR="50434" marT="33452" marB="33452" anchor="ctr"/>
                </a:tc>
                <a:tc hMerge="1">
                  <a:txBody>
                    <a:bodyPr/>
                    <a:lstStyle/>
                    <a:p>
                      <a:pPr algn="r"/>
                      <a:endParaRPr lang="en-US" sz="2000" dirty="0"/>
                    </a:p>
                  </a:txBody>
                  <a:tcPr marL="50433" marR="50433" marT="33450" marB="33450" anchor="ctr"/>
                </a:tc>
                <a:tc>
                  <a:txBody>
                    <a:bodyPr/>
                    <a:lstStyle/>
                    <a:p>
                      <a:endParaRPr lang="en-US" sz="2200" b="1" dirty="0"/>
                    </a:p>
                  </a:txBody>
                  <a:tcPr marL="50434" marR="50434" marT="33452" marB="33452" anchor="ct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6350"/>
            <a:ext cx="8839200" cy="758825"/>
          </a:xfrm>
        </p:spPr>
        <p:txBody>
          <a:bodyPr/>
          <a:lstStyle/>
          <a:p>
            <a:pPr eaLnBrk="1" hangingPunct="1"/>
            <a:r>
              <a:rPr lang="en-US" b="1" u="sng" smtClean="0"/>
              <a:t>Tribunal Executives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8833620"/>
              </p:ext>
            </p:extLst>
          </p:nvPr>
        </p:nvGraphicFramePr>
        <p:xfrm>
          <a:off x="372579" y="914400"/>
          <a:ext cx="8539646" cy="5303216"/>
        </p:xfrm>
        <a:graphic>
          <a:graphicData uri="http://schemas.openxmlformats.org/drawingml/2006/table">
            <a:tbl>
              <a:tblPr firstRow="1" bandRow="1">
                <a:tableStyleId>{2D5ABB26-0587-4C30-8999-92F81FD0307C}</a:tableStyleId>
              </a:tblPr>
              <a:tblGrid>
                <a:gridCol w="4422353"/>
                <a:gridCol w="126268"/>
                <a:gridCol w="3991025"/>
              </a:tblGrid>
              <a:tr h="493776">
                <a:tc>
                  <a:txBody>
                    <a:bodyPr/>
                    <a:lstStyle/>
                    <a:p>
                      <a:pPr algn="r"/>
                      <a:r>
                        <a:rPr lang="en-US" sz="2000" b="1" dirty="0" smtClean="0"/>
                        <a:t>Career Fair:</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r>
                        <a:rPr lang="en-US" sz="2000" b="1" baseline="0" dirty="0" smtClean="0"/>
                        <a:t>Andrew Griggs, Nick </a:t>
                      </a:r>
                      <a:r>
                        <a:rPr lang="en-US" sz="2000" b="1" baseline="0" dirty="0" err="1" smtClean="0"/>
                        <a:t>Stelzer</a:t>
                      </a:r>
                      <a:r>
                        <a:rPr lang="en-US" sz="2000" b="1" baseline="0" dirty="0" smtClean="0"/>
                        <a:t>, Dane Sowers</a:t>
                      </a:r>
                      <a:endParaRPr lang="en-US" sz="2000" b="1" dirty="0"/>
                    </a:p>
                  </a:txBody>
                  <a:tcPr marL="50434" marR="50434" marT="33452" marB="33452" anchor="ctr"/>
                </a:tc>
              </a:tr>
              <a:tr h="493776">
                <a:tc>
                  <a:txBody>
                    <a:bodyPr/>
                    <a:lstStyle/>
                    <a:p>
                      <a:pPr algn="r"/>
                      <a:r>
                        <a:rPr lang="en-US" sz="2000" b="1" dirty="0" smtClean="0"/>
                        <a:t>Collegiate Affairs:</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r>
                        <a:rPr lang="en-US" sz="2000" b="1" dirty="0" smtClean="0"/>
                        <a:t>Mark </a:t>
                      </a:r>
                      <a:r>
                        <a:rPr lang="en-US" sz="2000" b="1" dirty="0" err="1" smtClean="0"/>
                        <a:t>Gruenbacher</a:t>
                      </a:r>
                      <a:r>
                        <a:rPr lang="en-US" sz="2000" b="1" dirty="0" smtClean="0"/>
                        <a:t>,</a:t>
                      </a:r>
                    </a:p>
                    <a:p>
                      <a:r>
                        <a:rPr lang="en-US" sz="2000" b="1" baseline="0" dirty="0" smtClean="0"/>
                        <a:t>Nathan Draper</a:t>
                      </a:r>
                      <a:endParaRPr lang="en-US" sz="2000" b="1" dirty="0"/>
                    </a:p>
                  </a:txBody>
                  <a:tcPr marL="50434" marR="50434" marT="33452" marB="33452" anchor="ctr"/>
                </a:tc>
              </a:tr>
              <a:tr h="493776">
                <a:tc>
                  <a:txBody>
                    <a:bodyPr/>
                    <a:lstStyle/>
                    <a:p>
                      <a:pPr algn="r"/>
                      <a:r>
                        <a:rPr lang="en-US" sz="2000" b="1" dirty="0" err="1" smtClean="0"/>
                        <a:t>EWeek</a:t>
                      </a:r>
                      <a:r>
                        <a:rPr lang="en-US" sz="2000" b="1" dirty="0" smtClean="0"/>
                        <a:t>:</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r>
                        <a:rPr lang="en-US" sz="2000" b="1" baseline="0" dirty="0" smtClean="0"/>
                        <a:t>Alison Hayfer, Kitty </a:t>
                      </a:r>
                      <a:r>
                        <a:rPr lang="en-US" sz="2000" b="1" baseline="0" dirty="0" err="1" smtClean="0"/>
                        <a:t>DiFalco</a:t>
                      </a:r>
                      <a:endParaRPr lang="en-US" sz="2000" b="1" dirty="0"/>
                    </a:p>
                  </a:txBody>
                  <a:tcPr marL="50434" marR="50434" marT="33452" marB="33452" anchor="ctr"/>
                </a:tc>
              </a:tr>
              <a:tr h="493776">
                <a:tc>
                  <a:txBody>
                    <a:bodyPr/>
                    <a:lstStyle/>
                    <a:p>
                      <a:pPr algn="r"/>
                      <a:r>
                        <a:rPr lang="en-US" sz="2000" b="1" dirty="0" smtClean="0"/>
                        <a:t>FELD:</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r>
                        <a:rPr lang="en-US" sz="2000" b="1" dirty="0" smtClean="0"/>
                        <a:t>Dane</a:t>
                      </a:r>
                      <a:r>
                        <a:rPr lang="en-US" sz="2000" b="1" baseline="0" dirty="0" smtClean="0"/>
                        <a:t> Sowers</a:t>
                      </a:r>
                      <a:endParaRPr lang="en-US" sz="2000" b="1" dirty="0"/>
                    </a:p>
                  </a:txBody>
                  <a:tcPr marL="50434" marR="50434" marT="33452" marB="33452" anchor="ctr"/>
                </a:tc>
              </a:tr>
              <a:tr h="493776">
                <a:tc>
                  <a:txBody>
                    <a:bodyPr/>
                    <a:lstStyle/>
                    <a:p>
                      <a:pPr algn="r"/>
                      <a:r>
                        <a:rPr lang="en-US" sz="2000" b="1" dirty="0" smtClean="0"/>
                        <a:t>Luau:</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pPr marL="0" marR="0" indent="0" algn="l" defTabSz="914345" rtl="0" eaLnBrk="1" fontAlgn="auto" latinLnBrk="0" hangingPunct="1">
                        <a:lnSpc>
                          <a:spcPct val="100000"/>
                        </a:lnSpc>
                        <a:spcBef>
                          <a:spcPts val="0"/>
                        </a:spcBef>
                        <a:spcAft>
                          <a:spcPts val="0"/>
                        </a:spcAft>
                        <a:buClrTx/>
                        <a:buSzTx/>
                        <a:buFontTx/>
                        <a:buNone/>
                        <a:tabLst/>
                        <a:defRPr/>
                      </a:pPr>
                      <a:r>
                        <a:rPr lang="en-US" sz="2000" b="1" dirty="0" smtClean="0"/>
                        <a:t>Chris </a:t>
                      </a:r>
                      <a:r>
                        <a:rPr lang="en-US" sz="1800" b="1" i="0" kern="1200" dirty="0" err="1" smtClean="0">
                          <a:solidFill>
                            <a:schemeClr val="tx1"/>
                          </a:solidFill>
                          <a:latin typeface="+mn-lt"/>
                          <a:ea typeface="+mn-ea"/>
                          <a:cs typeface="+mn-cs"/>
                        </a:rPr>
                        <a:t>Katuscak</a:t>
                      </a:r>
                      <a:endParaRPr lang="en-US" sz="1800" b="1" i="0" kern="1200" dirty="0" smtClean="0">
                        <a:solidFill>
                          <a:schemeClr val="tx1"/>
                        </a:solidFill>
                        <a:latin typeface="+mn-lt"/>
                        <a:ea typeface="+mn-ea"/>
                        <a:cs typeface="+mn-cs"/>
                      </a:endParaRPr>
                    </a:p>
                  </a:txBody>
                  <a:tcPr marL="50434" marR="50434" marT="33452" marB="33452" anchor="ctr"/>
                </a:tc>
              </a:tr>
              <a:tr h="493776">
                <a:tc>
                  <a:txBody>
                    <a:bodyPr/>
                    <a:lstStyle/>
                    <a:p>
                      <a:pPr algn="r"/>
                      <a:r>
                        <a:rPr lang="en-US" sz="2000" b="1" dirty="0" smtClean="0"/>
                        <a:t>Recognition:</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r>
                        <a:rPr lang="en-US" sz="2000" b="1" dirty="0" smtClean="0"/>
                        <a:t>Christian </a:t>
                      </a:r>
                      <a:r>
                        <a:rPr lang="en-US" sz="2000" b="1" dirty="0" err="1" smtClean="0"/>
                        <a:t>Lipa</a:t>
                      </a:r>
                      <a:endParaRPr lang="en-US" sz="2000" b="1" dirty="0"/>
                    </a:p>
                  </a:txBody>
                  <a:tcPr marL="50434" marR="50434" marT="33452" marB="33452" anchor="ctr"/>
                </a:tc>
              </a:tr>
              <a:tr h="493776">
                <a:tc>
                  <a:txBody>
                    <a:bodyPr/>
                    <a:lstStyle/>
                    <a:p>
                      <a:pPr algn="r"/>
                      <a:r>
                        <a:rPr lang="en-US" sz="2000" b="1" dirty="0" smtClean="0"/>
                        <a:t>Public Affairs:</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r>
                        <a:rPr lang="en-US" sz="2000" b="1" i="0" dirty="0" smtClean="0">
                          <a:solidFill>
                            <a:srgbClr val="FF0000"/>
                          </a:solidFill>
                        </a:rPr>
                        <a:t>OPEN</a:t>
                      </a:r>
                    </a:p>
                  </a:txBody>
                  <a:tcPr marL="50434" marR="50434" marT="33452" marB="33452" anchor="ctr"/>
                </a:tc>
              </a:tr>
              <a:tr h="493776">
                <a:tc>
                  <a:txBody>
                    <a:bodyPr/>
                    <a:lstStyle/>
                    <a:p>
                      <a:pPr algn="r"/>
                      <a:r>
                        <a:rPr lang="en-US" sz="2000" b="1" dirty="0" smtClean="0"/>
                        <a:t>SOCC:</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r>
                        <a:rPr lang="en-US" sz="2000" b="1" dirty="0" smtClean="0"/>
                        <a:t>Nathan Ball</a:t>
                      </a:r>
                      <a:endParaRPr lang="en-US" sz="2000" b="1" dirty="0"/>
                    </a:p>
                  </a:txBody>
                  <a:tcPr marL="50434" marR="50434" marT="33452" marB="33452" anchor="ctr"/>
                </a:tc>
              </a:tr>
              <a:tr h="493776">
                <a:tc>
                  <a:txBody>
                    <a:bodyPr/>
                    <a:lstStyle/>
                    <a:p>
                      <a:pPr algn="r"/>
                      <a:r>
                        <a:rPr lang="en-US" sz="2000" b="1" dirty="0" smtClean="0"/>
                        <a:t>Special Events:</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r>
                        <a:rPr lang="en-US" sz="2000" b="1" dirty="0" smtClean="0"/>
                        <a:t>Sam Dunker</a:t>
                      </a:r>
                    </a:p>
                  </a:txBody>
                  <a:tcPr marL="50434" marR="50434" marT="33452" marB="33452" anchor="ctr"/>
                </a:tc>
              </a:tr>
              <a:tr h="493776">
                <a:tc>
                  <a:txBody>
                    <a:bodyPr/>
                    <a:lstStyle/>
                    <a:p>
                      <a:pPr algn="r"/>
                      <a:r>
                        <a:rPr lang="en-US" sz="2000" b="1" dirty="0" smtClean="0"/>
                        <a:t>Technology: </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r>
                        <a:rPr lang="en-US" sz="2000" b="1" baseline="0" dirty="0" smtClean="0"/>
                        <a:t>Charlie Hinton</a:t>
                      </a:r>
                      <a:endParaRPr lang="en-US" sz="2000" b="1" dirty="0" smtClean="0"/>
                    </a:p>
                  </a:txBody>
                  <a:tcPr marL="50434" marR="50434" marT="33452" marB="33452" anchor="ctr"/>
                </a:tc>
              </a:tr>
            </a:tbl>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90600" y="2514600"/>
            <a:ext cx="7696200" cy="1143000"/>
          </a:xfrm>
        </p:spPr>
        <p:txBody>
          <a:bodyPr/>
          <a:lstStyle/>
          <a:p>
            <a:r>
              <a:rPr lang="en-US" sz="6000" b="1" dirty="0" smtClean="0"/>
              <a:t>Officer Reports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President</a:t>
            </a:r>
            <a:endParaRPr lang="en-US" b="1" dirty="0"/>
          </a:p>
        </p:txBody>
      </p:sp>
      <p:sp>
        <p:nvSpPr>
          <p:cNvPr id="3" name="Content Placeholder 2"/>
          <p:cNvSpPr>
            <a:spLocks noGrp="1"/>
          </p:cNvSpPr>
          <p:nvPr>
            <p:ph idx="1"/>
          </p:nvPr>
        </p:nvSpPr>
        <p:spPr/>
        <p:txBody>
          <a:bodyPr/>
          <a:lstStyle/>
          <a:p>
            <a:r>
              <a:rPr lang="en-US" sz="2800" dirty="0" smtClean="0"/>
              <a:t>Office Hours: </a:t>
            </a:r>
          </a:p>
          <a:p>
            <a:pPr lvl="1"/>
            <a:r>
              <a:rPr lang="en-US" sz="2000" dirty="0" smtClean="0"/>
              <a:t>Thursday 10:00-11:00 </a:t>
            </a:r>
            <a:r>
              <a:rPr lang="en-US" sz="2000" dirty="0"/>
              <a:t>A</a:t>
            </a:r>
            <a:r>
              <a:rPr lang="en-US" sz="2000" dirty="0" smtClean="0"/>
              <a:t>M</a:t>
            </a:r>
          </a:p>
          <a:p>
            <a:pPr lvl="1"/>
            <a:r>
              <a:rPr lang="en-US" sz="2000" dirty="0" smtClean="0"/>
              <a:t>Baldwin 652</a:t>
            </a:r>
          </a:p>
          <a:p>
            <a:pPr marL="457200" lvl="1" indent="0">
              <a:buNone/>
            </a:pPr>
            <a:endParaRPr lang="en-US" sz="1600" dirty="0"/>
          </a:p>
        </p:txBody>
      </p:sp>
      <p:sp>
        <p:nvSpPr>
          <p:cNvPr id="4" name="Title 1"/>
          <p:cNvSpPr txBox="1">
            <a:spLocks/>
          </p:cNvSpPr>
          <p:nvPr/>
        </p:nvSpPr>
        <p:spPr bwMode="auto">
          <a:xfrm>
            <a:off x="7008564" y="0"/>
            <a:ext cx="2133600" cy="762000"/>
          </a:xfrm>
          <a:prstGeom prst="rect">
            <a:avLst/>
          </a:prstGeom>
          <a:noFill/>
          <a:ln w="9525">
            <a:noFill/>
            <a:miter lim="800000"/>
            <a:headEnd/>
            <a:tailEnd/>
          </a:ln>
        </p:spPr>
        <p:txBody>
          <a:bodyPr lIns="91434" tIns="45717" rIns="91434" bIns="45717" anchor="ctr"/>
          <a:lstStyle/>
          <a:p>
            <a:pPr eaLnBrk="0" hangingPunct="0"/>
            <a:r>
              <a:rPr lang="en-US" sz="1600" b="1" u="sng" dirty="0" smtClean="0">
                <a:solidFill>
                  <a:schemeClr val="tx2"/>
                </a:solidFill>
                <a:latin typeface="Myriad Pro" pitchFamily="34" charset="0"/>
              </a:rPr>
              <a:t>Officer: </a:t>
            </a:r>
          </a:p>
          <a:p>
            <a:pPr eaLnBrk="0" hangingPunct="0"/>
            <a:r>
              <a:rPr lang="en-US" sz="1600" b="1" dirty="0" smtClean="0">
                <a:solidFill>
                  <a:schemeClr val="tx2"/>
                </a:solidFill>
                <a:latin typeface="Myriad Pro" pitchFamily="34" charset="0"/>
              </a:rPr>
              <a:t>Alison Hayfer</a:t>
            </a:r>
            <a:endParaRPr lang="en-US" sz="1600" dirty="0">
              <a:solidFill>
                <a:schemeClr val="tx2"/>
              </a:solidFill>
              <a:latin typeface="Myriad Pro" pitchFamily="34" charset="0"/>
            </a:endParaRPr>
          </a:p>
        </p:txBody>
      </p:sp>
    </p:spTree>
    <p:extLst>
      <p:ext uri="{BB962C8B-B14F-4D97-AF65-F5344CB8AC3E}">
        <p14:creationId xmlns:p14="http://schemas.microsoft.com/office/powerpoint/2010/main" val="389589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Vice President</a:t>
            </a:r>
            <a:endParaRPr lang="en-US" dirty="0"/>
          </a:p>
        </p:txBody>
      </p:sp>
      <p:sp>
        <p:nvSpPr>
          <p:cNvPr id="3" name="Content Placeholder 2"/>
          <p:cNvSpPr>
            <a:spLocks noGrp="1"/>
          </p:cNvSpPr>
          <p:nvPr>
            <p:ph idx="1"/>
          </p:nvPr>
        </p:nvSpPr>
        <p:spPr/>
        <p:txBody>
          <a:bodyPr/>
          <a:lstStyle/>
          <a:p>
            <a:r>
              <a:rPr lang="en-US" sz="2800" dirty="0" smtClean="0"/>
              <a:t>Office Hours: </a:t>
            </a:r>
          </a:p>
          <a:p>
            <a:pPr lvl="1"/>
            <a:r>
              <a:rPr lang="en-US" sz="2400" dirty="0" smtClean="0"/>
              <a:t>Wednesdays 6-7 PM</a:t>
            </a:r>
          </a:p>
          <a:p>
            <a:pPr lvl="1"/>
            <a:r>
              <a:rPr lang="en-US" sz="2400" dirty="0" smtClean="0"/>
              <a:t>Baldwin 652</a:t>
            </a:r>
            <a:endParaRPr lang="en-US" sz="2400" dirty="0"/>
          </a:p>
        </p:txBody>
      </p:sp>
      <p:sp>
        <p:nvSpPr>
          <p:cNvPr id="4" name="TextBox 3"/>
          <p:cNvSpPr txBox="1"/>
          <p:nvPr/>
        </p:nvSpPr>
        <p:spPr>
          <a:xfrm>
            <a:off x="6705600" y="152400"/>
            <a:ext cx="2286000" cy="646331"/>
          </a:xfrm>
          <a:prstGeom prst="rect">
            <a:avLst/>
          </a:prstGeom>
          <a:noFill/>
        </p:spPr>
        <p:txBody>
          <a:bodyPr wrap="square" rtlCol="0">
            <a:spAutoFit/>
          </a:bodyPr>
          <a:lstStyle/>
          <a:p>
            <a:r>
              <a:rPr lang="en-US" b="1" u="sng" dirty="0" smtClean="0"/>
              <a:t>Officer: </a:t>
            </a:r>
          </a:p>
          <a:p>
            <a:r>
              <a:rPr lang="en-US" dirty="0" smtClean="0"/>
              <a:t>Maggie Connell</a:t>
            </a:r>
            <a:endParaRPr lang="en-US" dirty="0"/>
          </a:p>
        </p:txBody>
      </p:sp>
    </p:spTree>
    <p:extLst>
      <p:ext uri="{BB962C8B-B14F-4D97-AF65-F5344CB8AC3E}">
        <p14:creationId xmlns:p14="http://schemas.microsoft.com/office/powerpoint/2010/main" val="43904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000000"/>
      </a:accent1>
      <a:accent2>
        <a:srgbClr val="000000"/>
      </a:accent2>
      <a:accent3>
        <a:srgbClr val="FFFFFF"/>
      </a:accent3>
      <a:accent4>
        <a:srgbClr val="000000"/>
      </a:accent4>
      <a:accent5>
        <a:srgbClr val="000000"/>
      </a:accent5>
      <a:accent6>
        <a:srgbClr val="000000"/>
      </a:accent6>
      <a:hlink>
        <a:srgbClr val="FFFFFF"/>
      </a:hlink>
      <a:folHlink>
        <a:srgbClr val="FFFFFF"/>
      </a:folHlink>
    </a:clrScheme>
    <a:fontScheme name="Myriad Pro">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vel">
  <a:themeElements>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1_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1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1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1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1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4109</TotalTime>
  <Words>1374</Words>
  <Application>Microsoft Office PowerPoint</Application>
  <PresentationFormat>On-screen Show (4:3)</PresentationFormat>
  <Paragraphs>291</Paragraphs>
  <Slides>39</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39</vt:i4>
      </vt:variant>
    </vt:vector>
  </HeadingPairs>
  <TitlesOfParts>
    <vt:vector size="52" baseType="lpstr">
      <vt:lpstr>ＭＳ Ｐゴシック</vt:lpstr>
      <vt:lpstr>Arial</vt:lpstr>
      <vt:lpstr>Calibri</vt:lpstr>
      <vt:lpstr>Courier New</vt:lpstr>
      <vt:lpstr>Garamond</vt:lpstr>
      <vt:lpstr>Myriad Pro</vt:lpstr>
      <vt:lpstr>Myriad-BoldCondensed</vt:lpstr>
      <vt:lpstr>Myriad-RegularCondensed</vt:lpstr>
      <vt:lpstr>Times New Roman</vt:lpstr>
      <vt:lpstr>Verdana</vt:lpstr>
      <vt:lpstr>Wingdings</vt:lpstr>
      <vt:lpstr>Default Design</vt:lpstr>
      <vt:lpstr>1_Level</vt:lpstr>
      <vt:lpstr>Engineering and Applied  Science Tribunal</vt:lpstr>
      <vt:lpstr>PowerPoint Presentation</vt:lpstr>
      <vt:lpstr>PowerPoint Presentation</vt:lpstr>
      <vt:lpstr>President</vt:lpstr>
      <vt:lpstr>Tribunal Officers</vt:lpstr>
      <vt:lpstr>Tribunal Executives</vt:lpstr>
      <vt:lpstr>Officer Reports</vt:lpstr>
      <vt:lpstr>President</vt:lpstr>
      <vt:lpstr>Vice President</vt:lpstr>
      <vt:lpstr>Associate Vice President</vt:lpstr>
      <vt:lpstr>Secretary</vt:lpstr>
      <vt:lpstr>Senators</vt:lpstr>
      <vt:lpstr>Senators</vt:lpstr>
      <vt:lpstr>Committee Reports</vt:lpstr>
      <vt:lpstr>Public Affairs</vt:lpstr>
      <vt:lpstr>Career Fair</vt:lpstr>
      <vt:lpstr>Some companies…</vt:lpstr>
      <vt:lpstr>We Need Volunteers!</vt:lpstr>
      <vt:lpstr>Resume Review Day  Friday, September 12th 9a-3p 8th floor Rhodes Hall</vt:lpstr>
      <vt:lpstr>PowerPoint Presentation</vt:lpstr>
      <vt:lpstr>FELD</vt:lpstr>
      <vt:lpstr>SOCC</vt:lpstr>
      <vt:lpstr>Technology</vt:lpstr>
      <vt:lpstr>Recognition</vt:lpstr>
      <vt:lpstr>Collegiate Affairs</vt:lpstr>
      <vt:lpstr>Special Events</vt:lpstr>
      <vt:lpstr>Special Events</vt:lpstr>
      <vt:lpstr>EWeek</vt:lpstr>
      <vt:lpstr>PowerPoint Presentation</vt:lpstr>
      <vt:lpstr>PowerPoint Presentation</vt:lpstr>
      <vt:lpstr>PowerPoint Presentation</vt:lpstr>
      <vt:lpstr>PowerPoint Presentation</vt:lpstr>
      <vt:lpstr>PowerPoint Presentation</vt:lpstr>
      <vt:lpstr>Phi Sigma rho</vt:lpstr>
      <vt:lpstr>A little bit about us…</vt:lpstr>
      <vt:lpstr>Contact Us</vt:lpstr>
      <vt:lpstr>RAFFLE!</vt:lpstr>
      <vt:lpstr>Constructive Criticism</vt:lpstr>
      <vt:lpstr>Next Meeting: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Secretary Report</dc:title>
  <dc:creator>Andrew Griggs</dc:creator>
  <cp:lastModifiedBy>Microsoft account</cp:lastModifiedBy>
  <cp:revision>221</cp:revision>
  <dcterms:created xsi:type="dcterms:W3CDTF">2012-06-23T16:33:59Z</dcterms:created>
  <dcterms:modified xsi:type="dcterms:W3CDTF">2014-09-10T01:30:42Z</dcterms:modified>
</cp:coreProperties>
</file>