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24" r:id="rId3"/>
  </p:sldMasterIdLst>
  <p:notesMasterIdLst>
    <p:notesMasterId r:id="rId25"/>
  </p:notesMasterIdLst>
  <p:sldIdLst>
    <p:sldId id="265" r:id="rId4"/>
    <p:sldId id="453" r:id="rId5"/>
    <p:sldId id="267" r:id="rId6"/>
    <p:sldId id="270" r:id="rId7"/>
    <p:sldId id="424" r:id="rId8"/>
    <p:sldId id="541" r:id="rId9"/>
    <p:sldId id="542" r:id="rId10"/>
    <p:sldId id="543" r:id="rId11"/>
    <p:sldId id="544" r:id="rId12"/>
    <p:sldId id="431" r:id="rId13"/>
    <p:sldId id="515" r:id="rId14"/>
    <p:sldId id="271" r:id="rId15"/>
    <p:sldId id="548" r:id="rId16"/>
    <p:sldId id="551" r:id="rId17"/>
    <p:sldId id="552" r:id="rId18"/>
    <p:sldId id="449" r:id="rId19"/>
    <p:sldId id="461" r:id="rId20"/>
    <p:sldId id="547" r:id="rId21"/>
    <p:sldId id="545" r:id="rId22"/>
    <p:sldId id="440" r:id="rId23"/>
    <p:sldId id="42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2" autoAdjust="0"/>
    <p:restoredTop sz="89244" autoAdjust="0"/>
  </p:normalViewPr>
  <p:slideViewPr>
    <p:cSldViewPr>
      <p:cViewPr>
        <p:scale>
          <a:sx n="120" d="100"/>
          <a:sy n="120" d="100"/>
        </p:scale>
        <p:origin x="-75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9722A-C710-4B0F-8115-DFEE80D0B9B5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59374-E3E6-4EE9-A9DD-5D9D37E3F7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5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6133A-A6CC-4DB5-8494-5242BED781EC}" type="slidenum">
              <a:rPr lang="en-US" smtClean="0">
                <a:solidFill>
                  <a:prstClr val="black"/>
                </a:solidFill>
                <a:cs typeface="Arial" charset="0"/>
              </a:rPr>
              <a:pPr/>
              <a:t>20</a:t>
            </a:fld>
            <a:endParaRPr 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b="1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967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62206"/>
            <a:ext cx="7620000" cy="9906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3" indent="0" algn="ctr">
              <a:buNone/>
              <a:defRPr/>
            </a:lvl2pPr>
            <a:lvl3pPr marL="914345" indent="0" algn="ctr">
              <a:buNone/>
              <a:defRPr/>
            </a:lvl3pPr>
            <a:lvl4pPr marL="1371518" indent="0" algn="ctr">
              <a:buNone/>
              <a:defRPr/>
            </a:lvl4pPr>
            <a:lvl5pPr marL="1828691" indent="0" algn="ctr">
              <a:buNone/>
              <a:defRPr/>
            </a:lvl5pPr>
            <a:lvl6pPr marL="2285863" indent="0" algn="ctr">
              <a:buNone/>
              <a:defRPr/>
            </a:lvl6pPr>
            <a:lvl7pPr marL="2743036" indent="0" algn="ctr">
              <a:buNone/>
              <a:defRPr/>
            </a:lvl7pPr>
            <a:lvl8pPr marL="3200209" indent="0" algn="ctr">
              <a:buNone/>
              <a:defRPr/>
            </a:lvl8pPr>
            <a:lvl9pPr marL="3657381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15200" y="6248400"/>
            <a:ext cx="144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5EC3B-6544-4BA0-85FC-19BB35D795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C148F-CFA6-4069-A53F-150BFE0A4D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93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1" y="609600"/>
            <a:ext cx="20193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9055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10C57-76CA-4EE3-8178-B2EBC0DFBE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24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6C568-25B7-4D67-8C5B-447F1A8773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889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66D59-A378-44B6-A64C-21D85C1C32D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391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623CF-252F-4809-B171-47114F3BD5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974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46C00-5BE3-4B58-ADC6-75C2D71CD8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560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CDF4B-7AB1-48C5-9FA2-A52575A5C1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358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F17B0-994D-4F3C-84B4-D0103D22AB6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3849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79F1D-4813-4073-933E-6A15A6AF64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968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BB5E-6F4A-4EFA-AA5F-F4B284F79A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58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609833"/>
            <a:ext cx="769624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1935203"/>
            <a:ext cx="7696244" cy="3550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53064-0445-42AB-990D-19F23DF125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783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61B5D-530D-4C4A-A41F-15E8D96B9D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142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59BD3-ECB1-4B36-B8A4-E85FACF227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664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D15AF-D5EF-4AD0-AF43-0364FDD418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0610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9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6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74BC6-4AD5-4F6E-A391-733420BE8A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4869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9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6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6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D3AA5-61D4-483D-AD7D-E7623293CD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3083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9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6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54C8B-E3CC-4136-822C-B2C601EB97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615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9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540C7-1925-426B-BBC5-670F3DA435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9810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62202"/>
            <a:ext cx="7620000" cy="9906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3" indent="0" algn="ctr">
              <a:buNone/>
              <a:defRPr/>
            </a:lvl2pPr>
            <a:lvl3pPr marL="914345" indent="0" algn="ctr">
              <a:buNone/>
              <a:defRPr/>
            </a:lvl3pPr>
            <a:lvl4pPr marL="1371518" indent="0" algn="ctr">
              <a:buNone/>
              <a:defRPr/>
            </a:lvl4pPr>
            <a:lvl5pPr marL="1828691" indent="0" algn="ctr">
              <a:buNone/>
              <a:defRPr/>
            </a:lvl5pPr>
            <a:lvl6pPr marL="2285863" indent="0" algn="ctr">
              <a:buNone/>
              <a:defRPr/>
            </a:lvl6pPr>
            <a:lvl7pPr marL="2743036" indent="0" algn="ctr">
              <a:buNone/>
              <a:defRPr/>
            </a:lvl7pPr>
            <a:lvl8pPr marL="3200209" indent="0" algn="ctr">
              <a:buNone/>
              <a:defRPr/>
            </a:lvl8pPr>
            <a:lvl9pPr marL="3657381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15200" y="6248400"/>
            <a:ext cx="144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5EC3B-6544-4BA0-85FC-19BB35D795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8771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609833"/>
            <a:ext cx="769624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1935203"/>
            <a:ext cx="7696244" cy="3550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53064-0445-42AB-990D-19F23DF125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055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3" indent="0">
              <a:buNone/>
              <a:defRPr sz="1800"/>
            </a:lvl2pPr>
            <a:lvl3pPr marL="914345" indent="0">
              <a:buNone/>
              <a:defRPr sz="1600"/>
            </a:lvl3pPr>
            <a:lvl4pPr marL="1371518" indent="0">
              <a:buNone/>
              <a:defRPr sz="1400"/>
            </a:lvl4pPr>
            <a:lvl5pPr marL="1828691" indent="0">
              <a:buNone/>
              <a:defRPr sz="1400"/>
            </a:lvl5pPr>
            <a:lvl6pPr marL="2285863" indent="0">
              <a:buNone/>
              <a:defRPr sz="1400"/>
            </a:lvl6pPr>
            <a:lvl7pPr marL="2743036" indent="0">
              <a:buNone/>
              <a:defRPr sz="1400"/>
            </a:lvl7pPr>
            <a:lvl8pPr marL="3200209" indent="0">
              <a:buNone/>
              <a:defRPr sz="1400"/>
            </a:lvl8pPr>
            <a:lvl9pPr marL="365738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236B1-503E-4626-ABC3-BDB0CDA5F0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841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3" indent="0">
              <a:buNone/>
              <a:defRPr sz="1800"/>
            </a:lvl2pPr>
            <a:lvl3pPr marL="914345" indent="0">
              <a:buNone/>
              <a:defRPr sz="1600"/>
            </a:lvl3pPr>
            <a:lvl4pPr marL="1371518" indent="0">
              <a:buNone/>
              <a:defRPr sz="1400"/>
            </a:lvl4pPr>
            <a:lvl5pPr marL="1828691" indent="0">
              <a:buNone/>
              <a:defRPr sz="1400"/>
            </a:lvl5pPr>
            <a:lvl6pPr marL="2285863" indent="0">
              <a:buNone/>
              <a:defRPr sz="1400"/>
            </a:lvl6pPr>
            <a:lvl7pPr marL="2743036" indent="0">
              <a:buNone/>
              <a:defRPr sz="1400"/>
            </a:lvl7pPr>
            <a:lvl8pPr marL="3200209" indent="0">
              <a:buNone/>
              <a:defRPr sz="1400"/>
            </a:lvl8pPr>
            <a:lvl9pPr marL="365738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236B1-503E-4626-ABC3-BDB0CDA5F0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5057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35166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35166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F21E-B905-4A0A-A1CF-8277D2BF1B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1773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B4818-9E8A-491D-8A12-7FD6989357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5078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80F3-6707-4C45-BCC7-7B7A3F6204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5377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08AB0-195B-4C63-AE4C-3767080EF7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4830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35580-2D8C-4351-902E-06C34BBBD1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7036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3" indent="0">
              <a:buNone/>
              <a:defRPr sz="2800"/>
            </a:lvl2pPr>
            <a:lvl3pPr marL="914345" indent="0">
              <a:buNone/>
              <a:defRPr sz="2400"/>
            </a:lvl3pPr>
            <a:lvl4pPr marL="1371518" indent="0">
              <a:buNone/>
              <a:defRPr sz="2000"/>
            </a:lvl4pPr>
            <a:lvl5pPr marL="1828691" indent="0">
              <a:buNone/>
              <a:defRPr sz="2000"/>
            </a:lvl5pPr>
            <a:lvl6pPr marL="2285863" indent="0">
              <a:buNone/>
              <a:defRPr sz="2000"/>
            </a:lvl6pPr>
            <a:lvl7pPr marL="2743036" indent="0">
              <a:buNone/>
              <a:defRPr sz="2000"/>
            </a:lvl7pPr>
            <a:lvl8pPr marL="3200209" indent="0">
              <a:buNone/>
              <a:defRPr sz="2000"/>
            </a:lvl8pPr>
            <a:lvl9pPr marL="3657381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15D1E-9C53-4CA3-B0A2-7FC68B1120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2610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C148F-CFA6-4069-A53F-150BFE0A4D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8258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1" y="609600"/>
            <a:ext cx="20193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9055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10C57-76CA-4EE3-8178-B2EBC0DFBE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85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35166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35166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F21E-B905-4A0A-A1CF-8277D2BF1B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91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B4818-9E8A-491D-8A12-7FD6989357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2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80F3-6707-4C45-BCC7-7B7A3F6204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3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08AB0-195B-4C63-AE4C-3767080EF7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0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35580-2D8C-4351-902E-06C34BBBD1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21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3" indent="0">
              <a:buNone/>
              <a:defRPr sz="2800"/>
            </a:lvl2pPr>
            <a:lvl3pPr marL="914345" indent="0">
              <a:buNone/>
              <a:defRPr sz="2400"/>
            </a:lvl3pPr>
            <a:lvl4pPr marL="1371518" indent="0">
              <a:buNone/>
              <a:defRPr sz="2000"/>
            </a:lvl4pPr>
            <a:lvl5pPr marL="1828691" indent="0">
              <a:buNone/>
              <a:defRPr sz="2000"/>
            </a:lvl5pPr>
            <a:lvl6pPr marL="2285863" indent="0">
              <a:buNone/>
              <a:defRPr sz="2000"/>
            </a:lvl6pPr>
            <a:lvl7pPr marL="2743036" indent="0">
              <a:buNone/>
              <a:defRPr sz="2000"/>
            </a:lvl7pPr>
            <a:lvl8pPr marL="3200209" indent="0">
              <a:buNone/>
              <a:defRPr sz="2000"/>
            </a:lvl8pPr>
            <a:lvl9pPr marL="3657381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15D1E-9C53-4CA3-B0A2-7FC68B1120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58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Hom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3" y="6445256"/>
            <a:ext cx="217646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3" descr="forUC05_9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 userDrawn="1"/>
        </p:nvSpPr>
        <p:spPr>
          <a:xfrm>
            <a:off x="873125" y="5770569"/>
            <a:ext cx="1933575" cy="89217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382" tIns="28191" rIns="56382" bIns="2819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35166"/>
            <a:ext cx="8077200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3AE7C7-9E81-4AE0-91D0-8093C420D58A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51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5pPr>
      <a:lvl6pPr marL="45717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4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1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69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450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22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795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968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5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8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6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9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Verdana" pitchFamily="34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Verdana" pitchFamily="34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Verdana" pitchFamily="-105" charset="0"/>
                <a:ea typeface="ＭＳ Ｐゴシック" pitchFamily="-105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E541E4-8F88-466F-93D2-2CC5AD3C682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136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8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defRPr sz="24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defRPr sz="20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Hom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1" y="6445252"/>
            <a:ext cx="217646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3" descr="forUC05_9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 userDrawn="1"/>
        </p:nvSpPr>
        <p:spPr>
          <a:xfrm>
            <a:off x="873125" y="5770565"/>
            <a:ext cx="1933575" cy="89217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382" tIns="28191" rIns="56382" bIns="2819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35165"/>
            <a:ext cx="8077200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3AE7C7-9E81-4AE0-91D0-8093C420D58A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51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5pPr>
      <a:lvl6pPr marL="45717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4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1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69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450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22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795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968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5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8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6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GU58KLdIbk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tribunal.uc.edu/airport_ride/ar.php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sowersdd@mail.uc.edu" TargetMode="External"/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7.xml"/><Relationship Id="rId5" Type="http://schemas.openxmlformats.org/officeDocument/2006/relationships/hyperlink" Target="https://ucceasambassadors.com/apply" TargetMode="External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20701" y="1524000"/>
            <a:ext cx="8623300" cy="990600"/>
          </a:xfrm>
        </p:spPr>
        <p:txBody>
          <a:bodyPr/>
          <a:lstStyle/>
          <a:p>
            <a:r>
              <a:rPr lang="en-US" b="1" dirty="0" smtClean="0"/>
              <a:t>Engineering and Applied </a:t>
            </a:r>
            <a:br>
              <a:rPr lang="en-US" b="1" dirty="0" smtClean="0"/>
            </a:br>
            <a:r>
              <a:rPr lang="en-US" b="1" dirty="0" smtClean="0"/>
              <a:t>Science Tribunal</a:t>
            </a: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533400" y="4016403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November 17</a:t>
            </a:r>
            <a:r>
              <a:rPr lang="en-US" sz="4400" baseline="30000" dirty="0" smtClean="0">
                <a:solidFill>
                  <a:schemeClr val="tx2"/>
                </a:solidFill>
                <a:latin typeface="Myriad Pro" pitchFamily="34" charset="0"/>
              </a:rPr>
              <a:t>th</a:t>
            </a:r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 , 2014</a:t>
            </a:r>
          </a:p>
          <a:p>
            <a:pPr algn="ctr" eaLnBrk="0" hangingPunct="0"/>
            <a:r>
              <a:rPr lang="en-US" sz="1400" dirty="0">
                <a:solidFill>
                  <a:srgbClr val="212121"/>
                </a:solidFill>
                <a:latin typeface="wf_segoe-ui_normal"/>
                <a:hlinkClick r:id="rId2"/>
              </a:rPr>
              <a:t>http://youtu.be/GU58KLdIbkM</a:t>
            </a:r>
            <a:endParaRPr lang="en-US" sz="1400" dirty="0">
              <a:solidFill>
                <a:schemeClr val="tx2"/>
              </a:solidFill>
              <a:latin typeface="Myriad Pro" pitchFamily="34" charset="0"/>
            </a:endParaRP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533400" y="29718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 dirty="0">
                <a:solidFill>
                  <a:schemeClr val="tx2"/>
                </a:solidFill>
                <a:latin typeface="Myriad Pro" pitchFamily="34" charset="0"/>
              </a:rPr>
              <a:t>General Meeting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1" y="76200"/>
            <a:ext cx="7696244" cy="1143000"/>
          </a:xfrm>
        </p:spPr>
        <p:txBody>
          <a:bodyPr/>
          <a:lstStyle/>
          <a:p>
            <a:r>
              <a:rPr lang="en-US" dirty="0" smtClean="0"/>
              <a:t>Senators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1" y="1600206"/>
            <a:ext cx="7696244" cy="3550967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u="sng" dirty="0" smtClean="0"/>
              <a:t>Open Committees</a:t>
            </a:r>
            <a:endParaRPr lang="en-US" sz="2400" b="1" dirty="0" smtClean="0"/>
          </a:p>
          <a:p>
            <a:r>
              <a:rPr lang="en-US" sz="2400" dirty="0" smtClean="0"/>
              <a:t>Academic Affairs</a:t>
            </a:r>
          </a:p>
          <a:p>
            <a:pPr marL="0" indent="0">
              <a:buNone/>
            </a:pPr>
            <a:r>
              <a:rPr lang="en-US" sz="2400" dirty="0" smtClean="0"/>
              <a:t>	Mondays 7:30pm</a:t>
            </a:r>
            <a:r>
              <a:rPr lang="en-US" sz="2400" dirty="0"/>
              <a:t>, </a:t>
            </a:r>
            <a:r>
              <a:rPr lang="en-US" sz="2400" dirty="0" smtClean="0"/>
              <a:t>655 Steger Student Life Center</a:t>
            </a:r>
          </a:p>
          <a:p>
            <a:r>
              <a:rPr lang="en-US" sz="2400" dirty="0" smtClean="0"/>
              <a:t>Campus </a:t>
            </a:r>
            <a:r>
              <a:rPr lang="en-US" sz="2400" dirty="0"/>
              <a:t>Life </a:t>
            </a:r>
          </a:p>
          <a:p>
            <a:pPr marL="0" indent="0">
              <a:buNone/>
            </a:pPr>
            <a:r>
              <a:rPr lang="en-US" sz="2400" dirty="0" smtClean="0"/>
              <a:t>	Mondays </a:t>
            </a:r>
            <a:r>
              <a:rPr lang="en-US" sz="2400" dirty="0"/>
              <a:t>6pm, </a:t>
            </a:r>
            <a:r>
              <a:rPr lang="en-US" sz="2400" dirty="0" smtClean="0"/>
              <a:t>655 Steger Student Life Center</a:t>
            </a:r>
          </a:p>
          <a:p>
            <a:r>
              <a:rPr lang="en-US" sz="2400" dirty="0" smtClean="0"/>
              <a:t>Governmental </a:t>
            </a:r>
            <a:r>
              <a:rPr lang="en-US" sz="2400" dirty="0"/>
              <a:t>Affairs</a:t>
            </a:r>
          </a:p>
          <a:p>
            <a:pPr marL="0" indent="0">
              <a:buNone/>
            </a:pPr>
            <a:r>
              <a:rPr lang="en-US" sz="2400" dirty="0" smtClean="0"/>
              <a:t>	Tuesdays </a:t>
            </a:r>
            <a:r>
              <a:rPr lang="en-US" sz="2400" dirty="0"/>
              <a:t>at 4pm, </a:t>
            </a:r>
            <a:r>
              <a:rPr lang="en-US" sz="2400" dirty="0" smtClean="0"/>
              <a:t>655 Steger Student Life Center</a:t>
            </a:r>
            <a:endParaRPr lang="en-US" sz="2400" dirty="0"/>
          </a:p>
          <a:p>
            <a:r>
              <a:rPr lang="en-US" sz="2400" dirty="0" smtClean="0"/>
              <a:t>Students </a:t>
            </a:r>
            <a:r>
              <a:rPr lang="en-US" sz="2400" dirty="0"/>
              <a:t>Rights and Interests</a:t>
            </a:r>
          </a:p>
          <a:p>
            <a:pPr marL="0" indent="0">
              <a:buNone/>
            </a:pPr>
            <a:r>
              <a:rPr lang="en-US" sz="2400" dirty="0" smtClean="0"/>
              <a:t>	Wednesdays </a:t>
            </a:r>
            <a:r>
              <a:rPr lang="en-US" sz="2400" dirty="0"/>
              <a:t>5</a:t>
            </a:r>
            <a:r>
              <a:rPr lang="en-US" sz="2400" dirty="0" smtClean="0"/>
              <a:t>pm</a:t>
            </a:r>
            <a:r>
              <a:rPr lang="en-US" sz="2400" dirty="0"/>
              <a:t>, </a:t>
            </a:r>
            <a:r>
              <a:rPr lang="en-US" sz="2400" dirty="0" smtClean="0"/>
              <a:t>655 Steger Student Life Center</a:t>
            </a:r>
          </a:p>
          <a:p>
            <a:pPr marL="0" indent="0" algn="ctr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008564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pitchFamily="34" charset="0"/>
              </a:rPr>
              <a:t>Officers:</a:t>
            </a:r>
            <a:endParaRPr lang="en-US" sz="1600" u="sng" dirty="0">
              <a:solidFill>
                <a:schemeClr val="tx2"/>
              </a:solidFill>
              <a:latin typeface="Myriad Pro" pitchFamily="34" charset="0"/>
            </a:endParaRP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Maddie Adams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Hannah Kenny</a:t>
            </a:r>
            <a:endParaRPr lang="en-US" sz="1600" dirty="0">
              <a:solidFill>
                <a:schemeClr val="tx2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79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081" y="1676401"/>
            <a:ext cx="6022181" cy="23336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99340" y="4271720"/>
            <a:ext cx="593366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Wednesday, Dec 10-Sunday, Dec 14</a:t>
            </a:r>
          </a:p>
          <a:p>
            <a:endParaRPr lang="en-US" sz="2400" dirty="0"/>
          </a:p>
          <a:p>
            <a:r>
              <a:rPr lang="en-US" sz="2000" dirty="0" smtClean="0"/>
              <a:t>Free rides to CVG at the end of the semester!</a:t>
            </a:r>
          </a:p>
          <a:p>
            <a:endParaRPr lang="en-US" sz="2000" dirty="0" smtClean="0"/>
          </a:p>
          <a:p>
            <a:r>
              <a:rPr lang="en-US" sz="2000" dirty="0" smtClean="0"/>
              <a:t>Reservations </a:t>
            </a:r>
            <a:r>
              <a:rPr lang="en-US" sz="2000" dirty="0"/>
              <a:t>open </a:t>
            </a:r>
            <a:endParaRPr lang="en-US" sz="2000" dirty="0" smtClean="0"/>
          </a:p>
          <a:p>
            <a:r>
              <a:rPr lang="en-US" sz="2000" dirty="0" smtClean="0"/>
              <a:t>now</a:t>
            </a:r>
            <a:r>
              <a:rPr lang="en-US" sz="2000" dirty="0"/>
              <a:t>: </a:t>
            </a:r>
            <a:r>
              <a:rPr lang="en-US" sz="2000" dirty="0">
                <a:hlinkClick r:id="rId3"/>
              </a:rPr>
              <a:t>tribunal.uc.edu/</a:t>
            </a:r>
            <a:r>
              <a:rPr lang="en-US" sz="2000" dirty="0" err="1">
                <a:hlinkClick r:id="rId3"/>
              </a:rPr>
              <a:t>airport_ride</a:t>
            </a:r>
            <a:r>
              <a:rPr lang="en-US" sz="2000" dirty="0">
                <a:hlinkClick r:id="rId3"/>
              </a:rPr>
              <a:t>/</a:t>
            </a:r>
            <a:r>
              <a:rPr lang="en-US" sz="2000" dirty="0" err="1">
                <a:hlinkClick r:id="rId3"/>
              </a:rPr>
              <a:t>ar.php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827" y="152402"/>
            <a:ext cx="2706687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524584" y="152402"/>
            <a:ext cx="1600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sz="1600" b="1" u="sng" dirty="0">
                <a:solidFill>
                  <a:srgbClr val="000000"/>
                </a:solidFill>
                <a:latin typeface="Myriad Pro" pitchFamily="34" charset="0"/>
              </a:rPr>
              <a:t>Officers:</a:t>
            </a:r>
            <a:endParaRPr lang="en-US" sz="1600" u="sng" dirty="0">
              <a:solidFill>
                <a:srgbClr val="000000"/>
              </a:solidFill>
              <a:latin typeface="Myriad Pro" pitchFamily="34" charset="0"/>
            </a:endParaRPr>
          </a:p>
          <a:p>
            <a:pPr lvl="0" eaLnBrk="0" hangingPunct="0"/>
            <a:r>
              <a:rPr lang="en-US" sz="1600" dirty="0" err="1">
                <a:solidFill>
                  <a:srgbClr val="000000"/>
                </a:solidFill>
                <a:latin typeface="Myriad Pro" pitchFamily="34" charset="0"/>
              </a:rPr>
              <a:t>Maddie</a:t>
            </a:r>
            <a:r>
              <a:rPr lang="en-US" sz="1600" dirty="0">
                <a:solidFill>
                  <a:srgbClr val="000000"/>
                </a:solidFill>
                <a:latin typeface="Myriad Pro" pitchFamily="34" charset="0"/>
              </a:rPr>
              <a:t> Adams</a:t>
            </a:r>
          </a:p>
          <a:p>
            <a:pPr lvl="0" eaLnBrk="0" hangingPunct="0"/>
            <a:r>
              <a:rPr lang="en-US" sz="1600" dirty="0">
                <a:solidFill>
                  <a:srgbClr val="000000"/>
                </a:solidFill>
                <a:latin typeface="Myriad Pro" pitchFamily="34" charset="0"/>
              </a:rPr>
              <a:t>Hannah Kenny</a:t>
            </a:r>
          </a:p>
        </p:txBody>
      </p:sp>
    </p:spTree>
    <p:extLst>
      <p:ext uri="{BB962C8B-B14F-4D97-AF65-F5344CB8AC3E}">
        <p14:creationId xmlns:p14="http://schemas.microsoft.com/office/powerpoint/2010/main" val="366687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Committee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FELD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8001000" cy="42672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Next meeting: </a:t>
            </a:r>
            <a:r>
              <a:rPr lang="en-US" b="1" dirty="0" smtClean="0"/>
              <a:t>This Wednesday</a:t>
            </a:r>
            <a:r>
              <a:rPr lang="en-US" dirty="0" smtClean="0"/>
              <a:t> from 5pm-6pm in </a:t>
            </a:r>
            <a:r>
              <a:rPr lang="en-US" b="1" dirty="0" smtClean="0"/>
              <a:t>750 Baldwin</a:t>
            </a:r>
            <a:r>
              <a:rPr lang="en-US" dirty="0" smtClean="0"/>
              <a:t>.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We will be holding elections for the FELD officer positions for this spring and next fall.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Food will be provided as always!</a:t>
            </a:r>
          </a:p>
          <a:p>
            <a:pPr marL="457200" lvl="1" indent="0">
              <a:buNone/>
            </a:pPr>
            <a:endParaRPr lang="en-US" sz="1600" b="1" dirty="0" smtClean="0"/>
          </a:p>
          <a:p>
            <a:pPr marL="457200" lvl="1" indent="0">
              <a:buNone/>
            </a:pPr>
            <a:r>
              <a:rPr lang="en-US" dirty="0" smtClean="0"/>
              <a:t>Email </a:t>
            </a:r>
            <a:r>
              <a:rPr lang="en-US" dirty="0" smtClean="0">
                <a:hlinkClick r:id="rId2"/>
              </a:rPr>
              <a:t>sowersdd@mail.uc.edu</a:t>
            </a:r>
            <a:r>
              <a:rPr lang="en-US" dirty="0" smtClean="0"/>
              <a:t> with any questions!</a:t>
            </a:r>
            <a:endParaRPr lang="en-US" b="1" dirty="0"/>
          </a:p>
          <a:p>
            <a:pPr marL="457200" lvl="1" indent="0">
              <a:buNone/>
            </a:pPr>
            <a:r>
              <a:rPr lang="en-US" b="1" dirty="0" smtClean="0"/>
              <a:t> </a:t>
            </a:r>
            <a:r>
              <a:rPr lang="en-US" dirty="0"/>
              <a:t>	</a:t>
            </a:r>
            <a:r>
              <a:rPr lang="en-US" dirty="0" smtClean="0"/>
              <a:t>				</a:t>
            </a:r>
            <a:endParaRPr lang="en-US" dirty="0"/>
          </a:p>
        </p:txBody>
      </p:sp>
      <p:sp>
        <p:nvSpPr>
          <p:cNvPr id="11268" name="Title 1"/>
          <p:cNvSpPr txBox="1">
            <a:spLocks/>
          </p:cNvSpPr>
          <p:nvPr/>
        </p:nvSpPr>
        <p:spPr bwMode="auto">
          <a:xfrm>
            <a:off x="7010400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smtClean="0">
                <a:solidFill>
                  <a:srgbClr val="000000"/>
                </a:solidFill>
              </a:rPr>
              <a:t>Chair:</a:t>
            </a:r>
            <a:r>
              <a:rPr lang="en-US" sz="1600" u="sng" smtClean="0">
                <a:solidFill>
                  <a:srgbClr val="000000"/>
                </a:solidFill>
              </a:rPr>
              <a:t> </a:t>
            </a:r>
            <a:endParaRPr lang="en-US" sz="1600" u="sng" dirty="0">
              <a:solidFill>
                <a:srgbClr val="000000"/>
              </a:solidFill>
            </a:endParaRPr>
          </a:p>
          <a:p>
            <a:pPr eaLnBrk="0" hangingPunct="0"/>
            <a:r>
              <a:rPr lang="en-US" sz="1600" dirty="0" smtClean="0">
                <a:solidFill>
                  <a:srgbClr val="000000"/>
                </a:solidFill>
              </a:rPr>
              <a:t>Dane Sowers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901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83311" y="1752600"/>
            <a:ext cx="76200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Exam week breakfast next Monday</a:t>
            </a:r>
          </a:p>
          <a:p>
            <a:pPr lvl="1"/>
            <a:r>
              <a:rPr lang="en-US" sz="2400" dirty="0"/>
              <a:t>Free </a:t>
            </a:r>
            <a:r>
              <a:rPr lang="en-US" sz="2400" dirty="0" err="1"/>
              <a:t>noms</a:t>
            </a:r>
            <a:r>
              <a:rPr lang="en-US" sz="2400" dirty="0"/>
              <a:t> In Baldwin!</a:t>
            </a:r>
          </a:p>
          <a:p>
            <a:r>
              <a:rPr lang="en-US" sz="2800" dirty="0"/>
              <a:t>What too look forward to next semester</a:t>
            </a:r>
          </a:p>
          <a:p>
            <a:pPr lvl="1"/>
            <a:r>
              <a:rPr lang="en-US" sz="2400" dirty="0"/>
              <a:t>Clean Up </a:t>
            </a:r>
            <a:r>
              <a:rPr lang="en-US" sz="2400" dirty="0" err="1"/>
              <a:t>Cincy</a:t>
            </a:r>
            <a:endParaRPr lang="en-US" sz="2400" dirty="0"/>
          </a:p>
          <a:p>
            <a:pPr lvl="1"/>
            <a:r>
              <a:rPr lang="en-US" sz="2400" dirty="0"/>
              <a:t>Relay for Life</a:t>
            </a:r>
          </a:p>
          <a:p>
            <a:pPr lvl="1"/>
            <a:r>
              <a:rPr lang="en-US" sz="2400" dirty="0"/>
              <a:t>Intramural sports, and much more!</a:t>
            </a:r>
          </a:p>
          <a:p>
            <a:r>
              <a:rPr lang="en-US" sz="2800" dirty="0"/>
              <a:t>Have an idea for an event or want to get involved?</a:t>
            </a:r>
          </a:p>
          <a:p>
            <a:pPr lvl="1"/>
            <a:r>
              <a:rPr lang="en-US" sz="2400" dirty="0"/>
              <a:t>Contact Scott </a:t>
            </a:r>
            <a:r>
              <a:rPr lang="en-US" sz="2400" dirty="0" err="1"/>
              <a:t>Blincoe</a:t>
            </a:r>
            <a:r>
              <a:rPr lang="en-US" sz="2400" dirty="0"/>
              <a:t> at:</a:t>
            </a:r>
          </a:p>
          <a:p>
            <a:pPr lvl="2"/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blincosv@mail.uc.edu</a:t>
            </a:r>
          </a:p>
        </p:txBody>
      </p:sp>
    </p:spTree>
    <p:extLst>
      <p:ext uri="{BB962C8B-B14F-4D97-AF65-F5344CB8AC3E}">
        <p14:creationId xmlns:p14="http://schemas.microsoft.com/office/powerpoint/2010/main" val="288194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altLang="en-US" b="1" u="sng" dirty="0" smtClean="0"/>
              <a:t>Recognition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7696200" cy="426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Congratulations to Dr. Aimee Frame for being chosen as this semester’s Professor of the Semester and Dane Sowers as this semester’s TA of the Semester!!</a:t>
            </a:r>
          </a:p>
          <a:p>
            <a:r>
              <a:rPr lang="en-US" sz="2400" dirty="0" smtClean="0"/>
              <a:t>Thank you to everyone on the Recognition Committee that took time out of their Thanksgiving Break </a:t>
            </a:r>
            <a:r>
              <a:rPr lang="en-US" sz="2400" smtClean="0"/>
              <a:t>to vote.</a:t>
            </a:r>
            <a:endParaRPr lang="en-US" sz="2400" dirty="0" smtClean="0"/>
          </a:p>
          <a:p>
            <a:endParaRPr lang="en-US" altLang="en-US" sz="2000" dirty="0" smtClean="0"/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7543800" y="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u="sng" dirty="0" smtClean="0">
                <a:solidFill>
                  <a:srgbClr val="000000"/>
                </a:solidFill>
                <a:latin typeface="Myriad Pro" pitchFamily="34" charset="0"/>
              </a:rPr>
              <a:t>Chair:</a:t>
            </a:r>
            <a:r>
              <a:rPr lang="en-US" altLang="en-US" sz="1600" u="sng" dirty="0" smtClean="0">
                <a:solidFill>
                  <a:srgbClr val="000000"/>
                </a:solidFill>
                <a:latin typeface="Myriad Pro" pitchFamily="34" charset="0"/>
              </a:rPr>
              <a:t> </a:t>
            </a:r>
            <a:endParaRPr lang="en-US" altLang="en-US" sz="1600" dirty="0" smtClean="0">
              <a:solidFill>
                <a:srgbClr val="000000"/>
              </a:solidFill>
              <a:latin typeface="Myriad Pro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Myriad Pro" pitchFamily="34" charset="0"/>
              </a:rPr>
              <a:t>Christian </a:t>
            </a:r>
            <a:r>
              <a:rPr lang="en-US" altLang="en-US" sz="1600" dirty="0" err="1" smtClean="0">
                <a:solidFill>
                  <a:srgbClr val="000000"/>
                </a:solidFill>
                <a:latin typeface="Myriad Pro" pitchFamily="34" charset="0"/>
              </a:rPr>
              <a:t>Lipa</a:t>
            </a:r>
            <a:endParaRPr lang="en-US" altLang="en-US" sz="1600" dirty="0" smtClean="0">
              <a:solidFill>
                <a:srgbClr val="000000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78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EWeek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35166"/>
            <a:ext cx="7696200" cy="3551237"/>
          </a:xfrm>
        </p:spPr>
        <p:txBody>
          <a:bodyPr/>
          <a:lstStyle/>
          <a:p>
            <a:r>
              <a:rPr lang="en-US" b="1" dirty="0" smtClean="0"/>
              <a:t>What it is</a:t>
            </a:r>
            <a:r>
              <a:rPr lang="en-US" dirty="0" smtClean="0"/>
              <a:t>: A nationally celebrated week for Engineers and all that we do</a:t>
            </a:r>
          </a:p>
          <a:p>
            <a:r>
              <a:rPr lang="en-US" b="1" dirty="0" smtClean="0"/>
              <a:t>What we do</a:t>
            </a:r>
            <a:r>
              <a:rPr lang="en-US" dirty="0" smtClean="0"/>
              <a:t>: Have a week of friendly competition between teams of students ending with a Date Auction and Banquet</a:t>
            </a:r>
          </a:p>
          <a:p>
            <a:r>
              <a:rPr lang="en-US" b="1" dirty="0" smtClean="0"/>
              <a:t>When is it</a:t>
            </a:r>
            <a:r>
              <a:rPr lang="en-US" dirty="0" smtClean="0"/>
              <a:t>: February 22-28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b="1" dirty="0" smtClean="0"/>
              <a:t>Questions? </a:t>
            </a:r>
            <a:r>
              <a:rPr lang="en-US" dirty="0" smtClean="0"/>
              <a:t>Email </a:t>
            </a:r>
            <a:r>
              <a:rPr lang="en-US" u="sng" dirty="0" smtClean="0"/>
              <a:t>uc.eweek@gmail.com</a:t>
            </a:r>
          </a:p>
          <a:p>
            <a:endParaRPr lang="en-US" dirty="0" smtClean="0"/>
          </a:p>
          <a:p>
            <a:r>
              <a:rPr lang="en-US" dirty="0" smtClean="0"/>
              <a:t>Committee breakout after meeting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67600" y="76706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Chairs:</a:t>
            </a:r>
          </a:p>
          <a:p>
            <a:r>
              <a:rPr lang="en-US" dirty="0" smtClean="0"/>
              <a:t>Alison Hayfer </a:t>
            </a:r>
          </a:p>
          <a:p>
            <a:r>
              <a:rPr lang="en-US" dirty="0" smtClean="0"/>
              <a:t>Kitty </a:t>
            </a:r>
            <a:r>
              <a:rPr lang="en-US" dirty="0" err="1" smtClean="0"/>
              <a:t>DiFalco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322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7200" dirty="0"/>
              <a:t>Other Announcements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64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4689353"/>
            <a:ext cx="9167648" cy="2168648"/>
            <a:chOff x="0" y="3812604"/>
            <a:chExt cx="9167648" cy="2168648"/>
          </a:xfrm>
        </p:grpSpPr>
        <p:pic>
          <p:nvPicPr>
            <p:cNvPr id="1026" name="Picture 2" descr="C:\Users\ConnelM2\AppData\Local\Microsoft\Windows\Temporary Internet Files\Content.IE5\D63LSI5F\Tou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7400" y="3812605"/>
              <a:ext cx="3300248" cy="21686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Z:\120703sAPT59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5234" y="3812604"/>
              <a:ext cx="2942166" cy="21686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Z:\120703sAPT44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12605"/>
              <a:ext cx="2925234" cy="216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623300" cy="990600"/>
          </a:xfrm>
        </p:spPr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CEAS Ambassadors</a:t>
            </a: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1131541" y="4412374"/>
            <a:ext cx="6529552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2800" dirty="0">
                <a:solidFill>
                  <a:srgbClr val="000000"/>
                </a:solidFill>
                <a:hlinkClick r:id="rId5"/>
              </a:rPr>
              <a:t>https://</a:t>
            </a:r>
            <a:r>
              <a:rPr lang="en-US" sz="2800" dirty="0" smtClean="0">
                <a:solidFill>
                  <a:srgbClr val="000000"/>
                </a:solidFill>
                <a:hlinkClick r:id="rId5"/>
              </a:rPr>
              <a:t>ucceasambassadors.com/apply</a:t>
            </a:r>
            <a:endParaRPr lang="en-US" sz="2800" dirty="0" smtClean="0">
              <a:solidFill>
                <a:srgbClr val="000000"/>
              </a:solidFill>
            </a:endParaRPr>
          </a:p>
          <a:p>
            <a:pPr algn="ctr" eaLnBrk="0" hangingPunct="0"/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914400" y="1602828"/>
            <a:ext cx="7570076" cy="2945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3200" dirty="0" smtClean="0">
                <a:solidFill>
                  <a:srgbClr val="000000"/>
                </a:solidFill>
              </a:rPr>
              <a:t>-Give tours to prospective students</a:t>
            </a:r>
          </a:p>
          <a:p>
            <a:pPr algn="ctr" eaLnBrk="0" hangingPunct="0"/>
            <a:r>
              <a:rPr lang="en-US" sz="3200" dirty="0" smtClean="0">
                <a:solidFill>
                  <a:srgbClr val="000000"/>
                </a:solidFill>
              </a:rPr>
              <a:t>-Sit in on department talks</a:t>
            </a:r>
          </a:p>
          <a:p>
            <a:pPr algn="ctr" eaLnBrk="0" hangingPunct="0"/>
            <a:r>
              <a:rPr lang="en-US" sz="3200" dirty="0" smtClean="0">
                <a:solidFill>
                  <a:srgbClr val="000000"/>
                </a:solidFill>
              </a:rPr>
              <a:t>-Help w/ open houses &amp; class shadows</a:t>
            </a:r>
          </a:p>
          <a:p>
            <a:pPr algn="ctr" eaLnBrk="0" hangingPunct="0"/>
            <a:r>
              <a:rPr lang="en-US" sz="3200" dirty="0" smtClean="0">
                <a:solidFill>
                  <a:srgbClr val="000000"/>
                </a:solidFill>
              </a:rPr>
              <a:t>-Meet faculty and staff</a:t>
            </a:r>
          </a:p>
          <a:p>
            <a:pPr algn="ctr" eaLnBrk="0" hangingPunct="0"/>
            <a:r>
              <a:rPr lang="en-US" sz="3200" dirty="0" smtClean="0">
                <a:solidFill>
                  <a:srgbClr val="000000"/>
                </a:solidFill>
              </a:rPr>
              <a:t>-Bi-weekly meetings w/ food</a:t>
            </a:r>
          </a:p>
          <a:p>
            <a:pPr algn="ctr" eaLnBrk="0" hangingPunct="0"/>
            <a:r>
              <a:rPr lang="en-US" sz="3200" dirty="0" smtClean="0">
                <a:solidFill>
                  <a:srgbClr val="000000"/>
                </a:solidFill>
              </a:rPr>
              <a:t>-Be the face of CEAS</a:t>
            </a:r>
          </a:p>
          <a:p>
            <a:pPr algn="ctr" eaLnBrk="0" hangingPunct="0"/>
            <a:endParaRPr lang="en-US" sz="3200" dirty="0" smtClean="0">
              <a:solidFill>
                <a:srgbClr val="000000"/>
              </a:solidFill>
            </a:endParaRPr>
          </a:p>
          <a:p>
            <a:pPr algn="ctr" eaLnBrk="0" hangingPunct="0"/>
            <a:endParaRPr lang="en-US" sz="4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59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18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35483" y="1018175"/>
            <a:ext cx="2325255" cy="415781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latin typeface="+mn-lt"/>
              </a:rPr>
              <a:t>President</a:t>
            </a:r>
            <a:endParaRPr lang="en-US" sz="1800" b="1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498112" y="1433951"/>
            <a:ext cx="1" cy="3046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780472" y="1729510"/>
            <a:ext cx="39485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732480" y="1729510"/>
            <a:ext cx="31461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2319479" y="2269769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latin typeface="+mn-lt"/>
              </a:rPr>
              <a:t>Vice President</a:t>
            </a:r>
            <a:endParaRPr lang="en-US" sz="1400" b="1" dirty="0">
              <a:latin typeface="+mn-l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44291" y="2269769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latin typeface="+mn-lt"/>
              </a:rPr>
              <a:t>Associate Vice President</a:t>
            </a:r>
            <a:endParaRPr lang="en-US" sz="1400" b="1" dirty="0">
              <a:latin typeface="+mn-lt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-382157" y="2269768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latin typeface="+mn-lt"/>
              </a:rPr>
              <a:t>Secretary</a:t>
            </a:r>
            <a:endParaRPr lang="en-US" sz="1400" b="1" dirty="0">
              <a:latin typeface="+mn-lt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01251" y="2269768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latin typeface="+mn-lt"/>
              </a:rPr>
              <a:t>Treasurer</a:t>
            </a:r>
            <a:endParaRPr lang="en-US" sz="1400" b="1" dirty="0">
              <a:latin typeface="+mn-lt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715991" y="2269767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latin typeface="+mn-lt"/>
              </a:rPr>
              <a:t>Senators (X2)</a:t>
            </a:r>
            <a:endParaRPr lang="en-US" sz="1400" b="1" dirty="0">
              <a:latin typeface="+mn-lt"/>
            </a:endParaRPr>
          </a:p>
        </p:txBody>
      </p:sp>
      <p:cxnSp>
        <p:nvCxnSpPr>
          <p:cNvPr id="20" name="Straight Arrow Connector 19"/>
          <p:cNvCxnSpPr>
            <a:endCxn id="15" idx="0"/>
          </p:cNvCxnSpPr>
          <p:nvPr/>
        </p:nvCxnSpPr>
        <p:spPr>
          <a:xfrm>
            <a:off x="780472" y="1729510"/>
            <a:ext cx="1" cy="5402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963881" y="1720273"/>
            <a:ext cx="1" cy="5402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479795" y="1729510"/>
            <a:ext cx="1" cy="5402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680364" y="1729509"/>
            <a:ext cx="1" cy="5402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878619" y="1738607"/>
            <a:ext cx="1" cy="5402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482111" y="2683341"/>
            <a:ext cx="1" cy="11335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676325" y="2683341"/>
            <a:ext cx="1" cy="11335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1219201" y="3816927"/>
            <a:ext cx="22605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216886" y="3821469"/>
            <a:ext cx="1" cy="5402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941648" y="3821469"/>
            <a:ext cx="1451" cy="10671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711154" y="3821469"/>
            <a:ext cx="1451" cy="13163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482676" y="3812386"/>
            <a:ext cx="0" cy="16670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itle 1"/>
          <p:cNvSpPr txBox="1">
            <a:spLocks/>
          </p:cNvSpPr>
          <p:nvPr/>
        </p:nvSpPr>
        <p:spPr>
          <a:xfrm>
            <a:off x="-39853" y="4306311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Career Fair</a:t>
            </a:r>
            <a:endParaRPr lang="en-US" sz="1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780470" y="4722092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err="1" smtClean="0">
                <a:solidFill>
                  <a:srgbClr val="FF0000"/>
                </a:solidFill>
                <a:latin typeface="+mn-lt"/>
              </a:rPr>
              <a:t>EWeek</a:t>
            </a:r>
            <a:endParaRPr lang="en-US" sz="1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1592114" y="5021914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Luau</a:t>
            </a:r>
            <a:endParaRPr lang="en-US" sz="1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2351222" y="5365185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Special Events</a:t>
            </a:r>
            <a:endParaRPr lang="en-US" sz="1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5671691" y="3808922"/>
            <a:ext cx="0" cy="16670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255329" y="3816933"/>
            <a:ext cx="0" cy="14128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6869546" y="3808928"/>
            <a:ext cx="0" cy="10797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7493001" y="3808922"/>
            <a:ext cx="0" cy="8255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8177645" y="3816933"/>
            <a:ext cx="0" cy="6627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5660739" y="3808925"/>
            <a:ext cx="2516909" cy="80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itle 1"/>
          <p:cNvSpPr txBox="1">
            <a:spLocks/>
          </p:cNvSpPr>
          <p:nvPr/>
        </p:nvSpPr>
        <p:spPr>
          <a:xfrm>
            <a:off x="4517735" y="5365564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Collegiate Affairs</a:t>
            </a:r>
            <a:endParaRPr lang="en-US" sz="1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8" name="Title 1"/>
          <p:cNvSpPr txBox="1">
            <a:spLocks/>
          </p:cNvSpPr>
          <p:nvPr/>
        </p:nvSpPr>
        <p:spPr>
          <a:xfrm>
            <a:off x="5110883" y="5055146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Recognition</a:t>
            </a:r>
            <a:endParaRPr lang="en-US" sz="1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9" name="Title 1"/>
          <p:cNvSpPr txBox="1">
            <a:spLocks/>
          </p:cNvSpPr>
          <p:nvPr/>
        </p:nvSpPr>
        <p:spPr>
          <a:xfrm>
            <a:off x="5706920" y="4783280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SOCC</a:t>
            </a:r>
            <a:endParaRPr lang="en-US" sz="1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>
            <a:off x="6330374" y="4543098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FELD</a:t>
            </a:r>
            <a:endParaRPr lang="en-US" sz="1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1" name="Title 1"/>
          <p:cNvSpPr txBox="1">
            <a:spLocks/>
          </p:cNvSpPr>
          <p:nvPr/>
        </p:nvSpPr>
        <p:spPr>
          <a:xfrm>
            <a:off x="7015019" y="4362404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Public Affairs</a:t>
            </a:r>
            <a:endParaRPr lang="en-US" sz="1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4498108" y="1724891"/>
            <a:ext cx="0" cy="13923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itle 1"/>
          <p:cNvSpPr txBox="1">
            <a:spLocks/>
          </p:cNvSpPr>
          <p:nvPr/>
        </p:nvSpPr>
        <p:spPr>
          <a:xfrm>
            <a:off x="3355106" y="2980828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Technology</a:t>
            </a:r>
            <a:endParaRPr lang="en-US" sz="1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91176" y="6145631"/>
            <a:ext cx="7307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OFFICERS are in black. </a:t>
            </a:r>
            <a:r>
              <a:rPr lang="en-US" b="1" dirty="0" smtClean="0">
                <a:solidFill>
                  <a:srgbClr val="FF0000"/>
                </a:solidFill>
              </a:rPr>
              <a:t>COMMITTEE CHAIRS are in red.</a:t>
            </a:r>
            <a:endParaRPr lang="en-US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893620" y="197430"/>
            <a:ext cx="7637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CEAS TRIBUNAL EXECUTIVE STRUCTURE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4219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>
          <a:xfrm>
            <a:off x="670560" y="8382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Constructive Criticism</a:t>
            </a:r>
          </a:p>
        </p:txBody>
      </p:sp>
      <p:sp>
        <p:nvSpPr>
          <p:cNvPr id="23555" name="Subtitle 4"/>
          <p:cNvSpPr>
            <a:spLocks noGrp="1"/>
          </p:cNvSpPr>
          <p:nvPr>
            <p:ph idx="1"/>
          </p:nvPr>
        </p:nvSpPr>
        <p:spPr>
          <a:xfrm>
            <a:off x="441960" y="2362200"/>
            <a:ext cx="8686800" cy="2209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dirty="0" smtClean="0"/>
              <a:t>What do you like/dislike about the college?</a:t>
            </a:r>
          </a:p>
          <a:p>
            <a:pPr marL="0" indent="0" algn="ctr" eaLnBrk="1" hangingPunct="1">
              <a:buFontTx/>
              <a:buNone/>
            </a:pPr>
            <a:r>
              <a:rPr lang="en-US" dirty="0" smtClean="0"/>
              <a:t>Comments / Questions?</a:t>
            </a:r>
          </a:p>
          <a:p>
            <a:pPr marL="0" indent="0" algn="ctr" eaLnBrk="1" hangingPunct="1"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questions.ceastribunal@gmail.com</a:t>
            </a:r>
          </a:p>
          <a:p>
            <a:pPr marL="0" indent="0" algn="ctr" eaLnBrk="1" hangingPunct="1">
              <a:buFontTx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en-US" dirty="0" smtClean="0"/>
          </a:p>
          <a:p>
            <a:pPr marL="0" indent="0" algn="ctr" eaLnBrk="1" hangingPunct="1">
              <a:buFontTx/>
              <a:buNone/>
            </a:pPr>
            <a:r>
              <a:rPr lang="en-US" dirty="0" smtClean="0"/>
              <a:t>What would you like to see Tribunal do next?</a:t>
            </a:r>
          </a:p>
          <a:p>
            <a:pPr marL="0" indent="0" algn="ctr" eaLnBrk="1" hangingPunct="1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2229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Meeting: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47800" y="3352801"/>
            <a:ext cx="6400800" cy="1752600"/>
          </a:xfrm>
        </p:spPr>
        <p:txBody>
          <a:bodyPr/>
          <a:lstStyle/>
          <a:p>
            <a:r>
              <a:rPr lang="en-US" dirty="0" smtClean="0"/>
              <a:t>Monday, </a:t>
            </a:r>
            <a:r>
              <a:rPr lang="en-US" dirty="0" smtClean="0"/>
              <a:t>January 12th</a:t>
            </a:r>
            <a:endParaRPr lang="en-US" dirty="0" smtClean="0"/>
          </a:p>
          <a:p>
            <a:r>
              <a:rPr lang="en-US" dirty="0" smtClean="0"/>
              <a:t>Location TBD</a:t>
            </a:r>
            <a:endParaRPr lang="en-US" dirty="0" smtClean="0"/>
          </a:p>
          <a:p>
            <a:r>
              <a:rPr lang="en-US" dirty="0" smtClean="0"/>
              <a:t>5:30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26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6"/>
            <a:ext cx="8915400" cy="758825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Tribunal Officers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531844"/>
              </p:ext>
            </p:extLst>
          </p:nvPr>
        </p:nvGraphicFramePr>
        <p:xfrm>
          <a:off x="1" y="1524000"/>
          <a:ext cx="9120188" cy="49968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9700"/>
                <a:gridCol w="152300"/>
                <a:gridCol w="75938"/>
                <a:gridCol w="4472250"/>
              </a:tblGrid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Alison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Hayfer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Maggie</a:t>
                      </a:r>
                      <a:r>
                        <a:rPr lang="en-US" sz="2200" b="1" baseline="0" dirty="0" smtClean="0"/>
                        <a:t> Connell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Associate 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Sarah Deutsch</a:t>
                      </a:r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Treasurer: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baseline="0" dirty="0" smtClean="0"/>
                        <a:t>John </a:t>
                      </a:r>
                      <a:r>
                        <a:rPr lang="en-US" sz="2200" b="1" baseline="0" dirty="0" err="1" smtClean="0"/>
                        <a:t>Lewnard</a:t>
                      </a:r>
                      <a:endParaRPr lang="en-US" sz="2200" b="1" baseline="0" dirty="0" smtClean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/>
                    </a:p>
                  </a:txBody>
                  <a:tcPr marL="50433" marR="50433" marT="33450" marB="33450" anchor="ctr"/>
                </a:tc>
              </a:tr>
              <a:tr h="581033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Secretary: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Emily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Demjanenko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57899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Senators: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Madeline Adams</a:t>
                      </a:r>
                    </a:p>
                    <a:p>
                      <a:r>
                        <a:rPr lang="en-US" sz="2200" b="1" baseline="0" dirty="0" smtClean="0"/>
                        <a:t>Hannah Kenny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142355"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algn="r"/>
                      <a:endParaRPr lang="en-US" sz="7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402219">
                <a:tc gridSpan="4">
                  <a:txBody>
                    <a:bodyPr/>
                    <a:lstStyle/>
                    <a:p>
                      <a:pPr algn="ctr"/>
                      <a:endParaRPr lang="en-US" sz="2200" b="1" u="sng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b="1" u="sng" dirty="0"/>
                    </a:p>
                  </a:txBody>
                  <a:tcPr marL="50433" marR="50433" marT="33450" marB="33450" anchor="ctr"/>
                </a:tc>
                <a:tc hMerge="1">
                  <a:txBody>
                    <a:bodyPr/>
                    <a:lstStyle/>
                    <a:p>
                      <a:endParaRPr lang="en-US" sz="2000" b="1" u="sng" dirty="0" smtClean="0"/>
                    </a:p>
                  </a:txBody>
                  <a:tcPr marL="50433" marR="50433" marT="33450" marB="33450" anchor="ctr"/>
                </a:tc>
              </a:tr>
              <a:tr h="402219">
                <a:tc>
                  <a:txBody>
                    <a:bodyPr/>
                    <a:lstStyle/>
                    <a:p>
                      <a:pPr algn="r"/>
                      <a:endParaRPr lang="en-US" sz="2200" b="1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 marL="50433" marR="50433" marT="33450" marB="33450" anchor="ctr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Officer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President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Elections </a:t>
            </a:r>
            <a:r>
              <a:rPr lang="en-US" sz="2000" dirty="0" smtClean="0"/>
              <a:t>for </a:t>
            </a:r>
            <a:r>
              <a:rPr lang="en-US" sz="2000" b="1" dirty="0" smtClean="0"/>
              <a:t>Summer Semester </a:t>
            </a:r>
            <a:r>
              <a:rPr lang="en-US" sz="2000" dirty="0" smtClean="0"/>
              <a:t>positions!</a:t>
            </a:r>
          </a:p>
          <a:p>
            <a:r>
              <a:rPr lang="en-US" sz="2000" dirty="0" smtClean="0"/>
              <a:t>Vice President</a:t>
            </a:r>
            <a:endParaRPr lang="en-US" sz="1600" dirty="0" smtClean="0"/>
          </a:p>
          <a:p>
            <a:r>
              <a:rPr lang="en-US" sz="2000" dirty="0" smtClean="0"/>
              <a:t>Associate Vice President</a:t>
            </a:r>
          </a:p>
          <a:p>
            <a:r>
              <a:rPr lang="en-US" sz="2000" dirty="0" smtClean="0"/>
              <a:t>Treasurer</a:t>
            </a:r>
          </a:p>
          <a:p>
            <a:r>
              <a:rPr lang="en-US" sz="2000" dirty="0" smtClean="0"/>
              <a:t>Secretary</a:t>
            </a:r>
            <a:endParaRPr lang="en-US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315200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pitchFamily="34" charset="0"/>
              </a:rPr>
              <a:t>Officer: </a:t>
            </a:r>
          </a:p>
          <a:p>
            <a:pPr eaLnBrk="0" hangingPunct="0"/>
            <a:r>
              <a:rPr lang="en-US" sz="1600" b="1" dirty="0" smtClean="0">
                <a:solidFill>
                  <a:schemeClr val="tx2"/>
                </a:solidFill>
                <a:latin typeface="Myriad Pro" pitchFamily="34" charset="0"/>
              </a:rPr>
              <a:t>Alison Hayfer</a:t>
            </a:r>
            <a:endParaRPr lang="en-US" sz="1600" dirty="0">
              <a:solidFill>
                <a:schemeClr val="tx2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8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Maggie Connell</a:t>
            </a:r>
          </a:p>
          <a:p>
            <a:r>
              <a:rPr lang="en-US" dirty="0" smtClean="0"/>
              <a:t>Joe Willie Frees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531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Sarah Deutsch</a:t>
            </a:r>
          </a:p>
          <a:p>
            <a:r>
              <a:rPr lang="en-US" dirty="0"/>
              <a:t>Haley </a:t>
            </a:r>
            <a:r>
              <a:rPr lang="en-US" dirty="0" err="1"/>
              <a:t>Inniger</a:t>
            </a:r>
            <a:endParaRPr lang="en-US" dirty="0"/>
          </a:p>
          <a:p>
            <a:r>
              <a:rPr lang="en-US" dirty="0" smtClean="0"/>
              <a:t>Dane Sowers</a:t>
            </a:r>
          </a:p>
        </p:txBody>
      </p:sp>
    </p:spTree>
    <p:extLst>
      <p:ext uri="{BB962C8B-B14F-4D97-AF65-F5344CB8AC3E}">
        <p14:creationId xmlns:p14="http://schemas.microsoft.com/office/powerpoint/2010/main" val="1575162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Treasurer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CJ Bowman</a:t>
            </a:r>
          </a:p>
          <a:p>
            <a:r>
              <a:rPr lang="en-US" dirty="0" smtClean="0"/>
              <a:t>Max </a:t>
            </a:r>
            <a:r>
              <a:rPr lang="en-US" dirty="0" err="1" smtClean="0"/>
              <a:t>Inniger</a:t>
            </a:r>
            <a:endParaRPr lang="en-US" dirty="0" smtClean="0"/>
          </a:p>
          <a:p>
            <a:r>
              <a:rPr lang="en-US" dirty="0" smtClean="0"/>
              <a:t>Christian </a:t>
            </a:r>
            <a:r>
              <a:rPr lang="en-US" dirty="0" err="1" smtClean="0"/>
              <a:t>Lipa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039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Jared Wood</a:t>
            </a:r>
          </a:p>
          <a:p>
            <a:r>
              <a:rPr lang="en-US" dirty="0" smtClean="0"/>
              <a:t>Tim Kemper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04877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Myriad Pro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vel">
  <a:themeElements>
    <a:clrScheme name="1_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1_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yriad Pro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4558</TotalTime>
  <Words>459</Words>
  <Application>Microsoft Office PowerPoint</Application>
  <PresentationFormat>On-screen Show (4:3)</PresentationFormat>
  <Paragraphs>138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Default Design</vt:lpstr>
      <vt:lpstr>1_Level</vt:lpstr>
      <vt:lpstr>3_Default Design</vt:lpstr>
      <vt:lpstr>Engineering and Applied  Science Tribunal</vt:lpstr>
      <vt:lpstr>President</vt:lpstr>
      <vt:lpstr>Tribunal Officers</vt:lpstr>
      <vt:lpstr>Officer Reports</vt:lpstr>
      <vt:lpstr>President</vt:lpstr>
      <vt:lpstr>VP</vt:lpstr>
      <vt:lpstr>AVP</vt:lpstr>
      <vt:lpstr>Treasurer</vt:lpstr>
      <vt:lpstr>Secretary</vt:lpstr>
      <vt:lpstr>Senators</vt:lpstr>
      <vt:lpstr>PowerPoint Presentation</vt:lpstr>
      <vt:lpstr>Committee Reports</vt:lpstr>
      <vt:lpstr>FELD</vt:lpstr>
      <vt:lpstr>Special Events</vt:lpstr>
      <vt:lpstr>Recognition</vt:lpstr>
      <vt:lpstr>EWeek</vt:lpstr>
      <vt:lpstr>PowerPoint Presentation</vt:lpstr>
      <vt:lpstr>CEAS Ambassadors</vt:lpstr>
      <vt:lpstr>SOL Presentation</vt:lpstr>
      <vt:lpstr>Constructive Criticism</vt:lpstr>
      <vt:lpstr>Next Meeting: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Secretary Report</dc:title>
  <dc:creator>Alison Hayfer</dc:creator>
  <cp:lastModifiedBy>Alison C. Hayfer</cp:lastModifiedBy>
  <cp:revision>246</cp:revision>
  <dcterms:created xsi:type="dcterms:W3CDTF">2012-06-23T16:33:59Z</dcterms:created>
  <dcterms:modified xsi:type="dcterms:W3CDTF">2014-12-01T21:38:02Z</dcterms:modified>
</cp:coreProperties>
</file>