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0" r:id="rId3"/>
  </p:sldMasterIdLst>
  <p:notesMasterIdLst>
    <p:notesMasterId r:id="rId24"/>
  </p:notesMasterIdLst>
  <p:sldIdLst>
    <p:sldId id="265" r:id="rId4"/>
    <p:sldId id="438" r:id="rId5"/>
    <p:sldId id="267" r:id="rId6"/>
    <p:sldId id="268" r:id="rId7"/>
    <p:sldId id="270" r:id="rId8"/>
    <p:sldId id="440" r:id="rId9"/>
    <p:sldId id="388" r:id="rId10"/>
    <p:sldId id="435" r:id="rId11"/>
    <p:sldId id="434" r:id="rId12"/>
    <p:sldId id="433" r:id="rId13"/>
    <p:sldId id="432" r:id="rId14"/>
    <p:sldId id="436" r:id="rId15"/>
    <p:sldId id="271" r:id="rId16"/>
    <p:sldId id="423" r:id="rId17"/>
    <p:sldId id="430" r:id="rId18"/>
    <p:sldId id="429" r:id="rId19"/>
    <p:sldId id="441" r:id="rId20"/>
    <p:sldId id="427" r:id="rId21"/>
    <p:sldId id="439" r:id="rId22"/>
    <p:sldId id="42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2" autoAdjust="0"/>
    <p:restoredTop sz="89244" autoAdjust="0"/>
  </p:normalViewPr>
  <p:slideViewPr>
    <p:cSldViewPr>
      <p:cViewPr>
        <p:scale>
          <a:sx n="76" d="100"/>
          <a:sy n="76" d="100"/>
        </p:scale>
        <p:origin x="-1637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9722A-C710-4B0F-8115-DFEE80D0B9B5}" type="datetimeFigureOut">
              <a:rPr lang="en-US" smtClean="0"/>
              <a:pPr/>
              <a:t>7/20/2014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59374-E3E6-4EE9-A9DD-5D9D37E3F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58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E6133A-A6CC-4DB5-8494-5242BED781EC}" type="slidenum">
              <a:rPr lang="en-US" smtClean="0">
                <a:solidFill>
                  <a:prstClr val="black"/>
                </a:solidFill>
                <a:cs typeface="Arial" charset="0"/>
              </a:rPr>
              <a:pPr/>
              <a:t>19</a:t>
            </a:fld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800" b="1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362200"/>
            <a:ext cx="7620000" cy="99060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3" indent="0" algn="ctr">
              <a:buNone/>
              <a:defRPr/>
            </a:lvl2pPr>
            <a:lvl3pPr marL="914345" indent="0" algn="ctr">
              <a:buNone/>
              <a:defRPr/>
            </a:lvl3pPr>
            <a:lvl4pPr marL="1371518" indent="0" algn="ctr">
              <a:buNone/>
              <a:defRPr/>
            </a:lvl4pPr>
            <a:lvl5pPr marL="1828691" indent="0" algn="ctr">
              <a:buNone/>
              <a:defRPr/>
            </a:lvl5pPr>
            <a:lvl6pPr marL="2285863" indent="0" algn="ctr">
              <a:buNone/>
              <a:defRPr/>
            </a:lvl6pPr>
            <a:lvl7pPr marL="2743036" indent="0" algn="ctr">
              <a:buNone/>
              <a:defRPr/>
            </a:lvl7pPr>
            <a:lvl8pPr marL="3200209" indent="0" algn="ctr">
              <a:buNone/>
              <a:defRPr/>
            </a:lvl8pPr>
            <a:lvl9pPr marL="3657381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15200" y="6248400"/>
            <a:ext cx="1447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5EC3B-6544-4BA0-85FC-19BB35D795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9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C148F-CFA6-4069-A53F-150BFE0A4D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936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1" y="609600"/>
            <a:ext cx="201930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590550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10C57-76CA-4EE3-8178-B2EBC0DFBE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724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6C568-25B7-4D67-8C5B-447F1A8773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889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66D59-A378-44B6-A64C-21D85C1C32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391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623CF-252F-4809-B171-47114F3BD5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974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46C00-5BE3-4B58-ADC6-75C2D71CD8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560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CDF4B-7AB1-48C5-9FA2-A52575A5C1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358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F17B0-994D-4F3C-84B4-D0103D22AB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384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79F1D-4813-4073-933E-6A15A6AF64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968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BB5E-6F4A-4EFA-AA5F-F4B284F79A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582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609833"/>
            <a:ext cx="7696244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35201"/>
            <a:ext cx="7696244" cy="35509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53064-0445-42AB-990D-19F23DF125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7835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61B5D-530D-4C4A-A41F-15E8D96B9D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1427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59BD3-ECB1-4B36-B8A4-E85FACF227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66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D15AF-D5EF-4AD0-AF43-0364FDD418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0610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74BC6-4AD5-4F6E-A391-733420BE8A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486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D3AA5-61D4-483D-AD7D-E7623293CD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3083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54C8B-E3CC-4136-822C-B2C601EB97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0615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540C7-1925-426B-BBC5-670F3DA435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9810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362200"/>
            <a:ext cx="7620000" cy="99060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3" indent="0" algn="ctr">
              <a:buNone/>
              <a:defRPr/>
            </a:lvl2pPr>
            <a:lvl3pPr marL="914345" indent="0" algn="ctr">
              <a:buNone/>
              <a:defRPr/>
            </a:lvl3pPr>
            <a:lvl4pPr marL="1371518" indent="0" algn="ctr">
              <a:buNone/>
              <a:defRPr/>
            </a:lvl4pPr>
            <a:lvl5pPr marL="1828691" indent="0" algn="ctr">
              <a:buNone/>
              <a:defRPr/>
            </a:lvl5pPr>
            <a:lvl6pPr marL="2285863" indent="0" algn="ctr">
              <a:buNone/>
              <a:defRPr/>
            </a:lvl6pPr>
            <a:lvl7pPr marL="2743036" indent="0" algn="ctr">
              <a:buNone/>
              <a:defRPr/>
            </a:lvl7pPr>
            <a:lvl8pPr marL="3200209" indent="0" algn="ctr">
              <a:buNone/>
              <a:defRPr/>
            </a:lvl8pPr>
            <a:lvl9pPr marL="3657381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15200" y="6248400"/>
            <a:ext cx="1447800" cy="476250"/>
          </a:xfrm>
        </p:spPr>
        <p:txBody>
          <a:bodyPr/>
          <a:lstStyle>
            <a:lvl1pPr>
              <a:defRPr/>
            </a:lvl1pPr>
          </a:lstStyle>
          <a:p>
            <a:fld id="{293F9C7A-6F47-4DB4-A05A-63A6419A96D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9370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609833"/>
            <a:ext cx="7696244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35201"/>
            <a:ext cx="7696244" cy="35509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D769CF-61E4-4625-BDCF-1EBC504DA8B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445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3" indent="0">
              <a:buNone/>
              <a:defRPr sz="1800"/>
            </a:lvl2pPr>
            <a:lvl3pPr marL="914345" indent="0">
              <a:buNone/>
              <a:defRPr sz="1600"/>
            </a:lvl3pPr>
            <a:lvl4pPr marL="1371518" indent="0">
              <a:buNone/>
              <a:defRPr sz="1400"/>
            </a:lvl4pPr>
            <a:lvl5pPr marL="1828691" indent="0">
              <a:buNone/>
              <a:defRPr sz="1400"/>
            </a:lvl5pPr>
            <a:lvl6pPr marL="2285863" indent="0">
              <a:buNone/>
              <a:defRPr sz="1400"/>
            </a:lvl6pPr>
            <a:lvl7pPr marL="2743036" indent="0">
              <a:buNone/>
              <a:defRPr sz="1400"/>
            </a:lvl7pPr>
            <a:lvl8pPr marL="3200209" indent="0">
              <a:buNone/>
              <a:defRPr sz="1400"/>
            </a:lvl8pPr>
            <a:lvl9pPr marL="365738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E5420C-DA4E-4D06-A9A9-E10C1D93632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945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3" indent="0">
              <a:buNone/>
              <a:defRPr sz="1800"/>
            </a:lvl2pPr>
            <a:lvl3pPr marL="914345" indent="0">
              <a:buNone/>
              <a:defRPr sz="1600"/>
            </a:lvl3pPr>
            <a:lvl4pPr marL="1371518" indent="0">
              <a:buNone/>
              <a:defRPr sz="1400"/>
            </a:lvl4pPr>
            <a:lvl5pPr marL="1828691" indent="0">
              <a:buNone/>
              <a:defRPr sz="1400"/>
            </a:lvl5pPr>
            <a:lvl6pPr marL="2285863" indent="0">
              <a:buNone/>
              <a:defRPr sz="1400"/>
            </a:lvl6pPr>
            <a:lvl7pPr marL="2743036" indent="0">
              <a:buNone/>
              <a:defRPr sz="1400"/>
            </a:lvl7pPr>
            <a:lvl8pPr marL="3200209" indent="0">
              <a:buNone/>
              <a:defRPr sz="1400"/>
            </a:lvl8pPr>
            <a:lvl9pPr marL="365738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236B1-503E-4626-ABC3-BDB0CDA5F0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5057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35164"/>
            <a:ext cx="3962400" cy="3551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935164"/>
            <a:ext cx="3962400" cy="3551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34994A-33AE-416F-BF62-338CE328D0A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7877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3" indent="0">
              <a:buNone/>
              <a:defRPr sz="2000" b="1"/>
            </a:lvl2pPr>
            <a:lvl3pPr marL="914345" indent="0">
              <a:buNone/>
              <a:defRPr sz="1800" b="1"/>
            </a:lvl3pPr>
            <a:lvl4pPr marL="1371518" indent="0">
              <a:buNone/>
              <a:defRPr sz="1600" b="1"/>
            </a:lvl4pPr>
            <a:lvl5pPr marL="1828691" indent="0">
              <a:buNone/>
              <a:defRPr sz="1600" b="1"/>
            </a:lvl5pPr>
            <a:lvl6pPr marL="2285863" indent="0">
              <a:buNone/>
              <a:defRPr sz="1600" b="1"/>
            </a:lvl6pPr>
            <a:lvl7pPr marL="2743036" indent="0">
              <a:buNone/>
              <a:defRPr sz="1600" b="1"/>
            </a:lvl7pPr>
            <a:lvl8pPr marL="3200209" indent="0">
              <a:buNone/>
              <a:defRPr sz="1600" b="1"/>
            </a:lvl8pPr>
            <a:lvl9pPr marL="365738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3" indent="0">
              <a:buNone/>
              <a:defRPr sz="2000" b="1"/>
            </a:lvl2pPr>
            <a:lvl3pPr marL="914345" indent="0">
              <a:buNone/>
              <a:defRPr sz="1800" b="1"/>
            </a:lvl3pPr>
            <a:lvl4pPr marL="1371518" indent="0">
              <a:buNone/>
              <a:defRPr sz="1600" b="1"/>
            </a:lvl4pPr>
            <a:lvl5pPr marL="1828691" indent="0">
              <a:buNone/>
              <a:defRPr sz="1600" b="1"/>
            </a:lvl5pPr>
            <a:lvl6pPr marL="2285863" indent="0">
              <a:buNone/>
              <a:defRPr sz="1600" b="1"/>
            </a:lvl6pPr>
            <a:lvl7pPr marL="2743036" indent="0">
              <a:buNone/>
              <a:defRPr sz="1600" b="1"/>
            </a:lvl7pPr>
            <a:lvl8pPr marL="3200209" indent="0">
              <a:buNone/>
              <a:defRPr sz="1600" b="1"/>
            </a:lvl8pPr>
            <a:lvl9pPr marL="365738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0A3A6F-7FB9-4BC1-9631-F4C5A4807D9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007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5E2148-D2A1-4A91-8FDF-6454D3DD36E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977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62D6C2-8107-450D-9667-13D8908CED0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5022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3" indent="0">
              <a:buNone/>
              <a:defRPr sz="1200"/>
            </a:lvl2pPr>
            <a:lvl3pPr marL="914345" indent="0">
              <a:buNone/>
              <a:defRPr sz="1000"/>
            </a:lvl3pPr>
            <a:lvl4pPr marL="1371518" indent="0">
              <a:buNone/>
              <a:defRPr sz="900"/>
            </a:lvl4pPr>
            <a:lvl5pPr marL="1828691" indent="0">
              <a:buNone/>
              <a:defRPr sz="900"/>
            </a:lvl5pPr>
            <a:lvl6pPr marL="2285863" indent="0">
              <a:buNone/>
              <a:defRPr sz="900"/>
            </a:lvl6pPr>
            <a:lvl7pPr marL="2743036" indent="0">
              <a:buNone/>
              <a:defRPr sz="900"/>
            </a:lvl7pPr>
            <a:lvl8pPr marL="3200209" indent="0">
              <a:buNone/>
              <a:defRPr sz="900"/>
            </a:lvl8pPr>
            <a:lvl9pPr marL="365738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EAD2F3-D824-4F2A-89D9-58EF68ADFDD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487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3" indent="0">
              <a:buNone/>
              <a:defRPr sz="2800"/>
            </a:lvl2pPr>
            <a:lvl3pPr marL="914345" indent="0">
              <a:buNone/>
              <a:defRPr sz="2400"/>
            </a:lvl3pPr>
            <a:lvl4pPr marL="1371518" indent="0">
              <a:buNone/>
              <a:defRPr sz="2000"/>
            </a:lvl4pPr>
            <a:lvl5pPr marL="1828691" indent="0">
              <a:buNone/>
              <a:defRPr sz="2000"/>
            </a:lvl5pPr>
            <a:lvl6pPr marL="2285863" indent="0">
              <a:buNone/>
              <a:defRPr sz="2000"/>
            </a:lvl6pPr>
            <a:lvl7pPr marL="2743036" indent="0">
              <a:buNone/>
              <a:defRPr sz="2000"/>
            </a:lvl7pPr>
            <a:lvl8pPr marL="3200209" indent="0">
              <a:buNone/>
              <a:defRPr sz="2000"/>
            </a:lvl8pPr>
            <a:lvl9pPr marL="3657381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3" indent="0">
              <a:buNone/>
              <a:defRPr sz="1200"/>
            </a:lvl2pPr>
            <a:lvl3pPr marL="914345" indent="0">
              <a:buNone/>
              <a:defRPr sz="1000"/>
            </a:lvl3pPr>
            <a:lvl4pPr marL="1371518" indent="0">
              <a:buNone/>
              <a:defRPr sz="900"/>
            </a:lvl4pPr>
            <a:lvl5pPr marL="1828691" indent="0">
              <a:buNone/>
              <a:defRPr sz="900"/>
            </a:lvl5pPr>
            <a:lvl6pPr marL="2285863" indent="0">
              <a:buNone/>
              <a:defRPr sz="900"/>
            </a:lvl6pPr>
            <a:lvl7pPr marL="2743036" indent="0">
              <a:buNone/>
              <a:defRPr sz="900"/>
            </a:lvl7pPr>
            <a:lvl8pPr marL="3200209" indent="0">
              <a:buNone/>
              <a:defRPr sz="900"/>
            </a:lvl8pPr>
            <a:lvl9pPr marL="365738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E3E668-D8E4-4CC0-AA54-C98D28478CF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2826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AB868-9839-4FC3-A54A-456134E09CD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1107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1" y="609600"/>
            <a:ext cx="201930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590550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C4F898-A3EF-464D-80AE-9DBD92D12C4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954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35164"/>
            <a:ext cx="3962400" cy="3551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935164"/>
            <a:ext cx="3962400" cy="3551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1F21E-B905-4A0A-A1CF-8277D2BF1B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916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3" indent="0">
              <a:buNone/>
              <a:defRPr sz="2000" b="1"/>
            </a:lvl2pPr>
            <a:lvl3pPr marL="914345" indent="0">
              <a:buNone/>
              <a:defRPr sz="1800" b="1"/>
            </a:lvl3pPr>
            <a:lvl4pPr marL="1371518" indent="0">
              <a:buNone/>
              <a:defRPr sz="1600" b="1"/>
            </a:lvl4pPr>
            <a:lvl5pPr marL="1828691" indent="0">
              <a:buNone/>
              <a:defRPr sz="1600" b="1"/>
            </a:lvl5pPr>
            <a:lvl6pPr marL="2285863" indent="0">
              <a:buNone/>
              <a:defRPr sz="1600" b="1"/>
            </a:lvl6pPr>
            <a:lvl7pPr marL="2743036" indent="0">
              <a:buNone/>
              <a:defRPr sz="1600" b="1"/>
            </a:lvl7pPr>
            <a:lvl8pPr marL="3200209" indent="0">
              <a:buNone/>
              <a:defRPr sz="1600" b="1"/>
            </a:lvl8pPr>
            <a:lvl9pPr marL="365738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3" indent="0">
              <a:buNone/>
              <a:defRPr sz="2000" b="1"/>
            </a:lvl2pPr>
            <a:lvl3pPr marL="914345" indent="0">
              <a:buNone/>
              <a:defRPr sz="1800" b="1"/>
            </a:lvl3pPr>
            <a:lvl4pPr marL="1371518" indent="0">
              <a:buNone/>
              <a:defRPr sz="1600" b="1"/>
            </a:lvl4pPr>
            <a:lvl5pPr marL="1828691" indent="0">
              <a:buNone/>
              <a:defRPr sz="1600" b="1"/>
            </a:lvl5pPr>
            <a:lvl6pPr marL="2285863" indent="0">
              <a:buNone/>
              <a:defRPr sz="1600" b="1"/>
            </a:lvl6pPr>
            <a:lvl7pPr marL="2743036" indent="0">
              <a:buNone/>
              <a:defRPr sz="1600" b="1"/>
            </a:lvl7pPr>
            <a:lvl8pPr marL="3200209" indent="0">
              <a:buNone/>
              <a:defRPr sz="1600" b="1"/>
            </a:lvl8pPr>
            <a:lvl9pPr marL="365738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B4818-9E8A-491D-8A12-7FD6989357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26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480F3-6707-4C45-BCC7-7B7A3F6204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438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08AB0-195B-4C63-AE4C-3767080EF7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704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3" indent="0">
              <a:buNone/>
              <a:defRPr sz="1200"/>
            </a:lvl2pPr>
            <a:lvl3pPr marL="914345" indent="0">
              <a:buNone/>
              <a:defRPr sz="1000"/>
            </a:lvl3pPr>
            <a:lvl4pPr marL="1371518" indent="0">
              <a:buNone/>
              <a:defRPr sz="900"/>
            </a:lvl4pPr>
            <a:lvl5pPr marL="1828691" indent="0">
              <a:buNone/>
              <a:defRPr sz="900"/>
            </a:lvl5pPr>
            <a:lvl6pPr marL="2285863" indent="0">
              <a:buNone/>
              <a:defRPr sz="900"/>
            </a:lvl6pPr>
            <a:lvl7pPr marL="2743036" indent="0">
              <a:buNone/>
              <a:defRPr sz="900"/>
            </a:lvl7pPr>
            <a:lvl8pPr marL="3200209" indent="0">
              <a:buNone/>
              <a:defRPr sz="900"/>
            </a:lvl8pPr>
            <a:lvl9pPr marL="365738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35580-2D8C-4351-902E-06C34BBBD1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216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3" indent="0">
              <a:buNone/>
              <a:defRPr sz="2800"/>
            </a:lvl2pPr>
            <a:lvl3pPr marL="914345" indent="0">
              <a:buNone/>
              <a:defRPr sz="2400"/>
            </a:lvl3pPr>
            <a:lvl4pPr marL="1371518" indent="0">
              <a:buNone/>
              <a:defRPr sz="2000"/>
            </a:lvl4pPr>
            <a:lvl5pPr marL="1828691" indent="0">
              <a:buNone/>
              <a:defRPr sz="2000"/>
            </a:lvl5pPr>
            <a:lvl6pPr marL="2285863" indent="0">
              <a:buNone/>
              <a:defRPr sz="2000"/>
            </a:lvl6pPr>
            <a:lvl7pPr marL="2743036" indent="0">
              <a:buNone/>
              <a:defRPr sz="2000"/>
            </a:lvl7pPr>
            <a:lvl8pPr marL="3200209" indent="0">
              <a:buNone/>
              <a:defRPr sz="2000"/>
            </a:lvl8pPr>
            <a:lvl9pPr marL="3657381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3" indent="0">
              <a:buNone/>
              <a:defRPr sz="1200"/>
            </a:lvl2pPr>
            <a:lvl3pPr marL="914345" indent="0">
              <a:buNone/>
              <a:defRPr sz="1000"/>
            </a:lvl3pPr>
            <a:lvl4pPr marL="1371518" indent="0">
              <a:buNone/>
              <a:defRPr sz="900"/>
            </a:lvl4pPr>
            <a:lvl5pPr marL="1828691" indent="0">
              <a:buNone/>
              <a:defRPr sz="900"/>
            </a:lvl5pPr>
            <a:lvl6pPr marL="2285863" indent="0">
              <a:buNone/>
              <a:defRPr sz="900"/>
            </a:lvl6pPr>
            <a:lvl7pPr marL="2743036" indent="0">
              <a:buNone/>
              <a:defRPr sz="900"/>
            </a:lvl7pPr>
            <a:lvl8pPr marL="3200209" indent="0">
              <a:buNone/>
              <a:defRPr sz="900"/>
            </a:lvl8pPr>
            <a:lvl9pPr marL="365738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15D1E-9C53-4CA3-B0A2-7FC68B1120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582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Home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445250"/>
            <a:ext cx="21764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3" descr="forUC05_96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 userDrawn="1"/>
        </p:nvSpPr>
        <p:spPr>
          <a:xfrm>
            <a:off x="873125" y="5770563"/>
            <a:ext cx="1933575" cy="892175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382" tIns="28191" rIns="56382" bIns="2819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35163"/>
            <a:ext cx="8077200" cy="355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19400" y="6245225"/>
            <a:ext cx="1447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5225"/>
            <a:ext cx="2438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5225"/>
            <a:ext cx="1447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3AE7C7-9E81-4AE0-91D0-8093C420D58A}" type="slidenum">
              <a:rPr lang="en-US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51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</a:defRPr>
      </a:lvl5pPr>
      <a:lvl6pPr marL="45717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4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1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69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50" indent="-22858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622" indent="-22858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795" indent="-22858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968" indent="-22858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5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8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1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3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36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9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1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Verdana" pitchFamily="34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Verdana" pitchFamily="34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Verdana" pitchFamily="-105" charset="0"/>
                <a:ea typeface="ＭＳ Ｐゴシック" pitchFamily="-105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E541E4-8F88-466F-93D2-2CC5AD3C682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1361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defRPr sz="28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75000"/>
        <a:buFont typeface="Wingdings" pitchFamily="2" charset="2"/>
        <a:defRPr sz="24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defRPr sz="2000">
          <a:solidFill>
            <a:schemeClr val="tx1"/>
          </a:solidFill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ea typeface="ＭＳ Ｐゴシック" pitchFamily="-10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Hom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445250"/>
            <a:ext cx="21764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3" descr="forUC05_9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 userDrawn="1"/>
        </p:nvSpPr>
        <p:spPr>
          <a:xfrm>
            <a:off x="873125" y="5770563"/>
            <a:ext cx="1933575" cy="892175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382" tIns="28191" rIns="56382" bIns="28191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  <a:latin typeface="Myriad Pro" pitchFamily="34" charset="0"/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35163"/>
            <a:ext cx="8077200" cy="355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19400" y="6245225"/>
            <a:ext cx="1447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5225"/>
            <a:ext cx="2438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5225"/>
            <a:ext cx="1447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F35A79-7C85-415A-A67D-E35934DE9AD2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63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</a:defRPr>
      </a:lvl5pPr>
      <a:lvl6pPr marL="45717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4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1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69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50" indent="-22858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622" indent="-22858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795" indent="-22858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968" indent="-22858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5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8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1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3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36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9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1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docs.google.com/spreadsheets/d/1PPSTEpzj6LQ3kvk7rSFMHSf6ZnkW_5w9jykE17_CO5w/edit?usp=sharing&#8203;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520700" y="1524000"/>
            <a:ext cx="8623300" cy="990600"/>
          </a:xfrm>
        </p:spPr>
        <p:txBody>
          <a:bodyPr/>
          <a:lstStyle/>
          <a:p>
            <a:r>
              <a:rPr lang="en-US" b="1" dirty="0" smtClean="0"/>
              <a:t>Engineering and Applied </a:t>
            </a:r>
            <a:br>
              <a:rPr lang="en-US" b="1" dirty="0" smtClean="0"/>
            </a:br>
            <a:r>
              <a:rPr lang="en-US" b="1" dirty="0" smtClean="0"/>
              <a:t>Science Tribunal</a:t>
            </a:r>
          </a:p>
        </p:txBody>
      </p:sp>
      <p:sp>
        <p:nvSpPr>
          <p:cNvPr id="3075" name="Title 1"/>
          <p:cNvSpPr txBox="1">
            <a:spLocks/>
          </p:cNvSpPr>
          <p:nvPr/>
        </p:nvSpPr>
        <p:spPr bwMode="auto">
          <a:xfrm>
            <a:off x="533400" y="4000500"/>
            <a:ext cx="861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 anchor="ctr"/>
          <a:lstStyle/>
          <a:p>
            <a:pPr algn="ctr" eaLnBrk="0" hangingPunct="0"/>
            <a:r>
              <a:rPr lang="en-US" sz="4400" dirty="0" smtClean="0">
                <a:solidFill>
                  <a:schemeClr val="tx2"/>
                </a:solidFill>
                <a:latin typeface="Myriad Pro" pitchFamily="34" charset="0"/>
              </a:rPr>
              <a:t>June 30</a:t>
            </a:r>
            <a:r>
              <a:rPr lang="en-US" sz="4400" baseline="30000" dirty="0" smtClean="0">
                <a:solidFill>
                  <a:schemeClr val="tx2"/>
                </a:solidFill>
                <a:latin typeface="Myriad Pro" pitchFamily="34" charset="0"/>
              </a:rPr>
              <a:t>th</a:t>
            </a:r>
            <a:r>
              <a:rPr lang="en-US" sz="4400" dirty="0" smtClean="0">
                <a:solidFill>
                  <a:schemeClr val="tx2"/>
                </a:solidFill>
                <a:latin typeface="Myriad Pro" pitchFamily="34" charset="0"/>
              </a:rPr>
              <a:t>, 2014</a:t>
            </a:r>
            <a:endParaRPr lang="en-US" sz="4400" dirty="0">
              <a:solidFill>
                <a:schemeClr val="tx2"/>
              </a:solidFill>
              <a:latin typeface="Myriad Pro" pitchFamily="34" charset="0"/>
            </a:endParaRPr>
          </a:p>
        </p:txBody>
      </p:sp>
      <p:sp>
        <p:nvSpPr>
          <p:cNvPr id="3076" name="Title 1"/>
          <p:cNvSpPr txBox="1">
            <a:spLocks/>
          </p:cNvSpPr>
          <p:nvPr/>
        </p:nvSpPr>
        <p:spPr bwMode="auto">
          <a:xfrm>
            <a:off x="533400" y="2971800"/>
            <a:ext cx="861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 anchor="ctr"/>
          <a:lstStyle/>
          <a:p>
            <a:pPr algn="ctr" eaLnBrk="0" hangingPunct="0"/>
            <a:r>
              <a:rPr lang="en-US" sz="4400" dirty="0">
                <a:solidFill>
                  <a:schemeClr val="tx2"/>
                </a:solidFill>
                <a:latin typeface="Myriad Pro" pitchFamily="34" charset="0"/>
              </a:rPr>
              <a:t>General Meeting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33400"/>
            <a:ext cx="3245549" cy="576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164" y="73025"/>
            <a:ext cx="1633537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0676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04800"/>
            <a:ext cx="3245549" cy="576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247" y="36534"/>
            <a:ext cx="1633537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4903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1000"/>
            <a:ext cx="3245549" cy="576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463" y="27140"/>
            <a:ext cx="1633537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4077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990600" y="2514600"/>
            <a:ext cx="7696200" cy="1143000"/>
          </a:xfrm>
        </p:spPr>
        <p:txBody>
          <a:bodyPr/>
          <a:lstStyle/>
          <a:p>
            <a:r>
              <a:rPr lang="en-US" sz="6000" b="1" dirty="0" smtClean="0"/>
              <a:t>Committee Reports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8077200" cy="1295400"/>
          </a:xfrm>
        </p:spPr>
        <p:txBody>
          <a:bodyPr/>
          <a:lstStyle/>
          <a:p>
            <a:r>
              <a:rPr lang="en-US" b="1" u="sng" dirty="0" smtClean="0"/>
              <a:t>Technology</a:t>
            </a:r>
          </a:p>
        </p:txBody>
      </p:sp>
      <p:sp>
        <p:nvSpPr>
          <p:cNvPr id="11268" name="Title 1"/>
          <p:cNvSpPr txBox="1">
            <a:spLocks/>
          </p:cNvSpPr>
          <p:nvPr/>
        </p:nvSpPr>
        <p:spPr bwMode="auto">
          <a:xfrm>
            <a:off x="7008564" y="0"/>
            <a:ext cx="213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 anchor="ctr"/>
          <a:lstStyle/>
          <a:p>
            <a:pPr eaLnBrk="0" hangingPunct="0"/>
            <a:r>
              <a:rPr lang="en-US" sz="1600" b="1" u="sng" dirty="0" smtClean="0">
                <a:solidFill>
                  <a:schemeClr val="tx2"/>
                </a:solidFill>
                <a:latin typeface="Myriad Pro" pitchFamily="34" charset="0"/>
              </a:rPr>
              <a:t>Chair:</a:t>
            </a:r>
            <a:r>
              <a:rPr lang="en-US" sz="1600" u="sng" dirty="0" smtClean="0">
                <a:solidFill>
                  <a:schemeClr val="tx2"/>
                </a:solidFill>
                <a:latin typeface="Myriad Pro" pitchFamily="34" charset="0"/>
              </a:rPr>
              <a:t> </a:t>
            </a:r>
            <a:endParaRPr lang="en-US" sz="1600" u="sng" dirty="0">
              <a:solidFill>
                <a:schemeClr val="tx2"/>
              </a:solidFill>
              <a:latin typeface="Myriad Pro" pitchFamily="34" charset="0"/>
            </a:endParaRPr>
          </a:p>
          <a:p>
            <a:pPr eaLnBrk="0" hangingPunct="0"/>
            <a:r>
              <a:rPr lang="en-US" sz="1600" dirty="0" smtClean="0">
                <a:solidFill>
                  <a:schemeClr val="tx2"/>
                </a:solidFill>
                <a:latin typeface="Myriad Pro" pitchFamily="34" charset="0"/>
              </a:rPr>
              <a:t>Dane Sowers</a:t>
            </a:r>
          </a:p>
          <a:p>
            <a:pPr eaLnBrk="0" hangingPunct="0"/>
            <a:r>
              <a:rPr lang="en-US" sz="1600" dirty="0" smtClean="0">
                <a:solidFill>
                  <a:schemeClr val="tx2"/>
                </a:solidFill>
                <a:latin typeface="Myriad Pro" pitchFamily="34" charset="0"/>
              </a:rPr>
              <a:t>Charlie Hinton</a:t>
            </a:r>
            <a:endParaRPr lang="en-US" sz="1600" dirty="0">
              <a:solidFill>
                <a:schemeClr val="tx2"/>
              </a:solidFill>
              <a:latin typeface="Myriad Pro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1828800"/>
            <a:ext cx="7924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Dr. Kumar </a:t>
            </a:r>
            <a:r>
              <a:rPr lang="en-US" sz="2400" dirty="0" err="1" smtClean="0"/>
              <a:t>Vemaganti</a:t>
            </a:r>
            <a:r>
              <a:rPr lang="en-US" sz="2400" dirty="0" smtClean="0"/>
              <a:t> (from the department of Mechanical and Materials Engineering) is looking for a student to aid in the construction and development of a website.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Any student is welcome to take on this project, which could help demonstrate and develop important technology skills.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For more information or if you have any questions, please contact Dane Sowers (sowersdd@mail.uc.edu) and Carlo </a:t>
            </a:r>
            <a:r>
              <a:rPr lang="en-US" sz="2400" dirty="0" err="1" smtClean="0"/>
              <a:t>Perrottino</a:t>
            </a:r>
            <a:r>
              <a:rPr lang="en-US" sz="2400" dirty="0" smtClean="0"/>
              <a:t> (perrotca@mail.uc.edu)</a:t>
            </a:r>
          </a:p>
        </p:txBody>
      </p:sp>
    </p:spTree>
    <p:extLst>
      <p:ext uri="{BB962C8B-B14F-4D97-AF65-F5344CB8AC3E}">
        <p14:creationId xmlns:p14="http://schemas.microsoft.com/office/powerpoint/2010/main" val="11740322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8077200" cy="1295400"/>
          </a:xfrm>
        </p:spPr>
        <p:txBody>
          <a:bodyPr/>
          <a:lstStyle/>
          <a:p>
            <a:r>
              <a:rPr lang="en-US" altLang="en-US" b="1" u="sng" dirty="0" smtClean="0"/>
              <a:t>Recognition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52600"/>
            <a:ext cx="7696200" cy="4267200"/>
          </a:xfrm>
        </p:spPr>
        <p:txBody>
          <a:bodyPr/>
          <a:lstStyle/>
          <a:p>
            <a:r>
              <a:rPr lang="en-US" altLang="en-US" sz="2400" dirty="0" smtClean="0"/>
              <a:t>Professor and TA of the Semester nominations</a:t>
            </a:r>
          </a:p>
          <a:p>
            <a:pPr lvl="1"/>
            <a:r>
              <a:rPr lang="en-US" altLang="en-US" sz="2000" dirty="0" smtClean="0"/>
              <a:t>Due July 16</a:t>
            </a:r>
            <a:r>
              <a:rPr lang="en-US" altLang="en-US" sz="2000" baseline="30000" dirty="0" smtClean="0"/>
              <a:t>th</a:t>
            </a:r>
            <a:endParaRPr lang="en-US" altLang="en-US" sz="2000" dirty="0" smtClean="0"/>
          </a:p>
          <a:p>
            <a:pPr lvl="2"/>
            <a:r>
              <a:rPr lang="en-US" altLang="en-US" sz="1800" dirty="0" smtClean="0"/>
              <a:t>tribunal.uc.edu/recognition</a:t>
            </a:r>
          </a:p>
          <a:p>
            <a:r>
              <a:rPr lang="en-US" altLang="en-US" sz="2400" dirty="0" smtClean="0"/>
              <a:t>Need people to serve on recognition committee. </a:t>
            </a:r>
          </a:p>
          <a:p>
            <a:pPr lvl="1"/>
            <a:r>
              <a:rPr lang="en-US" altLang="en-US" sz="2000" dirty="0" smtClean="0"/>
              <a:t>Read POTS and TAOTS nominations help select winner. Read scholarship applications. Help choose Outstanding Seniors. Help with keeping records and publicizing our winners.</a:t>
            </a:r>
          </a:p>
          <a:p>
            <a:pPr lvl="1"/>
            <a:r>
              <a:rPr lang="en-US" altLang="en-US" sz="2000" dirty="0" smtClean="0"/>
              <a:t>MINIMUM commitment. Easy committee requirement!</a:t>
            </a:r>
          </a:p>
          <a:p>
            <a:pPr lvl="1">
              <a:buFontTx/>
              <a:buNone/>
            </a:pPr>
            <a:endParaRPr lang="en-US" altLang="en-US" sz="2000" dirty="0" smtClean="0"/>
          </a:p>
          <a:p>
            <a:pPr lvl="1">
              <a:buFontTx/>
              <a:buNone/>
            </a:pPr>
            <a:endParaRPr lang="en-US" altLang="en-US" sz="2000" dirty="0" smtClean="0"/>
          </a:p>
        </p:txBody>
      </p:sp>
      <p:sp>
        <p:nvSpPr>
          <p:cNvPr id="3076" name="Title 1"/>
          <p:cNvSpPr txBox="1">
            <a:spLocks/>
          </p:cNvSpPr>
          <p:nvPr/>
        </p:nvSpPr>
        <p:spPr bwMode="auto">
          <a:xfrm>
            <a:off x="7543800" y="0"/>
            <a:ext cx="1600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u="sng" dirty="0" smtClean="0">
                <a:solidFill>
                  <a:srgbClr val="000000"/>
                </a:solidFill>
                <a:latin typeface="Myriad Pro" pitchFamily="34" charset="0"/>
              </a:rPr>
              <a:t>Chair:</a:t>
            </a:r>
            <a:r>
              <a:rPr lang="en-US" altLang="en-US" sz="1600" u="sng" dirty="0" smtClean="0">
                <a:solidFill>
                  <a:srgbClr val="000000"/>
                </a:solidFill>
                <a:latin typeface="Myriad Pro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 smtClean="0">
                <a:solidFill>
                  <a:srgbClr val="000000"/>
                </a:solidFill>
                <a:latin typeface="Myriad Pro" pitchFamily="34" charset="0"/>
              </a:rPr>
              <a:t>Ken </a:t>
            </a:r>
            <a:r>
              <a:rPr lang="en-US" altLang="en-US" sz="1600" dirty="0" err="1" smtClean="0">
                <a:solidFill>
                  <a:srgbClr val="000000"/>
                </a:solidFill>
                <a:latin typeface="Myriad Pro" pitchFamily="34" charset="0"/>
              </a:rPr>
              <a:t>Okoye</a:t>
            </a:r>
            <a:endParaRPr lang="en-US" altLang="en-US" sz="1600" dirty="0" smtClean="0">
              <a:solidFill>
                <a:srgbClr val="000000"/>
              </a:solidFill>
              <a:latin typeface="Myriad Pro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 smtClean="0">
                <a:solidFill>
                  <a:srgbClr val="000000"/>
                </a:solidFill>
                <a:latin typeface="Myriad Pro" pitchFamily="34" charset="0"/>
              </a:rPr>
              <a:t>Christian </a:t>
            </a:r>
            <a:r>
              <a:rPr lang="en-US" altLang="en-US" sz="1600" dirty="0" err="1" smtClean="0">
                <a:solidFill>
                  <a:srgbClr val="000000"/>
                </a:solidFill>
                <a:latin typeface="Myriad Pro" pitchFamily="34" charset="0"/>
              </a:rPr>
              <a:t>Lipa</a:t>
            </a:r>
            <a:endParaRPr lang="en-US" altLang="en-US" sz="1600" dirty="0" smtClean="0">
              <a:solidFill>
                <a:srgbClr val="000000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69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 dirty="0" smtClean="0"/>
              <a:t>FELD</a:t>
            </a:r>
            <a:r>
              <a:rPr lang="en-US" altLang="en-US" dirty="0" smtClean="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algn="l" eaLnBrk="1" hangingPunct="1">
              <a:buFont typeface="Wingdings" pitchFamily="2" charset="2"/>
              <a:buChar char="Ø"/>
            </a:pPr>
            <a:r>
              <a:rPr lang="en-US" altLang="en-US" dirty="0" smtClean="0"/>
              <a:t>Want to be on the committee?</a:t>
            </a:r>
          </a:p>
          <a:p>
            <a:pPr marL="914400" lvl="1" indent="-457200" algn="l" eaLnBrk="1" hangingPunct="1">
              <a:buFont typeface="Arial" charset="0"/>
              <a:buChar char="•"/>
            </a:pPr>
            <a:r>
              <a:rPr lang="en-US" altLang="en-US" sz="2400" dirty="0" smtClean="0"/>
              <a:t>Will help plan and run FELD Fest</a:t>
            </a:r>
          </a:p>
          <a:p>
            <a:pPr marL="914400" lvl="1" indent="-457200" algn="l" eaLnBrk="1" hangingPunct="1">
              <a:buFont typeface="Arial" charset="0"/>
              <a:buChar char="•"/>
            </a:pPr>
            <a:r>
              <a:rPr lang="en-US" altLang="en-US" sz="2400" dirty="0" smtClean="0"/>
              <a:t>Will help schedule events for freshmen</a:t>
            </a:r>
          </a:p>
          <a:p>
            <a:pPr marL="914400" lvl="1" indent="-457200" algn="l" eaLnBrk="1" hangingPunct="1">
              <a:buFont typeface="Arial" charset="0"/>
              <a:buChar char="•"/>
            </a:pPr>
            <a:r>
              <a:rPr lang="en-US" altLang="en-US" sz="2400" dirty="0" smtClean="0"/>
              <a:t>Can go to different LC’s to talk to and advise freshmen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90564" y="37578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/>
              <a:t>Chairs</a:t>
            </a:r>
          </a:p>
          <a:p>
            <a:r>
              <a:rPr lang="en-US" sz="1600" dirty="0" smtClean="0"/>
              <a:t>Matt Kitchen</a:t>
            </a:r>
          </a:p>
          <a:p>
            <a:r>
              <a:rPr lang="en-US" sz="1600" dirty="0" smtClean="0"/>
              <a:t>Dane Sowers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1880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457200"/>
            <a:ext cx="7696244" cy="1143000"/>
          </a:xfrm>
        </p:spPr>
        <p:txBody>
          <a:bodyPr/>
          <a:lstStyle/>
          <a:p>
            <a:r>
              <a:rPr lang="en-US" sz="3600" b="1" u="sng" dirty="0" smtClean="0"/>
              <a:t>Special Events</a:t>
            </a:r>
            <a:endParaRPr lang="en-US" sz="3600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156" y="1676400"/>
            <a:ext cx="8305844" cy="4008399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/>
              <a:t>Matthew 25—July 12th from 11am-1pm</a:t>
            </a:r>
          </a:p>
          <a:p>
            <a:r>
              <a:rPr lang="en-US" sz="2400" b="1" dirty="0" smtClean="0"/>
              <a:t>Location</a:t>
            </a:r>
            <a:r>
              <a:rPr lang="en-US" sz="2400" dirty="0" smtClean="0"/>
              <a:t>: 11060 </a:t>
            </a:r>
            <a:r>
              <a:rPr lang="en-US" sz="2400" dirty="0"/>
              <a:t>Kenwood Rd</a:t>
            </a:r>
            <a:r>
              <a:rPr lang="en-US" sz="2400" dirty="0" smtClean="0"/>
              <a:t>. Blue </a:t>
            </a:r>
            <a:r>
              <a:rPr lang="en-US" sz="2400" dirty="0"/>
              <a:t>Ash, OH 45242 </a:t>
            </a:r>
            <a:r>
              <a:rPr lang="en-US" sz="2400" dirty="0" smtClean="0"/>
              <a:t>(which is about 15-20 minutes from UC)</a:t>
            </a:r>
          </a:p>
          <a:p>
            <a:r>
              <a:rPr lang="en-US" sz="2400" b="1" dirty="0" smtClean="0"/>
              <a:t>What we would be doing</a:t>
            </a:r>
            <a:r>
              <a:rPr lang="en-US" sz="2400" dirty="0" smtClean="0"/>
              <a:t>: sorting clothes, mixing paint cans, creating basic necessity bags</a:t>
            </a:r>
          </a:p>
          <a:p>
            <a:r>
              <a:rPr lang="en-US" sz="2400" b="1" dirty="0" smtClean="0"/>
              <a:t>Carpool meeting spot</a:t>
            </a:r>
            <a:r>
              <a:rPr lang="en-US" sz="2400" dirty="0" smtClean="0"/>
              <a:t>: in front of ERC at 10:30</a:t>
            </a:r>
            <a:endParaRPr lang="en-US" sz="2400" b="1" dirty="0" smtClean="0"/>
          </a:p>
          <a:p>
            <a:r>
              <a:rPr lang="en-US" sz="2400" b="1" dirty="0" smtClean="0"/>
              <a:t>Sign up sheet</a:t>
            </a:r>
            <a:r>
              <a:rPr lang="en-US" sz="2400" dirty="0" smtClean="0"/>
              <a:t>: google doc or talk to me</a:t>
            </a:r>
          </a:p>
          <a:p>
            <a:r>
              <a:rPr lang="en-US" sz="2400" dirty="0" smtClean="0"/>
              <a:t>They are 20 spots so feel free to bring a friend!!</a:t>
            </a:r>
          </a:p>
          <a:p>
            <a:r>
              <a:rPr lang="en-US" sz="2400" dirty="0" smtClean="0">
                <a:hlinkClick r:id="rId2"/>
              </a:rPr>
              <a:t>Sign up Sheet​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76200"/>
            <a:ext cx="17065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3494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7200" dirty="0" smtClean="0"/>
              <a:t>Other Announcements?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06144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"/>
          <p:cNvSpPr>
            <a:spLocks noGrp="1"/>
          </p:cNvSpPr>
          <p:nvPr>
            <p:ph type="title"/>
          </p:nvPr>
        </p:nvSpPr>
        <p:spPr>
          <a:xfrm>
            <a:off x="838200" y="14478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Constructive Criticism</a:t>
            </a:r>
          </a:p>
        </p:txBody>
      </p:sp>
      <p:sp>
        <p:nvSpPr>
          <p:cNvPr id="23555" name="Subtitle 4"/>
          <p:cNvSpPr>
            <a:spLocks noGrp="1"/>
          </p:cNvSpPr>
          <p:nvPr>
            <p:ph idx="1"/>
          </p:nvPr>
        </p:nvSpPr>
        <p:spPr>
          <a:xfrm>
            <a:off x="457200" y="3200400"/>
            <a:ext cx="8686800" cy="22098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do you like/dislike about the college?</a:t>
            </a:r>
          </a:p>
          <a:p>
            <a:pPr marL="0" indent="0" algn="ctr" eaLnBrk="1" hangingPunct="1">
              <a:buFontTx/>
              <a:buNone/>
            </a:pPr>
            <a:r>
              <a:rPr lang="en-US" dirty="0" smtClean="0"/>
              <a:t>Comments / Questions?</a:t>
            </a:r>
          </a:p>
          <a:p>
            <a:pPr marL="0" indent="0" algn="ctr" eaLnBrk="1" hangingPunct="1">
              <a:buFontTx/>
              <a:buNone/>
            </a:pPr>
            <a:endParaRPr lang="en-US" dirty="0" smtClean="0"/>
          </a:p>
          <a:p>
            <a:pPr marL="0" indent="0" algn="ctr" eaLnBrk="1" hangingPunct="1">
              <a:buFontTx/>
              <a:buNone/>
            </a:pPr>
            <a:r>
              <a:rPr lang="en-US" dirty="0" smtClean="0"/>
              <a:t>What would you like to see Tribunal do next?</a:t>
            </a:r>
          </a:p>
          <a:p>
            <a:pPr marL="0" indent="0" algn="ctr" eaLnBrk="1" hangingPunct="1"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491642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/>
        </p:nvSpPr>
        <p:spPr bwMode="auto">
          <a:xfrm>
            <a:off x="1447800" y="381000"/>
            <a:ext cx="7315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yriad Pro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yriad Pro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yriad Pro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yriad Pro Black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Myriad Pro"/>
              </a:rPr>
              <a:t>Purpose</a:t>
            </a:r>
          </a:p>
        </p:txBody>
      </p:sp>
      <p:sp>
        <p:nvSpPr>
          <p:cNvPr id="5" name="Content Placeholder 5"/>
          <p:cNvSpPr>
            <a:spLocks noGrp="1"/>
          </p:cNvSpPr>
          <p:nvPr/>
        </p:nvSpPr>
        <p:spPr bwMode="auto">
          <a:xfrm>
            <a:off x="1168400" y="1752601"/>
            <a:ext cx="7594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25000"/>
              <a:buBlip>
                <a:blip r:embed="rId2"/>
              </a:buBlip>
              <a:defRPr sz="3200" baseline="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25000"/>
              <a:buChar char="–"/>
              <a:defRPr sz="28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25000"/>
              <a:buChar char="•"/>
              <a:defRPr sz="24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25000"/>
              <a:buChar char="–"/>
              <a:defRPr sz="20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25000"/>
              <a:buChar char="»"/>
              <a:defRPr sz="20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SzPct val="25000"/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SzPct val="25000"/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SzPct val="25000"/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SzPct val="25000"/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just" eaLnBrk="1" hangingPunct="1">
              <a:buFontTx/>
              <a:buNone/>
              <a:defRPr/>
            </a:pPr>
            <a:r>
              <a:rPr lang="en-US" sz="2800" dirty="0" smtClean="0">
                <a:solidFill>
                  <a:srgbClr val="000000"/>
                </a:solidFill>
                <a:latin typeface="Myriad Pro"/>
              </a:rPr>
              <a:t>To represent the students of the College of Engineering &amp; Applied Science on all relevant issues, specifically with curriculum, academic and professional standards, and computing services.  Engineering &amp; Applied Science Tribunal will also attempt to assist the students with non-academic issues whenever possible.</a:t>
            </a:r>
          </a:p>
        </p:txBody>
      </p:sp>
    </p:spTree>
    <p:extLst>
      <p:ext uri="{BB962C8B-B14F-4D97-AF65-F5344CB8AC3E}">
        <p14:creationId xmlns:p14="http://schemas.microsoft.com/office/powerpoint/2010/main" val="3417276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Next Meeting: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447800" y="3352801"/>
            <a:ext cx="6400800" cy="1752600"/>
          </a:xfrm>
        </p:spPr>
        <p:txBody>
          <a:bodyPr/>
          <a:lstStyle/>
          <a:p>
            <a:r>
              <a:rPr lang="en-US" dirty="0" smtClean="0"/>
              <a:t>Monday, July 14th</a:t>
            </a:r>
          </a:p>
          <a:p>
            <a:r>
              <a:rPr lang="en-US" dirty="0" smtClean="0"/>
              <a:t>525 Old </a:t>
            </a:r>
            <a:r>
              <a:rPr lang="en-US" dirty="0" err="1" smtClean="0"/>
              <a:t>Chem</a:t>
            </a:r>
            <a:endParaRPr lang="en-US" dirty="0" smtClean="0"/>
          </a:p>
          <a:p>
            <a:r>
              <a:rPr lang="en-US" dirty="0" smtClean="0"/>
              <a:t>5:30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26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915400" cy="758825"/>
          </a:xfrm>
        </p:spPr>
        <p:txBody>
          <a:bodyPr/>
          <a:lstStyle/>
          <a:p>
            <a:pPr eaLnBrk="1" hangingPunct="1"/>
            <a:r>
              <a:rPr lang="en-US" b="1" u="sng" dirty="0" smtClean="0"/>
              <a:t>Tribunal Officers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4939342"/>
              </p:ext>
            </p:extLst>
          </p:nvPr>
        </p:nvGraphicFramePr>
        <p:xfrm>
          <a:off x="0" y="1524000"/>
          <a:ext cx="9120188" cy="49968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19700"/>
                <a:gridCol w="152300"/>
                <a:gridCol w="75938"/>
                <a:gridCol w="4472250"/>
              </a:tblGrid>
              <a:tr h="533835">
                <a:tc>
                  <a:txBody>
                    <a:bodyPr/>
                    <a:lstStyle/>
                    <a:p>
                      <a:pPr algn="r"/>
                      <a:r>
                        <a:rPr lang="en-US" sz="2200" b="1" dirty="0" smtClean="0"/>
                        <a:t>President:</a:t>
                      </a:r>
                      <a:endParaRPr lang="en-US" sz="22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50434" marR="50434" marT="33452" marB="33452" anchor="ctr"/>
                </a:tc>
                <a:tc gridSpan="2">
                  <a:txBody>
                    <a:bodyPr/>
                    <a:lstStyle/>
                    <a:p>
                      <a:r>
                        <a:rPr lang="en-US" sz="2200" b="1" dirty="0" smtClean="0"/>
                        <a:t>Alison</a:t>
                      </a:r>
                      <a:r>
                        <a:rPr lang="en-US" sz="2200" b="1" baseline="0" dirty="0" smtClean="0"/>
                        <a:t> </a:t>
                      </a:r>
                      <a:r>
                        <a:rPr lang="en-US" sz="2200" b="1" baseline="0" dirty="0" err="1" smtClean="0"/>
                        <a:t>Hayfer</a:t>
                      </a:r>
                      <a:endParaRPr lang="en-US" sz="2200" b="1" dirty="0"/>
                    </a:p>
                  </a:txBody>
                  <a:tcPr marL="50434" marR="50434" marT="33452" marB="33452" anchor="ctr"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50433" marR="50433" marT="33450" marB="33450" anchor="ctr"/>
                </a:tc>
              </a:tr>
              <a:tr h="737534">
                <a:tc>
                  <a:txBody>
                    <a:bodyPr/>
                    <a:lstStyle/>
                    <a:p>
                      <a:pPr algn="r"/>
                      <a:r>
                        <a:rPr lang="en-US" sz="2200" b="1" dirty="0" smtClean="0"/>
                        <a:t>Vice President:</a:t>
                      </a:r>
                      <a:endParaRPr lang="en-US" sz="22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50434" marR="50434" marT="33452" marB="33452" anchor="ctr"/>
                </a:tc>
                <a:tc gridSpan="2">
                  <a:txBody>
                    <a:bodyPr/>
                    <a:lstStyle/>
                    <a:p>
                      <a:r>
                        <a:rPr lang="en-US" sz="2200" b="1" dirty="0" smtClean="0"/>
                        <a:t>Juliann</a:t>
                      </a:r>
                      <a:r>
                        <a:rPr lang="en-US" sz="2200" b="1" baseline="0" dirty="0" smtClean="0"/>
                        <a:t> </a:t>
                      </a:r>
                      <a:r>
                        <a:rPr lang="en-US" sz="2200" b="1" baseline="0" dirty="0" err="1" smtClean="0"/>
                        <a:t>Leny</a:t>
                      </a:r>
                      <a:endParaRPr lang="en-US" sz="2200" b="1" dirty="0"/>
                    </a:p>
                  </a:txBody>
                  <a:tcPr marL="50434" marR="50434" marT="33452" marB="33452" anchor="ctr"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50433" marR="50433" marT="33450" marB="33450" anchor="ctr"/>
                </a:tc>
              </a:tr>
              <a:tr h="737534">
                <a:tc>
                  <a:txBody>
                    <a:bodyPr/>
                    <a:lstStyle/>
                    <a:p>
                      <a:pPr algn="r"/>
                      <a:r>
                        <a:rPr lang="en-US" sz="2200" b="1" dirty="0" smtClean="0"/>
                        <a:t>Associate Vice President:</a:t>
                      </a:r>
                      <a:endParaRPr lang="en-US" sz="22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50434" marR="50434" marT="33452" marB="33452" anchor="ctr"/>
                </a:tc>
                <a:tc gridSpan="2">
                  <a:txBody>
                    <a:bodyPr/>
                    <a:lstStyle/>
                    <a:p>
                      <a:r>
                        <a:rPr lang="en-US" sz="2200" b="1" baseline="0" dirty="0" smtClean="0"/>
                        <a:t>Maggie Connell</a:t>
                      </a:r>
                    </a:p>
                  </a:txBody>
                  <a:tcPr marL="50434" marR="50434" marT="33452" marB="33452" anchor="ctr"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50433" marR="50433" marT="33450" marB="33450" anchor="ctr"/>
                </a:tc>
              </a:tr>
              <a:tr h="533835">
                <a:tc>
                  <a:txBody>
                    <a:bodyPr/>
                    <a:lstStyle/>
                    <a:p>
                      <a:pPr algn="r"/>
                      <a:r>
                        <a:rPr lang="en-US" sz="2200" b="1" dirty="0" smtClean="0"/>
                        <a:t>Treasurer:</a:t>
                      </a:r>
                      <a:endParaRPr lang="en-US" sz="22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50434" marR="50434" marT="33452" marB="33452" anchor="ctr"/>
                </a:tc>
                <a:tc gridSpan="2">
                  <a:txBody>
                    <a:bodyPr/>
                    <a:lstStyle/>
                    <a:p>
                      <a:pPr marL="0" marR="0" indent="0" algn="l" defTabSz="14828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baseline="0" dirty="0" smtClean="0"/>
                        <a:t>John </a:t>
                      </a:r>
                      <a:r>
                        <a:rPr lang="en-US" sz="2200" b="1" baseline="0" dirty="0" err="1" smtClean="0"/>
                        <a:t>Lewnard</a:t>
                      </a:r>
                      <a:endParaRPr lang="en-US" sz="2200" b="1" baseline="0" dirty="0" smtClean="0"/>
                    </a:p>
                  </a:txBody>
                  <a:tcPr marL="50434" marR="50434" marT="33452" marB="33452" anchor="ctr"/>
                </a:tc>
                <a:tc hMerge="1">
                  <a:txBody>
                    <a:bodyPr/>
                    <a:lstStyle/>
                    <a:p>
                      <a:pPr marL="0" marR="0" indent="0" algn="l" defTabSz="14828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aseline="0" dirty="0" smtClean="0"/>
                    </a:p>
                  </a:txBody>
                  <a:tcPr marL="50433" marR="50433" marT="33450" marB="33450" anchor="ctr"/>
                </a:tc>
              </a:tr>
              <a:tr h="581033">
                <a:tc>
                  <a:txBody>
                    <a:bodyPr/>
                    <a:lstStyle/>
                    <a:p>
                      <a:pPr algn="r"/>
                      <a:r>
                        <a:rPr lang="en-US" sz="2200" b="1" dirty="0" smtClean="0"/>
                        <a:t>Secretary:</a:t>
                      </a:r>
                      <a:endParaRPr lang="en-US" sz="22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50434" marR="50434" marT="33452" marB="33452" anchor="ctr"/>
                </a:tc>
                <a:tc gridSpan="2">
                  <a:txBody>
                    <a:bodyPr/>
                    <a:lstStyle/>
                    <a:p>
                      <a:r>
                        <a:rPr lang="en-US" sz="2200" b="1" dirty="0" smtClean="0"/>
                        <a:t>Danny</a:t>
                      </a:r>
                      <a:r>
                        <a:rPr lang="en-US" sz="2200" b="1" baseline="0" dirty="0" smtClean="0"/>
                        <a:t> Nolan</a:t>
                      </a:r>
                      <a:endParaRPr lang="en-US" sz="2200" b="1" dirty="0"/>
                    </a:p>
                  </a:txBody>
                  <a:tcPr marL="50434" marR="50434" marT="33452" marB="33452" anchor="ctr"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50433" marR="50433" marT="33450" marB="33450" anchor="ctr"/>
                </a:tc>
              </a:tr>
              <a:tr h="757899">
                <a:tc>
                  <a:txBody>
                    <a:bodyPr/>
                    <a:lstStyle/>
                    <a:p>
                      <a:pPr algn="r"/>
                      <a:r>
                        <a:rPr lang="en-US" sz="2200" b="1" dirty="0" smtClean="0"/>
                        <a:t>Senators:</a:t>
                      </a:r>
                      <a:endParaRPr lang="en-US" sz="22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50434" marR="50434" marT="33452" marB="33452" anchor="ctr"/>
                </a:tc>
                <a:tc gridSpan="2">
                  <a:txBody>
                    <a:bodyPr/>
                    <a:lstStyle/>
                    <a:p>
                      <a:r>
                        <a:rPr lang="en-US" sz="2200" b="1" baseline="0" dirty="0" smtClean="0"/>
                        <a:t>Madeline Adams</a:t>
                      </a:r>
                    </a:p>
                    <a:p>
                      <a:r>
                        <a:rPr lang="en-US" sz="2200" b="1" baseline="0" dirty="0" smtClean="0"/>
                        <a:t>Hannah Kenny</a:t>
                      </a:r>
                      <a:endParaRPr lang="en-US" sz="2200" b="1" dirty="0"/>
                    </a:p>
                  </a:txBody>
                  <a:tcPr marL="50434" marR="50434" marT="33452" marB="33452" anchor="ctr"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50433" marR="50433" marT="33450" marB="33450" anchor="ctr"/>
                </a:tc>
              </a:tr>
              <a:tr h="142355">
                <a:tc>
                  <a:txBody>
                    <a:bodyPr/>
                    <a:lstStyle/>
                    <a:p>
                      <a:pPr algn="r"/>
                      <a:endParaRPr lang="en-US" sz="16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50434" marR="50434" marT="33452" marB="33452" anchor="ctr"/>
                </a:tc>
                <a:tc gridSpan="2">
                  <a:txBody>
                    <a:bodyPr/>
                    <a:lstStyle/>
                    <a:p>
                      <a:pPr algn="r"/>
                      <a:endParaRPr lang="en-US" sz="700" b="1" dirty="0"/>
                    </a:p>
                  </a:txBody>
                  <a:tcPr marL="50434" marR="50434" marT="33452" marB="33452" anchor="ctr"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50433" marR="50433" marT="33450" marB="33450" anchor="ctr"/>
                </a:tc>
              </a:tr>
              <a:tr h="402219">
                <a:tc gridSpan="4">
                  <a:txBody>
                    <a:bodyPr/>
                    <a:lstStyle/>
                    <a:p>
                      <a:pPr algn="ctr"/>
                      <a:endParaRPr lang="en-US" sz="2200" b="1" u="sng" dirty="0"/>
                    </a:p>
                  </a:txBody>
                  <a:tcPr marL="50434" marR="50434" marT="33452" marB="33452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2000" b="1" u="sng" dirty="0"/>
                    </a:p>
                  </a:txBody>
                  <a:tcPr marL="50433" marR="50433" marT="33450" marB="33450" anchor="ctr"/>
                </a:tc>
                <a:tc hMerge="1">
                  <a:txBody>
                    <a:bodyPr/>
                    <a:lstStyle/>
                    <a:p>
                      <a:endParaRPr lang="en-US" sz="2000" b="1" u="sng" dirty="0" smtClean="0"/>
                    </a:p>
                  </a:txBody>
                  <a:tcPr marL="50433" marR="50433" marT="33450" marB="33450" anchor="ctr"/>
                </a:tc>
              </a:tr>
              <a:tr h="402219">
                <a:tc>
                  <a:txBody>
                    <a:bodyPr/>
                    <a:lstStyle/>
                    <a:p>
                      <a:pPr algn="r"/>
                      <a:endParaRPr lang="en-US" sz="2200" b="1" dirty="0"/>
                    </a:p>
                  </a:txBody>
                  <a:tcPr marL="50434" marR="50434" marT="33452" marB="33452" anchor="ctr"/>
                </a:tc>
                <a:tc gridSpan="2"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50434" marR="50434" marT="33452" marB="33452"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2000" dirty="0"/>
                    </a:p>
                  </a:txBody>
                  <a:tcPr marL="50433" marR="50433" marT="33450" marB="33450" anchor="ctr"/>
                </a:tc>
                <a:tc>
                  <a:txBody>
                    <a:bodyPr/>
                    <a:lstStyle/>
                    <a:p>
                      <a:endParaRPr lang="en-US" sz="2200" b="1" dirty="0"/>
                    </a:p>
                  </a:txBody>
                  <a:tcPr marL="50434" marR="50434" marT="33452" marB="33452"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6350"/>
            <a:ext cx="8839200" cy="758825"/>
          </a:xfrm>
        </p:spPr>
        <p:txBody>
          <a:bodyPr/>
          <a:lstStyle/>
          <a:p>
            <a:pPr eaLnBrk="1" hangingPunct="1"/>
            <a:r>
              <a:rPr lang="en-US" b="1" u="sng" smtClean="0"/>
              <a:t>Tribunal Executives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428161"/>
              </p:ext>
            </p:extLst>
          </p:nvPr>
        </p:nvGraphicFramePr>
        <p:xfrm>
          <a:off x="372579" y="914400"/>
          <a:ext cx="8539646" cy="48714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22353"/>
                <a:gridCol w="126268"/>
                <a:gridCol w="3991025"/>
              </a:tblGrid>
              <a:tr h="762000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Career Fair: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r>
                        <a:rPr lang="en-US" sz="2000" b="1" baseline="0" dirty="0" smtClean="0"/>
                        <a:t>Andrew Griggs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</a:tr>
              <a:tr h="373684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Collegiate Affairs: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Nathan</a:t>
                      </a:r>
                      <a:r>
                        <a:rPr lang="en-US" sz="2000" b="1" baseline="0" dirty="0" smtClean="0"/>
                        <a:t> Draper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</a:tr>
              <a:tr h="685209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err="1" smtClean="0"/>
                        <a:t>EWeek</a:t>
                      </a:r>
                      <a:r>
                        <a:rPr lang="en-US" sz="2000" b="1" dirty="0" smtClean="0"/>
                        <a:t>: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r>
                        <a:rPr lang="en-US" sz="2000" b="1" baseline="0" dirty="0" smtClean="0"/>
                        <a:t>Alison Hayfer, Sam Dunker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</a:tr>
              <a:tr h="685209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FELD: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Dane</a:t>
                      </a:r>
                      <a:r>
                        <a:rPr lang="en-US" sz="2000" b="1" baseline="0" dirty="0" smtClean="0"/>
                        <a:t> Sowers, Matt Kitchen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</a:tr>
              <a:tr h="373684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Luau: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pPr marL="0" marR="0" indent="0" algn="l" defTabSz="9143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Chris </a:t>
                      </a:r>
                      <a:r>
                        <a:rPr lang="en-US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Katuscak</a:t>
                      </a:r>
                      <a:endParaRPr lang="en-US" sz="1800" b="1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434" marR="50434" marT="33452" marB="33452" anchor="ctr"/>
                </a:tc>
              </a:tr>
              <a:tr h="373684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Recognition: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Christian </a:t>
                      </a:r>
                      <a:r>
                        <a:rPr lang="en-US" sz="2000" b="1" dirty="0" err="1" smtClean="0"/>
                        <a:t>Lipa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</a:tr>
              <a:tr h="498922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Public Affairs: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r>
                        <a:rPr lang="en-US" sz="2000" b="1" i="0" dirty="0" smtClean="0"/>
                        <a:t>Logan Buck</a:t>
                      </a:r>
                    </a:p>
                  </a:txBody>
                  <a:tcPr marL="50434" marR="50434" marT="33452" marB="33452" anchor="ctr"/>
                </a:tc>
              </a:tr>
              <a:tr h="355818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SOCC: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Nathan Ball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</a:tr>
              <a:tr h="373684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Special Events: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Sam Dun</a:t>
                      </a:r>
                      <a:r>
                        <a:rPr lang="en-US" sz="2000" b="1" baseline="0" dirty="0" smtClean="0"/>
                        <a:t>ker</a:t>
                      </a:r>
                      <a:endParaRPr lang="en-US" sz="2000" b="1" dirty="0" smtClean="0"/>
                    </a:p>
                  </a:txBody>
                  <a:tcPr marL="50434" marR="50434" marT="33452" marB="33452" anchor="ctr"/>
                </a:tc>
              </a:tr>
              <a:tr h="373684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Technology: 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Dane</a:t>
                      </a:r>
                      <a:r>
                        <a:rPr lang="en-US" sz="2000" b="1" baseline="0" dirty="0" smtClean="0"/>
                        <a:t> Sowers, Charlie Hinton</a:t>
                      </a:r>
                      <a:endParaRPr lang="en-US" sz="2000" b="1" dirty="0" smtClean="0"/>
                    </a:p>
                  </a:txBody>
                  <a:tcPr marL="50434" marR="50434" marT="33452" marB="33452"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990600" y="2514600"/>
            <a:ext cx="7696200" cy="1143000"/>
          </a:xfrm>
        </p:spPr>
        <p:txBody>
          <a:bodyPr/>
          <a:lstStyle/>
          <a:p>
            <a:r>
              <a:rPr lang="en-US" sz="6000" b="1" dirty="0" smtClean="0"/>
              <a:t>Officer Reports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68" y="707948"/>
            <a:ext cx="7696244" cy="1143000"/>
          </a:xfrm>
        </p:spPr>
        <p:txBody>
          <a:bodyPr/>
          <a:lstStyle/>
          <a:p>
            <a:r>
              <a:rPr lang="en-US" b="1" u="sng" dirty="0" smtClean="0"/>
              <a:t>President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Bearcat Bite: P&amp;G’s stackable Pringles potato chip shape was designed by former UC astronomer and alumnus Paul </a:t>
            </a:r>
            <a:r>
              <a:rPr lang="en-US" dirty="0" err="1" smtClean="0"/>
              <a:t>Herget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87164" y="152400"/>
            <a:ext cx="14029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/>
              <a:t>Officer:</a:t>
            </a:r>
          </a:p>
          <a:p>
            <a:r>
              <a:rPr lang="en-US" sz="1600" dirty="0" smtClean="0"/>
              <a:t>Alison </a:t>
            </a:r>
            <a:r>
              <a:rPr lang="en-US" sz="1600" dirty="0" err="1" smtClean="0"/>
              <a:t>Hayfer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91723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Secretary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sign in at the back of the room</a:t>
            </a:r>
          </a:p>
          <a:p>
            <a:r>
              <a:rPr lang="en-US" dirty="0" smtClean="0"/>
              <a:t>Must attend and sign in at minimum of 4 meetings each semester to having voting rights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29016"/>
            <a:ext cx="3243263" cy="576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43800" y="15240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/>
              <a:t>Senators:</a:t>
            </a:r>
          </a:p>
          <a:p>
            <a:r>
              <a:rPr lang="en-US" sz="1600" dirty="0" smtClean="0"/>
              <a:t>Hannah Kenny</a:t>
            </a:r>
          </a:p>
          <a:p>
            <a:r>
              <a:rPr lang="en-US" sz="1600" dirty="0" smtClean="0"/>
              <a:t>Maddie Adams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14883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4800"/>
            <a:ext cx="3245549" cy="576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122" y="76200"/>
            <a:ext cx="1633870" cy="920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676219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yriad Pro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vel">
  <a:themeElements>
    <a:clrScheme name="1_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1_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yriad Pro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3246</TotalTime>
  <Words>438</Words>
  <Application>Microsoft Office PowerPoint</Application>
  <PresentationFormat>On-screen Show (4:3)</PresentationFormat>
  <Paragraphs>96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Default Design</vt:lpstr>
      <vt:lpstr>1_Level</vt:lpstr>
      <vt:lpstr>2_Default Design</vt:lpstr>
      <vt:lpstr>Engineering and Applied  Science Tribunal</vt:lpstr>
      <vt:lpstr>PowerPoint Presentation</vt:lpstr>
      <vt:lpstr>Tribunal Officers</vt:lpstr>
      <vt:lpstr>Tribunal Executives</vt:lpstr>
      <vt:lpstr>Officer Reports</vt:lpstr>
      <vt:lpstr>President</vt:lpstr>
      <vt:lpstr>Secretary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Committee Reports</vt:lpstr>
      <vt:lpstr>Technology</vt:lpstr>
      <vt:lpstr>Recognition</vt:lpstr>
      <vt:lpstr>FELD </vt:lpstr>
      <vt:lpstr>Special Events</vt:lpstr>
      <vt:lpstr>PowerPoint Presentation</vt:lpstr>
      <vt:lpstr>Constructive Criticism</vt:lpstr>
      <vt:lpstr>Next Meeting: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Secretary Report</dc:title>
  <dc:creator>Andrew Griggs</dc:creator>
  <cp:lastModifiedBy>0wner</cp:lastModifiedBy>
  <cp:revision>201</cp:revision>
  <dcterms:created xsi:type="dcterms:W3CDTF">2012-06-23T16:33:59Z</dcterms:created>
  <dcterms:modified xsi:type="dcterms:W3CDTF">2014-07-21T01:06:45Z</dcterms:modified>
</cp:coreProperties>
</file>