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42" r:id="rId4"/>
    <p:sldMasterId id="2147483743" r:id="rId5"/>
    <p:sldMasterId id="2147483744" r:id="rId6"/>
    <p:sldMasterId id="2147483745" r:id="rId7"/>
    <p:sldMasterId id="2147483746" r:id="rId8"/>
    <p:sldMasterId id="2147483747" r:id="rId9"/>
    <p:sldMasterId id="2147483748" r:id="rId10"/>
    <p:sldMasterId id="2147483749" r:id="rId11"/>
    <p:sldMasterId id="2147483750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</p:sldIdLst>
  <p:sldSz cy="6858000" cx="9144000"/>
  <p:notesSz cx="6858000" cy="9144000"/>
  <p:embeddedFontLst>
    <p:embeddedFont>
      <p:font typeface="PT Sans"/>
      <p:regular r:id="rId43"/>
      <p:bold r:id="rId44"/>
      <p:italic r:id="rId45"/>
      <p:boldItalic r:id="rId4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20" Type="http://schemas.openxmlformats.org/officeDocument/2006/relationships/slide" Target="slides/slide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22" Type="http://schemas.openxmlformats.org/officeDocument/2006/relationships/slide" Target="slides/slide9.xml"/><Relationship Id="rId44" Type="http://schemas.openxmlformats.org/officeDocument/2006/relationships/font" Target="fonts/PTSans-bold.fntdata"/><Relationship Id="rId21" Type="http://schemas.openxmlformats.org/officeDocument/2006/relationships/slide" Target="slides/slide8.xml"/><Relationship Id="rId43" Type="http://schemas.openxmlformats.org/officeDocument/2006/relationships/font" Target="fonts/PTSans-regular.fntdata"/><Relationship Id="rId24" Type="http://schemas.openxmlformats.org/officeDocument/2006/relationships/slide" Target="slides/slide11.xml"/><Relationship Id="rId46" Type="http://schemas.openxmlformats.org/officeDocument/2006/relationships/font" Target="fonts/PTSans-boldItalic.fntdata"/><Relationship Id="rId23" Type="http://schemas.openxmlformats.org/officeDocument/2006/relationships/slide" Target="slides/slide10.xml"/><Relationship Id="rId45" Type="http://schemas.openxmlformats.org/officeDocument/2006/relationships/font" Target="fonts/PTSans-italic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35" Type="http://schemas.openxmlformats.org/officeDocument/2006/relationships/slide" Target="slides/slide22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21.xml"/><Relationship Id="rId15" Type="http://schemas.openxmlformats.org/officeDocument/2006/relationships/slide" Target="slides/slide2.xml"/><Relationship Id="rId37" Type="http://schemas.openxmlformats.org/officeDocument/2006/relationships/slide" Target="slides/slide24.xml"/><Relationship Id="rId14" Type="http://schemas.openxmlformats.org/officeDocument/2006/relationships/slide" Target="slides/slide1.xml"/><Relationship Id="rId36" Type="http://schemas.openxmlformats.org/officeDocument/2006/relationships/slide" Target="slides/slide23.xml"/><Relationship Id="rId17" Type="http://schemas.openxmlformats.org/officeDocument/2006/relationships/slide" Target="slides/slide4.xml"/><Relationship Id="rId39" Type="http://schemas.openxmlformats.org/officeDocument/2006/relationships/slide" Target="slides/slide26.xml"/><Relationship Id="rId16" Type="http://schemas.openxmlformats.org/officeDocument/2006/relationships/slide" Target="slides/slide3.xml"/><Relationship Id="rId38" Type="http://schemas.openxmlformats.org/officeDocument/2006/relationships/slide" Target="slides/slide25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>
            <p:ph idx="2" type="sldImg"/>
          </p:nvPr>
        </p:nvSpPr>
        <p:spPr>
          <a:xfrm>
            <a:off x="1714753" y="685800"/>
            <a:ext cx="342916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1" name="Shape 7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can’t make this meeting. Speak on his behalf.</a:t>
            </a:r>
          </a:p>
        </p:txBody>
      </p:sp>
      <p:sp>
        <p:nvSpPr>
          <p:cNvPr id="812" name="Shape 8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8" name="Shape 8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9" name="Shape 8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30" name="Shape 8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1" name="Shape 8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7" name="Shape 8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55423" y="685488"/>
            <a:ext cx="45471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1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rIns="91325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3884613" y="8685213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rIns="91325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857250" y="4426857"/>
            <a:ext cx="5372699" cy="4091100"/>
          </a:xfrm>
          <a:prstGeom prst="rect">
            <a:avLst/>
          </a:prstGeom>
        </p:spPr>
        <p:txBody>
          <a:bodyPr anchorCtr="0" anchor="t" bIns="86175" lIns="86175" rIns="86175" tIns="861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857250" y="217714"/>
            <a:ext cx="5372699" cy="4094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857250" y="4426857"/>
            <a:ext cx="5372699" cy="4091100"/>
          </a:xfrm>
          <a:prstGeom prst="rect">
            <a:avLst/>
          </a:prstGeom>
        </p:spPr>
        <p:txBody>
          <a:bodyPr anchorCtr="0" anchor="t" bIns="86175" lIns="86175" rIns="86175" tIns="861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857250" y="217714"/>
            <a:ext cx="5372699" cy="4094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857250" y="4426857"/>
            <a:ext cx="5372699" cy="4091100"/>
          </a:xfrm>
          <a:prstGeom prst="rect">
            <a:avLst/>
          </a:prstGeom>
        </p:spPr>
        <p:txBody>
          <a:bodyPr anchorCtr="0" anchor="t" bIns="86175" lIns="86175" rIns="86175" tIns="861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857250" y="217714"/>
            <a:ext cx="5372699" cy="4094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31" name="Shape 131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132" name="Shape 132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600200"/>
            <a:ext cx="8229600" cy="4224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4038599" cy="4351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648200" y="1600200"/>
            <a:ext cx="4038599" cy="4351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457200" y="2174875"/>
            <a:ext cx="4040187" cy="3777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209" name="Shape 20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210" name="Shape 210"/>
          <p:cNvSpPr txBox="1"/>
          <p:nvPr>
            <p:ph idx="4" type="body"/>
          </p:nvPr>
        </p:nvSpPr>
        <p:spPr>
          <a:xfrm>
            <a:off x="4645025" y="2174875"/>
            <a:ext cx="4041774" cy="3777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575050" y="273050"/>
            <a:ext cx="5111750" cy="5619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457200" y="1435100"/>
            <a:ext cx="3008313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792288" y="4656667"/>
            <a:ext cx="5486399" cy="7106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0" name="Shape 220"/>
          <p:cNvSpPr/>
          <p:nvPr>
            <p:ph idx="2" type="pic"/>
          </p:nvPr>
        </p:nvSpPr>
        <p:spPr>
          <a:xfrm>
            <a:off x="1792288" y="358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 rot="5400000">
            <a:off x="2421466" y="-364066"/>
            <a:ext cx="430106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9" name="Shape 27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99" name="Shape 29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305" name="Shape 30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06" name="Shape 30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307" name="Shape 30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3" name="Shape 3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323" name="Shape 3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324" name="Shape 3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9" name="Shape 32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331" name="Shape 3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1295400" y="1935201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394" name="Shape 394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Shape 395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399" name="Shape 399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Shape 402"/>
          <p:cNvSpPr txBox="1"/>
          <p:nvPr>
            <p:ph idx="12" type="sldNum"/>
          </p:nvPr>
        </p:nvSpPr>
        <p:spPr>
          <a:xfrm>
            <a:off x="7315200" y="6248401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6" name="Shape 406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7" name="Shape 407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13" name="Shape 413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Shape 414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19" name="Shape 419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0" name="Shape 42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21" name="Shape 421"/>
          <p:cNvSpPr txBox="1"/>
          <p:nvPr>
            <p:ph idx="4" type="body"/>
          </p:nvPr>
        </p:nvSpPr>
        <p:spPr>
          <a:xfrm>
            <a:off x="4645025" y="2174875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2" name="Shape 422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27" name="Shape 427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457200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3575049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7" name="Shape 437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38" name="Shape 43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Shape 43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Shape 44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x="1792288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3" name="Shape 44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45" name="Shape 445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 rot="5400000">
            <a:off x="3177380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451" name="Shape 45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 rot="5400000">
            <a:off x="5543550" y="2038349"/>
            <a:ext cx="4876798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 rot="5400000">
            <a:off x="1428751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457" name="Shape 457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89" name="Shape 489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90" name="Shape 49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91" name="Shape 49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92" name="Shape 49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Shape 495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96" name="Shape 49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97" name="Shape 49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98" name="Shape 498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2" name="Shape 50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03" name="Shape 50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04" name="Shape 50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3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508" name="Shape 50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09" name="Shape 50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3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514" name="Shape 514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15" name="Shape 515"/>
          <p:cNvSpPr txBox="1"/>
          <p:nvPr>
            <p:ph idx="3" type="body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3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516" name="Shape 516"/>
          <p:cNvSpPr txBox="1"/>
          <p:nvPr>
            <p:ph idx="4" type="body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17" name="Shape 51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18" name="Shape 51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32" name="Shape 5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3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533" name="Shape 53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Shape 53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3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540" name="Shape 5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41" name="Shape 5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 rot="5400000">
            <a:off x="3177380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47" name="Shape 54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2" name="Shape 55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53" name="Shape 55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54" name="Shape 55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89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1" marL="341312" rtl="0">
              <a:spcBef>
                <a:spcPts val="640"/>
              </a:spcBef>
              <a:spcAft>
                <a:spcPts val="0"/>
              </a:spcAft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106362" marL="741362" rtl="0">
              <a:spcBef>
                <a:spcPts val="0"/>
              </a:spcBef>
              <a:spcAft>
                <a:spcPts val="0"/>
              </a:spcAft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4287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1" marL="2055811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575" name="Shape 57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581" name="Shape 581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2" name="Shape 582"/>
          <p:cNvSpPr txBox="1"/>
          <p:nvPr>
            <p:ph idx="3" type="body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583" name="Shape 583"/>
          <p:cNvSpPr txBox="1"/>
          <p:nvPr>
            <p:ph idx="4" type="body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4" name="Shape 5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85" name="Shape 5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86" name="Shape 5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89" name="Shape 58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90" name="Shape 59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94" name="Shape 59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95" name="Shape 59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3575050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9" name="Shape 599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00" name="Shape 60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01" name="Shape 60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02" name="Shape 60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5" name="Shape 60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07" name="Shape 60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08" name="Shape 60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09" name="Shape 60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 rot="5400000">
            <a:off x="3177380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613" name="Shape 61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14" name="Shape 61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15" name="Shape 61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8" name="Shape 618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619" name="Shape 61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20" name="Shape 62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21" name="Shape 62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4" name="Shape 66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5" name="Shape 66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6" name="Shape 66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Shape 669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0" name="Shape 67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1" name="Shape 67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2" name="Shape 672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6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14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676" name="Shape 67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7" name="Shape 67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8" name="Shape 67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82" name="Shape 682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83" name="Shape 68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4" name="Shape 68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5" name="Shape 68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689" name="Shape 689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90" name="Shape 690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691" name="Shape 691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92" name="Shape 69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3" name="Shape 69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4" name="Shape 69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7" name="Shape 69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8" name="Shape 69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9" name="Shape 69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2" name="Shape 70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3" name="Shape 70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Shape 706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707" name="Shape 707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08" name="Shape 70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9" name="Shape 70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0" name="Shape 71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Shape 71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Shape 714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15" name="Shape 71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6" name="Shape 71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7" name="Shape 71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0" name="Shape 720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1" name="Shape 72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2" name="Shape 72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3" name="Shape 72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Shape 726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7" name="Shape 72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8" name="Shape 72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9" name="Shape 72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89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3" name="Shape 753"/>
          <p:cNvSpPr txBox="1"/>
          <p:nvPr>
            <p:ph idx="1" type="body"/>
          </p:nvPr>
        </p:nvSpPr>
        <p:spPr>
          <a:xfrm>
            <a:off x="1295400" y="1935200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68288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236537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217487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141287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141289" marL="2055811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71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398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399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72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4" name="Shape 75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6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88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755" name="Shape 75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6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88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756" name="Shape 75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60" name="Shape 76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61" name="Shape 76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62" name="Shape 76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5" name="Shape 76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66" name="Shape 766"/>
          <p:cNvSpPr txBox="1"/>
          <p:nvPr>
            <p:ph idx="2" type="body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7" name="Shape 767"/>
          <p:cNvSpPr txBox="1"/>
          <p:nvPr>
            <p:ph idx="3" type="body"/>
          </p:nvPr>
        </p:nvSpPr>
        <p:spPr>
          <a:xfrm>
            <a:off x="4645026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68" name="Shape 768"/>
          <p:cNvSpPr txBox="1"/>
          <p:nvPr>
            <p:ph idx="4" type="body"/>
          </p:nvPr>
        </p:nvSpPr>
        <p:spPr>
          <a:xfrm>
            <a:off x="4645026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9" name="Shape 76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70" name="Shape 77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71" name="Shape 77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4" name="Shape 77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75" name="Shape 77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76" name="Shape 77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79" name="Shape 7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80" name="Shape 7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3" name="Shape 783"/>
          <p:cNvSpPr txBox="1"/>
          <p:nvPr>
            <p:ph idx="1" type="body"/>
          </p:nvPr>
        </p:nvSpPr>
        <p:spPr>
          <a:xfrm>
            <a:off x="3575050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4" name="Shape 78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85" name="Shape 78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86" name="Shape 78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87" name="Shape 78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0" name="Shape 79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91" name="Shape 79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92" name="Shape 79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93" name="Shape 79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94" name="Shape 79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97" name="Shape 797"/>
          <p:cNvSpPr txBox="1"/>
          <p:nvPr>
            <p:ph idx="1" type="body"/>
          </p:nvPr>
        </p:nvSpPr>
        <p:spPr>
          <a:xfrm rot="5400000">
            <a:off x="3177379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031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777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777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636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636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637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637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98" name="Shape 79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99" name="Shape 79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00" name="Shape 80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type="title"/>
          </p:nvPr>
        </p:nvSpPr>
        <p:spPr>
          <a:xfrm rot="5400000">
            <a:off x="5543549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03" name="Shape 803"/>
          <p:cNvSpPr txBox="1"/>
          <p:nvPr>
            <p:ph idx="1" type="body"/>
          </p:nvPr>
        </p:nvSpPr>
        <p:spPr>
          <a:xfrm rot="5400000">
            <a:off x="1428748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031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777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777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636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636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637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637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04" name="Shape 80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05" name="Shape 80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06" name="Shape 80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04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74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1" Type="http://schemas.openxmlformats.org/officeDocument/2006/relationships/image" Target="../media/image00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1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/>
          <p:nvPr/>
        </p:nvSpPr>
        <p:spPr>
          <a:xfrm>
            <a:off x="873125" y="5770564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386" name="Shape 38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3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Shape 47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/>
          <p:nvPr/>
        </p:nvSpPr>
        <p:spPr>
          <a:xfrm>
            <a:off x="873125" y="5770562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481" name="Shape 48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71437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77787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26987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26986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2849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2878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12905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12932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84" name="Shape 48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Shape 5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/>
          <p:nvPr/>
        </p:nvSpPr>
        <p:spPr>
          <a:xfrm>
            <a:off x="873125" y="5770564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567" name="Shape 56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3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69" name="Shape 56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70" name="Shape 57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Shape 6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56" name="Shape 65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8" name="Shape 65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9" name="Shape 65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0" name="Shape 66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Shape 7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873125" y="5770564"/>
            <a:ext cx="1933574" cy="892172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746" name="Shape 74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747" name="Shape 747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71437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03187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77787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77786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63649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63678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63705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63732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48" name="Shape 74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49" name="Shape 74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50" name="Shape 75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uc.edu/president/priorities/search/search_vp-research.html" TargetMode="External"/><Relationship Id="rId4" Type="http://schemas.openxmlformats.org/officeDocument/2006/relationships/hyperlink" Target="mailto:sowersdd@mail.uc.edu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1.png"/><Relationship Id="rId5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uc.edu/ucwc/we/ElectHer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goo.gl/forms/57fUTjs8lz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October 19, 2015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Homecoming 2015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57200" y="1600200"/>
            <a:ext cx="8229600" cy="5083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celebrate the Bearcats 100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 at Nippert with Tribunal and the College of Engineering and Applied Science!</a:t>
            </a:r>
          </a:p>
          <a:p>
            <a:pPr indent="-241300" lvl="0" marL="3429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Where: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Grid Sections 106 &amp; 107</a:t>
            </a:r>
          </a:p>
          <a:p>
            <a:pPr indent="-342900" lvl="0" marL="342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When: THIS SATURDAY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at 12:30</a:t>
            </a:r>
          </a:p>
          <a:p>
            <a:pPr indent="-342900" lvl="0" marL="342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food, Bearcats Football</a:t>
            </a:r>
          </a:p>
          <a:p>
            <a:pPr indent="-215900" lvl="0" marL="3429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Homecoming means alumnus!</a:t>
            </a:r>
          </a:p>
          <a:p>
            <a:pPr indent="0" lvl="0" marL="0" marR="0" rtl="0" algn="l">
              <a:spcBef>
                <a:spcPts val="3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+ ENGINEERING ALUM = NETWORKING</a:t>
            </a:r>
          </a:p>
          <a:p>
            <a:pPr indent="0" lvl="0" marL="0" marR="0" rtl="0" algn="l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of jobs are landed through networking</a:t>
            </a:r>
          </a:p>
          <a:p>
            <a:pPr indent="0" lvl="0" marL="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Hour Opportunity:</a:t>
            </a:r>
          </a:p>
          <a:p>
            <a:pPr indent="-342900" lvl="0" marL="3429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set up and break down the tailgate</a:t>
            </a:r>
          </a:p>
          <a:p>
            <a:pPr indent="-342900" lvl="0" marL="3429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 burnst3@mail.uc.edu 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9839" y="2733675"/>
            <a:ext cx="2986961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675" y="274637"/>
            <a:ext cx="2044699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hape 3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89" l="11713" r="5096" t="14494"/>
          <a:stretch/>
        </p:blipFill>
        <p:spPr>
          <a:xfrm>
            <a:off x="101157" y="796375"/>
            <a:ext cx="8999786" cy="546893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x="2455891" y="3600219"/>
            <a:ext cx="934079" cy="1563944"/>
          </a:xfrm>
          <a:prstGeom prst="frame">
            <a:avLst>
              <a:gd fmla="val 6675" name="adj1"/>
            </a:avLst>
          </a:prstGeom>
          <a:solidFill>
            <a:schemeClr val="dk1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17371" t="0"/>
          <a:stretch/>
        </p:blipFill>
        <p:spPr>
          <a:xfrm flipH="1">
            <a:off x="6741000" y="5307000"/>
            <a:ext cx="2402999" cy="15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>
            <p:ph idx="1" type="body"/>
          </p:nvPr>
        </p:nvSpPr>
        <p:spPr>
          <a:xfrm>
            <a:off x="671549" y="1845725"/>
            <a:ext cx="7800900" cy="4290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7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5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climbing. </a:t>
            </a:r>
            <a:r>
              <a:rPr b="1" baseline="0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food. </a:t>
            </a:r>
            <a:r>
              <a:rPr b="1" baseline="0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r>
              <a:rPr b="1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else could you want?!</a:t>
            </a:r>
          </a:p>
          <a:p>
            <a:pPr indent="-185420" lvl="0" marL="342900" marR="0" rtl="0" algn="l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Char char="•"/>
            </a:pPr>
            <a:r>
              <a:rPr b="1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November </a:t>
            </a:r>
            <a:r>
              <a:rPr lang="en-US" sz="2480"/>
              <a:t>6</a:t>
            </a: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November </a:t>
            </a:r>
            <a:r>
              <a:rPr lang="en-US" sz="2480"/>
              <a:t>7</a:t>
            </a: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(9 PM – 9 AM)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Char char="•"/>
            </a:pPr>
            <a:r>
              <a:rPr b="1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RockQuest Climbing Center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Font typeface="Arial"/>
              <a:buChar char="•"/>
            </a:pPr>
            <a:r>
              <a:rPr b="0" baseline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an email containing a sign-up link! </a:t>
            </a:r>
          </a:p>
        </p:txBody>
      </p:sp>
      <p:sp>
        <p:nvSpPr>
          <p:cNvPr id="363" name="Shape 363"/>
          <p:cNvSpPr/>
          <p:nvPr/>
        </p:nvSpPr>
        <p:spPr>
          <a:xfrm>
            <a:off x="1857108" y="359393"/>
            <a:ext cx="5429782" cy="1912796"/>
          </a:xfrm>
          <a:prstGeom prst="rect">
            <a:avLst/>
          </a:prstGeom>
          <a:solidFill>
            <a:srgbClr val="46BC36">
              <a:alpha val="92549"/>
            </a:srgbClr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2207" y="682114"/>
            <a:ext cx="4719583" cy="149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457200" y="17439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Earn Service Hours and help those in need!</a:t>
            </a:r>
          </a:p>
          <a:p>
            <a:pPr indent="0" lvl="0" marL="0" marR="0" rtl="0" algn="ctr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Matthew 25 Ministries is an organization dedicated to relief efforts around the world. </a:t>
            </a:r>
          </a:p>
          <a:p>
            <a:pPr indent="0" lvl="0" marL="0" marR="0" rtl="0" algn="ctr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volunteering one weekend during November</a:t>
            </a:r>
          </a:p>
          <a:p>
            <a:pPr indent="0" lvl="0" marL="0" marR="0" rtl="0" algn="ctr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an email with Sign Up details in the coming weeks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819" y="38101"/>
            <a:ext cx="4418486" cy="169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878" y="4376732"/>
            <a:ext cx="3638567" cy="227410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/>
          <p:nvPr/>
        </p:nvSpPr>
        <p:spPr>
          <a:xfrm>
            <a:off x="457200" y="4376732"/>
            <a:ext cx="4572000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 For A Needy World With The Things We Throw Away.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-Rev. Wendell Mettey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Involvement 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GET INVOLVED OR PLAN AN EVENT OF YOUR OWN?? JOIN MY COMMITTEE!</a:t>
            </a:r>
          </a:p>
          <a:p>
            <a:pPr indent="0" lvl="0" marL="0" marR="0" rtl="0" algn="ctr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Tom Burns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Events Chairman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Burnst3@mail.uc.edu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2114550" y="609833"/>
            <a:ext cx="57721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Public Affairs</a:t>
            </a:r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1163050" y="1350199"/>
            <a:ext cx="6723599" cy="4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Be the first to hear about upcoming events: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Follow us on Twitter @UCTribunal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Like our Facebook page The UC Engineering and Applied Science Tribunal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get involved contact </a:t>
            </a:r>
            <a:r>
              <a:rPr b="0" baseline="0" i="0" lang="en-US" sz="2800" u="none" cap="none" strike="noStrik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meadsmc@mail.uc.edu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rent a Baldwin table go to tribunal.uc.edu/socc/table-reservation</a:t>
            </a: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6962403" y="0"/>
            <a:ext cx="2181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Committee Chair:</a:t>
            </a: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Meredith Meads</a:t>
            </a: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9286" y="4845721"/>
            <a:ext cx="1097399" cy="10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792" y="4108835"/>
            <a:ext cx="1033361" cy="102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723875" y="60162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Innovation Committee</a:t>
            </a:r>
          </a:p>
        </p:txBody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1143000" y="1447800"/>
            <a:ext cx="7696244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96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PT Sans"/>
              <a:buChar char="•"/>
            </a:pPr>
            <a:r>
              <a:rPr b="0" baseline="0" i="0" lang="en-US" sz="27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Responsible for initiating projects and ideas to better the college and support CEAS students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PT Sans"/>
              <a:buChar char="•"/>
            </a:pPr>
            <a:r>
              <a:rPr b="0" baseline="0" i="0" lang="en-US" sz="27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Projects</a:t>
            </a:r>
          </a:p>
          <a:p>
            <a:pPr indent="-284163" lvl="1" marL="741363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208"/>
              <a:buFont typeface="PT Sans"/>
              <a:buChar char="–"/>
            </a:pPr>
            <a:r>
              <a:rPr b="0" baseline="0" i="0" lang="en-US" sz="240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3D Printing</a:t>
            </a:r>
          </a:p>
          <a:p>
            <a:pPr indent="-284163" lvl="1" marL="741363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208"/>
              <a:buFont typeface="PT Sans"/>
              <a:buChar char="–"/>
            </a:pPr>
            <a:r>
              <a:rPr b="0" baseline="0" i="0" lang="en-US" sz="240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Class shadow</a:t>
            </a:r>
          </a:p>
          <a:p>
            <a:pPr indent="-284163" lvl="1" marL="741363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208"/>
              <a:buFont typeface="PT Sans"/>
              <a:buChar char="–"/>
            </a:pPr>
            <a:r>
              <a:rPr b="0" baseline="0" i="0" lang="en-US" sz="240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Course survey audit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PT Sans"/>
              <a:buChar char="•"/>
            </a:pPr>
            <a:r>
              <a:rPr b="0" baseline="0" i="0" lang="en-US" sz="27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meeting directly after general meeting today!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99107"/>
              <a:buFont typeface="PT Sans"/>
              <a:buChar char="•"/>
            </a:pPr>
            <a:r>
              <a:rPr b="0" baseline="0" i="0" lang="en-US" sz="2775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demjanes@mail.uc.edu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70103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600" u="sng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Committee Chair</a:t>
            </a:r>
            <a:r>
              <a:rPr b="1" baseline="0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Myriad Pro"/>
                <a:ea typeface="Myriad Pro"/>
                <a:cs typeface="Myriad Pro"/>
                <a:sym typeface="Myriad Pro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FELD</a:t>
            </a: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914400" y="1752600"/>
            <a:ext cx="8001000" cy="4267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FELD vs Tribunal Exec Dodgeball,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Thursday, October 29th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from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7pm-8pm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</a:t>
            </a:r>
          </a:p>
          <a:p>
            <a:pPr indent="-131762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be held in Rec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All are welcome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Free Food</a:t>
            </a:r>
          </a:p>
          <a:p>
            <a:pPr indent="-131762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Email </a:t>
            </a:r>
            <a:r>
              <a:rPr b="0" baseline="0" i="0" lang="en-US" sz="2400" u="sng" cap="none" strike="noStrike">
                <a:solidFill>
                  <a:srgbClr val="00B0F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conwayal@mail.uc.edu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with questions or to be added to the mailing list.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					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7010400" y="0"/>
            <a:ext cx="213359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Alexis Conway</a:t>
            </a: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200" y="2368650"/>
            <a:ext cx="3408349" cy="225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type="title"/>
          </p:nvPr>
        </p:nvSpPr>
        <p:spPr>
          <a:xfrm>
            <a:off x="1295400" y="368158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Collegiate Affairs</a:t>
            </a:r>
          </a:p>
        </p:txBody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x="1219200" y="1600200"/>
            <a:ext cx="7696198" cy="505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Open Forum Meeting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1" baseline="0" i="0" lang="en-US" sz="2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Wednesday October 21</a:t>
            </a:r>
            <a:r>
              <a:rPr b="1" baseline="30000" i="0" lang="en-US" sz="2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th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1" baseline="0" i="0" lang="en-US" sz="2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7:00pm – 8:00pm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1" baseline="0" i="0" lang="en-US" sz="2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ERC 405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6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6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We will discuss updates from Oct 7</a:t>
            </a:r>
            <a:r>
              <a:rPr b="0" baseline="3000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th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Open Forum and other comments, concerns &amp; opinions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Free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</a:t>
            </a:r>
            <a:r>
              <a:rPr b="1" baseline="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pizza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will be provided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6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625" name="Shape 625"/>
          <p:cNvSpPr txBox="1"/>
          <p:nvPr/>
        </p:nvSpPr>
        <p:spPr>
          <a:xfrm>
            <a:off x="7010389" y="129050"/>
            <a:ext cx="213359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Khaled Aboumerhi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Marathon Scholarship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$1500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 are available at tribunal.uc.edu/recognition 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 and TA of the Semester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Nominations open November 9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for committee members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me at</a:t>
            </a:r>
            <a:r>
              <a:rPr b="0" baseline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4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wood2jt@mail.uc.edu</a:t>
            </a:r>
            <a:r>
              <a:rPr b="0" baseline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interested</a:t>
            </a:r>
          </a:p>
          <a:p>
            <a:pPr indent="-214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Wood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x="1285875" y="384691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1285875" y="1304925"/>
            <a:ext cx="76961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Organization Communication Committee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Members of our Committee are: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collaboration between CEAS student groups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the impact each CEAS group has on the student body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Example: Student organization attendance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Second meeting coming up!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SAB presentation and Q/A session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palmerha@mail.uc.edu if you are interested in holding a position within SOCC.</a:t>
            </a:r>
          </a:p>
          <a:p>
            <a: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7135575" y="120150"/>
            <a:ext cx="2008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type="title"/>
          </p:nvPr>
        </p:nvSpPr>
        <p:spPr>
          <a:xfrm>
            <a:off x="1295400" y="5676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 Calendar</a:t>
            </a:r>
          </a:p>
        </p:txBody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1295400" y="1152525"/>
            <a:ext cx="6124500" cy="54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SOCC Calendar is made up of meeting/event times for other engineering clubs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https://tribunal.uc.edu/socc 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This is a resource for YOU!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are still working on getting other club calendars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palmerha@mail.uc.edu if you are not on the SOCC calendar.</a:t>
            </a:r>
          </a:p>
          <a:p>
            <a:pPr indent="-1635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6172200" y="152400"/>
            <a:ext cx="2008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312" y="1577066"/>
            <a:ext cx="1408199" cy="29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 txBox="1"/>
          <p:nvPr/>
        </p:nvSpPr>
        <p:spPr>
          <a:xfrm>
            <a:off x="7283175" y="56750"/>
            <a:ext cx="2008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>
            <p:ph type="title"/>
          </p:nvPr>
        </p:nvSpPr>
        <p:spPr>
          <a:xfrm>
            <a:off x="1350507" y="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 Calendar</a:t>
            </a:r>
          </a:p>
        </p:txBody>
      </p:sp>
      <p:pic>
        <p:nvPicPr>
          <p:cNvPr id="647" name="Shape 6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8075" y="1057307"/>
            <a:ext cx="5461800" cy="539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7283175" y="56750"/>
            <a:ext cx="2008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type="title"/>
          </p:nvPr>
        </p:nvSpPr>
        <p:spPr>
          <a:xfrm>
            <a:off x="685800" y="1524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732" name="Shape 732"/>
          <p:cNvSpPr txBox="1"/>
          <p:nvPr>
            <p:ph idx="1" type="body"/>
          </p:nvPr>
        </p:nvSpPr>
        <p:spPr>
          <a:xfrm>
            <a:off x="1140175" y="1082100"/>
            <a:ext cx="78477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it? 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 nationally celebrated week to celebrate engineers  and all that we do!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we do?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Have a fun week of competition and games and end the week with a banquet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is it?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21-27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uc.eweek@gmail.com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Follow us on Twitter  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@UC_Eweek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"/>
              <a:buChar char="•"/>
            </a:pPr>
            <a:r>
              <a:rPr lang="en-US"/>
              <a:t>Through the Herman Schneider Foundation, the first 85 seniors get free tickets for the banquet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Next committee meeting : </a:t>
            </a:r>
            <a:r>
              <a:rPr b="1" lang="en-US">
                <a:solidFill>
                  <a:srgbClr val="FF0000"/>
                </a:solidFill>
              </a:rPr>
              <a:t>Thursday @ 12:30PM in 650 Baldwin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7462345" y="47802"/>
            <a:ext cx="2286000" cy="9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Alison Hayfer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type="title"/>
          </p:nvPr>
        </p:nvSpPr>
        <p:spPr>
          <a:xfrm>
            <a:off x="1076325" y="33360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lang="en-US"/>
              <a:t>Peer Leader Position</a:t>
            </a:r>
          </a:p>
        </p:txBody>
      </p:sp>
      <p:sp>
        <p:nvSpPr>
          <p:cNvPr id="809" name="Shape 809"/>
          <p:cNvSpPr txBox="1"/>
          <p:nvPr>
            <p:ph idx="1" type="body"/>
          </p:nvPr>
        </p:nvSpPr>
        <p:spPr>
          <a:xfrm>
            <a:off x="1076325" y="1333500"/>
            <a:ext cx="76961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Peer Leaders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for Learning Communities Wanted!!!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Details</a:t>
            </a:r>
          </a:p>
          <a:p>
            <a:pPr indent="-3730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Paid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position</a:t>
            </a:r>
          </a:p>
          <a:p>
            <a:pPr indent="-3476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lead your own LC</a:t>
            </a:r>
          </a:p>
          <a:p>
            <a:pPr indent="-3476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help first year students grow</a:t>
            </a:r>
          </a:p>
          <a:p>
            <a:pPr indent="-3476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Spring 2015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More info? </a:t>
            </a:r>
          </a:p>
          <a:p>
            <a:pPr indent="-3730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http://www.uc.edu/fye/learning_communities/pl.html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Questions? Contact Lauren Bosselait at lauren.bosselait@uc.edu</a:t>
            </a:r>
          </a:p>
          <a:p>
            <a:pPr indent="-188911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-74612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latin typeface="PT Sans"/>
                <a:ea typeface="PT Sans"/>
                <a:cs typeface="PT Sans"/>
                <a:sym typeface="PT Sans"/>
              </a:rPr>
              <a:t>VP for Research Search - Open Forums</a:t>
            </a:r>
          </a:p>
        </p:txBody>
      </p:sp>
      <p:sp>
        <p:nvSpPr>
          <p:cNvPr id="815" name="Shape 815"/>
          <p:cNvSpPr txBox="1"/>
          <p:nvPr>
            <p:ph idx="1" type="body"/>
          </p:nvPr>
        </p:nvSpPr>
        <p:spPr>
          <a:xfrm>
            <a:off x="1295400" y="1653452"/>
            <a:ext cx="7696199" cy="355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2800">
                <a:latin typeface="PT Sans"/>
                <a:ea typeface="PT Sans"/>
                <a:cs typeface="PT Sans"/>
                <a:sym typeface="PT Sans"/>
              </a:rPr>
              <a:t>UC is currently in the process of hiring a new VP for Research.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2800">
                <a:latin typeface="PT Sans"/>
                <a:ea typeface="PT Sans"/>
                <a:cs typeface="PT Sans"/>
                <a:sym typeface="PT Sans"/>
              </a:rPr>
              <a:t>They have identified 4 candidates who will each be hosting a Q&amp;A session that is open to all faculty, staff, and students: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latin typeface="PT Sans"/>
              <a:ea typeface="PT Sans"/>
              <a:cs typeface="PT Sans"/>
              <a:sym typeface="PT Sans"/>
            </a:endParaRPr>
          </a:p>
          <a:p>
            <a:pPr indent="-228600" lvl="1" marL="914400" rtl="0">
              <a:spcBef>
                <a:spcPts val="0"/>
              </a:spcBef>
              <a:buSzPct val="100000"/>
              <a:buFont typeface="PT Sans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Patrick A. Limbach - Thurs. 10/15, 10:15-11:15 in 427 ERC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PT Sans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Simin Nikbin Meydani - Fri. 10/16 3:30-4:30 in TUC Cinema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PT Sans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Jeffrey M. Zaleski - Tues. 10/20, 12:30-1:30 in 400B TUC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PT Sans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Name TBA - Tues. 10/27, 8:30-9:30 in 427 ERC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Visit </a:t>
            </a:r>
            <a:r>
              <a:rPr lang="en-US" sz="1600" u="sng">
                <a:solidFill>
                  <a:srgbClr val="0000FF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http://www.uc.edu/president/priorities/search/search_vp-research.html</a:t>
            </a:r>
            <a:r>
              <a:rPr lang="en-US" sz="1600">
                <a:solidFill>
                  <a:srgbClr val="0000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for more details or email Dane at </a:t>
            </a:r>
            <a:r>
              <a:rPr lang="en-US" sz="1600" u="sng">
                <a:solidFill>
                  <a:srgbClr val="0000FF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sowersdd@mail.uc.edu</a:t>
            </a:r>
            <a:r>
              <a:rPr lang="en-US" sz="1600">
                <a:solidFill>
                  <a:srgbClr val="0000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with any questions!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>
            <p:ph type="title"/>
          </p:nvPr>
        </p:nvSpPr>
        <p:spPr>
          <a:xfrm>
            <a:off x="533400" y="28575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827" name="Shape 827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834" name="Shape 834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November 2, 2015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3000">
                <a:solidFill>
                  <a:schemeClr val="dk1"/>
                </a:solidFill>
              </a:rPr>
              <a:t>Presentation and Q&amp;A From Dean Lim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3000">
                <a:solidFill>
                  <a:schemeClr val="dk1"/>
                </a:solidFill>
              </a:rPr>
              <a:t>Ambassadors UC Trivia Night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Officer Reports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Committee Reports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Raffle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723900" y="2857508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6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Dean Teik Lim!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11"/>
            <a:ext cx="19357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9525" y="0"/>
            <a:ext cx="9134475" cy="445775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 Teik C. Lim, Dean            COLLEGE OF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ENGINEERING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&amp;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APPLIED SCIENCE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091" y="5518410"/>
            <a:ext cx="1603140" cy="112158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935773" y="5942571"/>
            <a:ext cx="7208227" cy="915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5">
            <a:alphaModFix amt="34000"/>
          </a:blip>
          <a:srcRect b="0" l="25807" r="0" t="1000"/>
          <a:stretch/>
        </p:blipFill>
        <p:spPr>
          <a:xfrm>
            <a:off x="1935773" y="444662"/>
            <a:ext cx="7208227" cy="641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1935773" y="565766"/>
            <a:ext cx="7208225" cy="6291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▪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Enhancing Students’ Experience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President’s 3</a:t>
            </a:r>
            <a:r>
              <a:rPr b="1" baseline="3000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Century initiative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Faculty hiring, 50 in 5 plan</a:t>
            </a:r>
          </a:p>
          <a:p>
            <a:pPr indent="-287338" lvl="2" marL="973138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✓"/>
            </a:pPr>
            <a:r>
              <a:rPr b="1" baseline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 started, 2 to start soon, and 19 open searches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ASSET (Advancing Student Success in Engrg &amp; Tech)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Improve lab capabilities and capacities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Hiring more advisors and support staff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Expanding Honors</a:t>
            </a:r>
          </a:p>
          <a:p>
            <a:pPr indent="-228600" lvl="0" marL="228600" marR="0" rtl="0" algn="l">
              <a:spcBef>
                <a:spcPts val="1200"/>
              </a:spcBef>
              <a:buClr>
                <a:schemeClr val="dk1"/>
              </a:buClr>
              <a:buSzPct val="100000"/>
              <a:buFont typeface="Noto Symbol"/>
              <a:buChar char="▪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Opportunities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ICP – 8 months co-op in Germany and Japan 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Coop/TA – Joint Engrg Coop Institute in Chongqing, China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‘Experience’ programs in Singapore, Hong Kong &amp; Toronto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CEAS students can work with ProPel and UC International offices to find their own co-op job abroad</a:t>
            </a:r>
          </a:p>
          <a:p>
            <a:pPr indent="-228600" lvl="1" marL="6858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ymbol"/>
              <a:buChar char="▪"/>
            </a:pPr>
            <a:r>
              <a:rPr b="1" baseline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There are many approved study abroad programs and dozens of exchange programs. Most offer scholarships and grants. For example, 3 study tour courses to Japan, Italy/Spain, Finland, etc.  </a:t>
            </a:r>
          </a:p>
          <a:p>
            <a:pPr indent="-101600" lvl="1" marL="685800" marR="0" rtl="0" algn="l">
              <a:spcBef>
                <a:spcPts val="0"/>
              </a:spcBef>
              <a:buClr>
                <a:srgbClr val="888888"/>
              </a:buClr>
              <a:buFont typeface="Noto Symbol"/>
              <a:buNone/>
            </a:pPr>
            <a:r>
              <a:t/>
            </a:r>
            <a:endParaRPr b="1" baseline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295400" y="7412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Recent Senate Activity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295400" y="1554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baseline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Student Government Senate passed a resolution to support the input of language regarding Counseling and Psychological Services (CAPS) and Title IX into every class course material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baseline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Student Senate voted to monetarily support the Black Male Luncheon which brings high school underprivileged black males to network with UC students and professionals</a:t>
            </a:r>
          </a:p>
          <a:p>
            <a:pPr indent="-2540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4880"/>
              </a:buClr>
              <a:buFont typeface="Courier New"/>
              <a:buNone/>
            </a:pPr>
            <a:r>
              <a:t/>
            </a:r>
            <a:endParaRPr b="0" baseline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362814" y="47625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266825" y="75270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Elect Her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343025" y="1392277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Elect her both encourages and trains college women to run for student government and future leadership positions.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It is a one day 4.5 hour training on </a:t>
            </a:r>
            <a:r>
              <a:rPr b="1" baseline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Nov. 7th</a:t>
            </a: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If you are interested in participating, sign up at the link below: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sng" cap="none" strike="noStrike">
                <a:latin typeface="Arial"/>
                <a:ea typeface="Arial"/>
                <a:cs typeface="Arial"/>
                <a:sym typeface="Arial"/>
                <a:hlinkClick r:id="rId3"/>
              </a:rPr>
              <a:t>http://www.uc.edu/ucwc/we/ElectHer.html</a:t>
            </a: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362814" y="47625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1174200" y="714600"/>
            <a:ext cx="789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Homecoming October 19</a:t>
            </a:r>
            <a:r>
              <a:rPr b="1" baseline="3000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baseline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 – 25th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1238250" y="1337700"/>
            <a:ext cx="7768200" cy="52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Monday</a:t>
            </a: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: Paint Uptown </a:t>
            </a:r>
            <a:r>
              <a:rPr b="0" baseline="0" i="0" lang="en-US" sz="2400" u="sng" cap="none" strike="noStrike">
                <a:latin typeface="Arial"/>
                <a:ea typeface="Arial"/>
                <a:cs typeface="Arial"/>
                <a:sym typeface="Arial"/>
                <a:hlinkClick r:id="rId3"/>
              </a:rPr>
              <a:t>http://goo.gl/forms/57fUTjs8lz</a:t>
            </a: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 More details after sign up!</a:t>
            </a:r>
            <a:b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Tuesday</a:t>
            </a: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: T-Shirt Scavenger Hunt – Follow the clues and you will receive a Homecoming T-Shirt!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Wednesday: </a:t>
            </a: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Cincinnatus Nearly Naked Mile – Dress up in a nearly naked outfit and race through campus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Thursday: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Car smash – Smash a car on Mainstreet with UCONN logo on it!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Sigma Phi Ball – All students welcome to come to Bogarts on Short Vine and celebrate homecoming with dancing and festivities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Friday:</a:t>
            </a: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 Pep Rally on Main Street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Saturday:</a:t>
            </a:r>
            <a:r>
              <a:rPr b="0" baseline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  Homecoming Football game against UCONN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75056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