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0" r:id="rId3"/>
    <p:sldMasterId id="2147483712" r:id="rId4"/>
  </p:sldMasterIdLst>
  <p:notesMasterIdLst>
    <p:notesMasterId r:id="rId45"/>
  </p:notesMasterIdLst>
  <p:sldIdLst>
    <p:sldId id="265" r:id="rId5"/>
    <p:sldId id="507" r:id="rId6"/>
    <p:sldId id="497" r:id="rId7"/>
    <p:sldId id="498" r:id="rId8"/>
    <p:sldId id="499" r:id="rId9"/>
    <p:sldId id="500" r:id="rId10"/>
    <p:sldId id="501" r:id="rId11"/>
    <p:sldId id="502" r:id="rId12"/>
    <p:sldId id="503" r:id="rId13"/>
    <p:sldId id="504" r:id="rId14"/>
    <p:sldId id="505" r:id="rId15"/>
    <p:sldId id="439" r:id="rId16"/>
    <p:sldId id="453" r:id="rId17"/>
    <p:sldId id="267" r:id="rId18"/>
    <p:sldId id="268" r:id="rId19"/>
    <p:sldId id="270" r:id="rId20"/>
    <p:sldId id="424" r:id="rId21"/>
    <p:sldId id="512" r:id="rId22"/>
    <p:sldId id="451" r:id="rId23"/>
    <p:sldId id="452" r:id="rId24"/>
    <p:sldId id="491" r:id="rId25"/>
    <p:sldId id="492" r:id="rId26"/>
    <p:sldId id="493" r:id="rId27"/>
    <p:sldId id="388" r:id="rId28"/>
    <p:sldId id="271" r:id="rId29"/>
    <p:sldId id="509" r:id="rId30"/>
    <p:sldId id="481" r:id="rId31"/>
    <p:sldId id="477" r:id="rId32"/>
    <p:sldId id="489" r:id="rId33"/>
    <p:sldId id="488" r:id="rId34"/>
    <p:sldId id="486" r:id="rId35"/>
    <p:sldId id="487" r:id="rId36"/>
    <p:sldId id="483" r:id="rId37"/>
    <p:sldId id="461" r:id="rId38"/>
    <p:sldId id="485" r:id="rId39"/>
    <p:sldId id="510" r:id="rId40"/>
    <p:sldId id="511" r:id="rId41"/>
    <p:sldId id="513" r:id="rId42"/>
    <p:sldId id="440" r:id="rId43"/>
    <p:sldId id="4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5" autoAdjust="0"/>
    <p:restoredTop sz="89244" autoAdjust="0"/>
  </p:normalViewPr>
  <p:slideViewPr>
    <p:cSldViewPr>
      <p:cViewPr>
        <p:scale>
          <a:sx n="60" d="100"/>
          <a:sy n="60" d="100"/>
        </p:scale>
        <p:origin x="-1452" y="-4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9722A-C710-4B0F-8115-DFEE80D0B9B5}" type="datetimeFigureOut">
              <a:rPr lang="en-US" smtClean="0"/>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59374-E3E6-4EE9-A9DD-5D9D37E3F78F}" type="slidenum">
              <a:rPr lang="en-US" smtClean="0"/>
              <a:pPr/>
              <a:t>‹#›</a:t>
            </a:fld>
            <a:endParaRPr lang="en-US"/>
          </a:p>
        </p:txBody>
      </p:sp>
    </p:spTree>
    <p:extLst>
      <p:ext uri="{BB962C8B-B14F-4D97-AF65-F5344CB8AC3E}">
        <p14:creationId xmlns:p14="http://schemas.microsoft.com/office/powerpoint/2010/main" val="53865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4E6133A-A6CC-4DB5-8494-5242BED781EC}" type="slidenum">
              <a:rPr lang="en-US" smtClean="0">
                <a:solidFill>
                  <a:prstClr val="black"/>
                </a:solidFill>
                <a:cs typeface="Arial" charset="0"/>
              </a:rPr>
              <a:pPr/>
              <a:t>39</a:t>
            </a:fld>
            <a:endParaRPr lang="en-US" smtClean="0">
              <a:solidFill>
                <a:prstClr val="black"/>
              </a:solidFill>
              <a:cs typeface="Arial" charset="0"/>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p:spPr>
        <p:txBody>
          <a:bodyPr/>
          <a:lstStyle/>
          <a:p>
            <a:pPr eaLnBrk="1" hangingPunct="1">
              <a:spcBef>
                <a:spcPct val="0"/>
              </a:spcBef>
            </a:pPr>
            <a:endParaRPr lang="en-US" sz="1800" b="1" smtClean="0">
              <a:cs typeface="Arial" charset="0"/>
            </a:endParaRPr>
          </a:p>
        </p:txBody>
      </p:sp>
    </p:spTree>
    <p:extLst>
      <p:ext uri="{BB962C8B-B14F-4D97-AF65-F5344CB8AC3E}">
        <p14:creationId xmlns:p14="http://schemas.microsoft.com/office/powerpoint/2010/main" val="314796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2"/>
            <a:ext cx="7620000" cy="99060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886200"/>
            <a:ext cx="6400800" cy="1752600"/>
          </a:xfrm>
        </p:spPr>
        <p:txBody>
          <a:bodyPr/>
          <a:lstStyle>
            <a:lvl1pPr marL="0" indent="0" algn="ctr">
              <a:buNone/>
              <a:defRPr/>
            </a:lvl1pPr>
            <a:lvl2pPr marL="457173" indent="0" algn="ctr">
              <a:buNone/>
              <a:defRPr/>
            </a:lvl2pPr>
            <a:lvl3pPr marL="914345" indent="0" algn="ctr">
              <a:buNone/>
              <a:defRPr/>
            </a:lvl3pPr>
            <a:lvl4pPr marL="1371518" indent="0" algn="ctr">
              <a:buNone/>
              <a:defRPr/>
            </a:lvl4pPr>
            <a:lvl5pPr marL="1828691" indent="0" algn="ctr">
              <a:buNone/>
              <a:defRPr/>
            </a:lvl5pPr>
            <a:lvl6pPr marL="2285863" indent="0" algn="ctr">
              <a:buNone/>
              <a:defRPr/>
            </a:lvl6pPr>
            <a:lvl7pPr marL="2743036" indent="0" algn="ctr">
              <a:buNone/>
              <a:defRPr/>
            </a:lvl7pPr>
            <a:lvl8pPr marL="3200209" indent="0" algn="ctr">
              <a:buNone/>
              <a:defRPr/>
            </a:lvl8pPr>
            <a:lvl9pPr marL="3657381"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315200" y="6248400"/>
            <a:ext cx="1447800" cy="476250"/>
          </a:xfrm>
        </p:spPr>
        <p:txBody>
          <a:bodyPr/>
          <a:lstStyle>
            <a:lvl1pPr>
              <a:defRPr/>
            </a:lvl1pPr>
          </a:lstStyle>
          <a:p>
            <a:pPr>
              <a:defRPr/>
            </a:pPr>
            <a:fld id="{7C15EC3B-6544-4BA0-85FC-19BB35D795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7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C148F-CFA6-4069-A53F-150BFE0A4D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93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609600"/>
            <a:ext cx="20193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9055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10C57-76CA-4EE3-8178-B2EBC0DFB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772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6C568-25B7-4D67-8C5B-447F1A877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88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66D59-A378-44B6-A64C-21D85C1C32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39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623CF-252F-4809-B171-47114F3BD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974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46C00-5BE3-4B58-ADC6-75C2D71CD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56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CDF4B-7AB1-48C5-9FA2-A52575A5C1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35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DF17B0-994D-4F3C-84B4-D0103D22A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438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979F1D-4813-4073-933E-6A15A6AF64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96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E9BB5E-6F4A-4EFA-AA5F-F4B284F79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58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1" y="609833"/>
            <a:ext cx="7696244"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295401" y="1935203"/>
            <a:ext cx="7696244" cy="3550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53064-0445-42AB-990D-19F23DF125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783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061B5D-530D-4C4A-A41F-15E8D96B9D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1142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059BD3-ECB1-4B36-B8A4-E85FACF22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566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FD15AF-D5EF-4AD0-AF43-0364FDD418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06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E74BC6-4AD5-4F6E-A391-733420BE8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486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04D3AA5-61D4-483D-AD7D-E7623293C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308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54C8B-E3CC-4136-822C-B2C601EB9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061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A540C7-1925-426B-BBC5-670F3DA43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981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0"/>
            <a:ext cx="7620000" cy="99060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886200"/>
            <a:ext cx="6400800" cy="1752600"/>
          </a:xfrm>
        </p:spPr>
        <p:txBody>
          <a:bodyPr/>
          <a:lstStyle>
            <a:lvl1pPr marL="0" indent="0" algn="ctr">
              <a:buNone/>
              <a:defRPr/>
            </a:lvl1pPr>
            <a:lvl2pPr marL="457173" indent="0" algn="ctr">
              <a:buNone/>
              <a:defRPr/>
            </a:lvl2pPr>
            <a:lvl3pPr marL="914345" indent="0" algn="ctr">
              <a:buNone/>
              <a:defRPr/>
            </a:lvl3pPr>
            <a:lvl4pPr marL="1371518" indent="0" algn="ctr">
              <a:buNone/>
              <a:defRPr/>
            </a:lvl4pPr>
            <a:lvl5pPr marL="1828691" indent="0" algn="ctr">
              <a:buNone/>
              <a:defRPr/>
            </a:lvl5pPr>
            <a:lvl6pPr marL="2285863" indent="0" algn="ctr">
              <a:buNone/>
              <a:defRPr/>
            </a:lvl6pPr>
            <a:lvl7pPr marL="2743036" indent="0" algn="ctr">
              <a:buNone/>
              <a:defRPr/>
            </a:lvl7pPr>
            <a:lvl8pPr marL="3200209" indent="0" algn="ctr">
              <a:buNone/>
              <a:defRPr/>
            </a:lvl8pPr>
            <a:lvl9pPr marL="3657381"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315200" y="6248400"/>
            <a:ext cx="1447800" cy="476250"/>
          </a:xfrm>
        </p:spPr>
        <p:txBody>
          <a:bodyPr/>
          <a:lstStyle>
            <a:lvl1pPr>
              <a:defRPr/>
            </a:lvl1pPr>
          </a:lstStyle>
          <a:p>
            <a:pPr>
              <a:defRPr/>
            </a:pPr>
            <a:fld id="{7C15EC3B-6544-4BA0-85FC-19BB35D795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0138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833"/>
            <a:ext cx="7696244"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295400" y="1935201"/>
            <a:ext cx="7696244" cy="3550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53064-0445-42AB-990D-19F23DF125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1216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3" indent="0">
              <a:buNone/>
              <a:defRPr sz="1800"/>
            </a:lvl2pPr>
            <a:lvl3pPr marL="914345" indent="0">
              <a:buNone/>
              <a:defRPr sz="1600"/>
            </a:lvl3pPr>
            <a:lvl4pPr marL="1371518" indent="0">
              <a:buNone/>
              <a:defRPr sz="1400"/>
            </a:lvl4pPr>
            <a:lvl5pPr marL="1828691" indent="0">
              <a:buNone/>
              <a:defRPr sz="1400"/>
            </a:lvl5pPr>
            <a:lvl6pPr marL="2285863" indent="0">
              <a:buNone/>
              <a:defRPr sz="1400"/>
            </a:lvl6pPr>
            <a:lvl7pPr marL="2743036" indent="0">
              <a:buNone/>
              <a:defRPr sz="1400"/>
            </a:lvl7pPr>
            <a:lvl8pPr marL="3200209" indent="0">
              <a:buNone/>
              <a:defRPr sz="1400"/>
            </a:lvl8pPr>
            <a:lvl9pPr marL="365738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236B1-503E-4626-ABC3-BDB0CDA5F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06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3" indent="0">
              <a:buNone/>
              <a:defRPr sz="1800"/>
            </a:lvl2pPr>
            <a:lvl3pPr marL="914345" indent="0">
              <a:buNone/>
              <a:defRPr sz="1600"/>
            </a:lvl3pPr>
            <a:lvl4pPr marL="1371518" indent="0">
              <a:buNone/>
              <a:defRPr sz="1400"/>
            </a:lvl4pPr>
            <a:lvl5pPr marL="1828691" indent="0">
              <a:buNone/>
              <a:defRPr sz="1400"/>
            </a:lvl5pPr>
            <a:lvl6pPr marL="2285863" indent="0">
              <a:buNone/>
              <a:defRPr sz="1400"/>
            </a:lvl6pPr>
            <a:lvl7pPr marL="2743036" indent="0">
              <a:buNone/>
              <a:defRPr sz="1400"/>
            </a:lvl7pPr>
            <a:lvl8pPr marL="3200209" indent="0">
              <a:buNone/>
              <a:defRPr sz="1400"/>
            </a:lvl8pPr>
            <a:lvl9pPr marL="365738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236B1-503E-4626-ABC3-BDB0CDA5F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505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35164"/>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4"/>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1F21E-B905-4A0A-A1CF-8277D2BF1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037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EB4818-9E8A-491D-8A12-7FD698935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020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F480F3-6707-4C45-BCC7-7B7A3F6204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451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B08AB0-195B-4C63-AE4C-3767080EF7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141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B35580-2D8C-4351-902E-06C34BBBD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078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3" indent="0">
              <a:buNone/>
              <a:defRPr sz="2800"/>
            </a:lvl2pPr>
            <a:lvl3pPr marL="914345" indent="0">
              <a:buNone/>
              <a:defRPr sz="2400"/>
            </a:lvl3pPr>
            <a:lvl4pPr marL="1371518" indent="0">
              <a:buNone/>
              <a:defRPr sz="2000"/>
            </a:lvl4pPr>
            <a:lvl5pPr marL="1828691" indent="0">
              <a:buNone/>
              <a:defRPr sz="2000"/>
            </a:lvl5pPr>
            <a:lvl6pPr marL="2285863" indent="0">
              <a:buNone/>
              <a:defRPr sz="2000"/>
            </a:lvl6pPr>
            <a:lvl7pPr marL="2743036" indent="0">
              <a:buNone/>
              <a:defRPr sz="2000"/>
            </a:lvl7pPr>
            <a:lvl8pPr marL="3200209" indent="0">
              <a:buNone/>
              <a:defRPr sz="2000"/>
            </a:lvl8pPr>
            <a:lvl9pPr marL="365738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615D1E-9C53-4CA3-B0A2-7FC68B112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588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C148F-CFA6-4069-A53F-150BFE0A4D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643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609600"/>
            <a:ext cx="20193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9055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10C57-76CA-4EE3-8178-B2EBC0DFB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047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a:spLocks noGrp="1"/>
          </p:cNvSpPr>
          <p:nvPr>
            <p:ph type="pic" idx="2"/>
          </p:nvPr>
        </p:nvSpPr>
        <p:spPr>
          <a:xfrm>
            <a:off x="1792288" y="612775"/>
            <a:ext cx="5486399" cy="4114800"/>
          </a:xfrm>
          <a:prstGeom prst="rect">
            <a:avLst/>
          </a:prstGeom>
          <a:noFill/>
          <a:ln>
            <a:noFill/>
          </a:ln>
        </p:spPr>
      </p:sp>
      <p:sp>
        <p:nvSpPr>
          <p:cNvPr id="13" name="Shape 1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621663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24263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35166"/>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6"/>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1F21E-B905-4A0A-A1CF-8277D2BF1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916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182194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753276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396621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5" name="Shape 4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7" name="Shape 4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373130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198956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393825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681342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639782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62531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EB4818-9E8A-491D-8A12-7FD698935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2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F480F3-6707-4C45-BCC7-7B7A3F6204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843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B08AB0-195B-4C63-AE4C-3767080EF7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70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B35580-2D8C-4351-902E-06C34BBBD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21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3" indent="0">
              <a:buNone/>
              <a:defRPr sz="2800"/>
            </a:lvl2pPr>
            <a:lvl3pPr marL="914345" indent="0">
              <a:buNone/>
              <a:defRPr sz="2400"/>
            </a:lvl3pPr>
            <a:lvl4pPr marL="1371518" indent="0">
              <a:buNone/>
              <a:defRPr sz="2000"/>
            </a:lvl4pPr>
            <a:lvl5pPr marL="1828691" indent="0">
              <a:buNone/>
              <a:defRPr sz="2000"/>
            </a:lvl5pPr>
            <a:lvl6pPr marL="2285863" indent="0">
              <a:buNone/>
              <a:defRPr sz="2000"/>
            </a:lvl6pPr>
            <a:lvl7pPr marL="2743036" indent="0">
              <a:buNone/>
              <a:defRPr sz="2000"/>
            </a:lvl7pPr>
            <a:lvl8pPr marL="3200209" indent="0">
              <a:buNone/>
              <a:defRPr sz="2000"/>
            </a:lvl8pPr>
            <a:lvl9pPr marL="365738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615D1E-9C53-4CA3-B0A2-7FC68B112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5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Hom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1" y="6445252"/>
            <a:ext cx="2176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forUC05_9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7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a:xfrm>
            <a:off x="873125" y="5770565"/>
            <a:ext cx="1933575" cy="89217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6382" tIns="28191" rIns="56382" bIns="28191" anchor="ctr"/>
          <a:lstStyle/>
          <a:p>
            <a:pPr algn="ctr" fontAlgn="base">
              <a:spcBef>
                <a:spcPct val="0"/>
              </a:spcBef>
              <a:spcAft>
                <a:spcPct val="0"/>
              </a:spcAft>
              <a:defRPr/>
            </a:pPr>
            <a:endParaRPr lang="en-US">
              <a:solidFill>
                <a:srgbClr val="FFFFFF"/>
              </a:solidFill>
            </a:endParaRPr>
          </a:p>
        </p:txBody>
      </p:sp>
      <p:sp>
        <p:nvSpPr>
          <p:cNvPr id="1029" name="Rectangle 2"/>
          <p:cNvSpPr>
            <a:spLocks noGrp="1" noChangeArrowheads="1"/>
          </p:cNvSpPr>
          <p:nvPr>
            <p:ph type="title"/>
          </p:nvPr>
        </p:nvSpPr>
        <p:spPr bwMode="auto">
          <a:xfrm>
            <a:off x="9144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914400" y="1935165"/>
            <a:ext cx="80772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8194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3" name="Rectangle 5"/>
          <p:cNvSpPr>
            <a:spLocks noGrp="1" noChangeArrowheads="1"/>
          </p:cNvSpPr>
          <p:nvPr>
            <p:ph type="ftr" sz="quarter" idx="3"/>
          </p:nvPr>
        </p:nvSpPr>
        <p:spPr bwMode="auto">
          <a:xfrm>
            <a:off x="4572000" y="6245225"/>
            <a:ext cx="24384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sp>
        <p:nvSpPr>
          <p:cNvPr id="4" name="Rectangle 6"/>
          <p:cNvSpPr>
            <a:spLocks noGrp="1" noChangeArrowheads="1"/>
          </p:cNvSpPr>
          <p:nvPr>
            <p:ph type="sldNum" sz="quarter" idx="4"/>
          </p:nvPr>
        </p:nvSpPr>
        <p:spPr bwMode="auto">
          <a:xfrm>
            <a:off x="72390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083AE7C7-9E81-4AE0-91D0-8093C420D58A}"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75051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defRPr>
      </a:lvl2pPr>
      <a:lvl3pPr algn="ctr" rtl="0" eaLnBrk="0" fontAlgn="base" hangingPunct="0">
        <a:spcBef>
          <a:spcPct val="0"/>
        </a:spcBef>
        <a:spcAft>
          <a:spcPct val="0"/>
        </a:spcAft>
        <a:defRPr sz="4400">
          <a:solidFill>
            <a:schemeClr val="tx2"/>
          </a:solidFill>
          <a:latin typeface="Myriad Pro" pitchFamily="34" charset="0"/>
        </a:defRPr>
      </a:lvl3pPr>
      <a:lvl4pPr algn="ctr" rtl="0" eaLnBrk="0" fontAlgn="base" hangingPunct="0">
        <a:spcBef>
          <a:spcPct val="0"/>
        </a:spcBef>
        <a:spcAft>
          <a:spcPct val="0"/>
        </a:spcAft>
        <a:defRPr sz="4400">
          <a:solidFill>
            <a:schemeClr val="tx2"/>
          </a:solidFill>
          <a:latin typeface="Myriad Pro" pitchFamily="34" charset="0"/>
        </a:defRPr>
      </a:lvl4pPr>
      <a:lvl5pPr algn="ctr" rtl="0" eaLnBrk="0" fontAlgn="base" hangingPunct="0">
        <a:spcBef>
          <a:spcPct val="0"/>
        </a:spcBef>
        <a:spcAft>
          <a:spcPct val="0"/>
        </a:spcAft>
        <a:defRPr sz="4400">
          <a:solidFill>
            <a:schemeClr val="tx2"/>
          </a:solidFill>
          <a:latin typeface="Myriad Pro" pitchFamily="34" charset="0"/>
        </a:defRPr>
      </a:lvl5pPr>
      <a:lvl6pPr marL="457173" algn="ctr" rtl="0" fontAlgn="base">
        <a:spcBef>
          <a:spcPct val="0"/>
        </a:spcBef>
        <a:spcAft>
          <a:spcPct val="0"/>
        </a:spcAft>
        <a:defRPr sz="4400">
          <a:solidFill>
            <a:schemeClr val="tx2"/>
          </a:solidFill>
          <a:latin typeface="Arial" charset="0"/>
        </a:defRPr>
      </a:lvl6pPr>
      <a:lvl7pPr marL="914345" algn="ctr" rtl="0" fontAlgn="base">
        <a:spcBef>
          <a:spcPct val="0"/>
        </a:spcBef>
        <a:spcAft>
          <a:spcPct val="0"/>
        </a:spcAft>
        <a:defRPr sz="4400">
          <a:solidFill>
            <a:schemeClr val="tx2"/>
          </a:solidFill>
          <a:latin typeface="Arial" charset="0"/>
        </a:defRPr>
      </a:lvl7pPr>
      <a:lvl8pPr marL="1371518" algn="ctr" rtl="0" fontAlgn="base">
        <a:spcBef>
          <a:spcPct val="0"/>
        </a:spcBef>
        <a:spcAft>
          <a:spcPct val="0"/>
        </a:spcAft>
        <a:defRPr sz="4400">
          <a:solidFill>
            <a:schemeClr val="tx2"/>
          </a:solidFill>
          <a:latin typeface="Arial" charset="0"/>
        </a:defRPr>
      </a:lvl8pPr>
      <a:lvl9pPr marL="1828691"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50" indent="-228587" algn="l" rtl="0" fontAlgn="base">
        <a:spcBef>
          <a:spcPct val="20000"/>
        </a:spcBef>
        <a:spcAft>
          <a:spcPct val="0"/>
        </a:spcAft>
        <a:buChar char="»"/>
        <a:defRPr sz="2000">
          <a:solidFill>
            <a:schemeClr val="tx1"/>
          </a:solidFill>
          <a:latin typeface="+mn-lt"/>
        </a:defRPr>
      </a:lvl6pPr>
      <a:lvl7pPr marL="2971622" indent="-228587" algn="l" rtl="0" fontAlgn="base">
        <a:spcBef>
          <a:spcPct val="20000"/>
        </a:spcBef>
        <a:spcAft>
          <a:spcPct val="0"/>
        </a:spcAft>
        <a:buChar char="»"/>
        <a:defRPr sz="2000">
          <a:solidFill>
            <a:schemeClr val="tx1"/>
          </a:solidFill>
          <a:latin typeface="+mn-lt"/>
        </a:defRPr>
      </a:lvl7pPr>
      <a:lvl8pPr marL="3428795" indent="-228587" algn="l" rtl="0" fontAlgn="base">
        <a:spcBef>
          <a:spcPct val="20000"/>
        </a:spcBef>
        <a:spcAft>
          <a:spcPct val="0"/>
        </a:spcAft>
        <a:buChar char="»"/>
        <a:defRPr sz="2000">
          <a:solidFill>
            <a:schemeClr val="tx1"/>
          </a:solidFill>
          <a:latin typeface="+mn-lt"/>
        </a:defRPr>
      </a:lvl8pPr>
      <a:lvl9pPr marL="3885968" indent="-22858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1"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6" algn="l" defTabSz="914345" rtl="0" eaLnBrk="1" latinLnBrk="0" hangingPunct="1">
        <a:defRPr sz="1800" kern="1200">
          <a:solidFill>
            <a:schemeClr val="tx1"/>
          </a:solidFill>
          <a:latin typeface="+mn-lt"/>
          <a:ea typeface="+mn-ea"/>
          <a:cs typeface="+mn-cs"/>
        </a:defRPr>
      </a:lvl7pPr>
      <a:lvl8pPr marL="3200209"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a:p>
            <a:pPr lvl="1"/>
            <a:endParaRPr lang="en-US" smtClean="0"/>
          </a:p>
          <a:p>
            <a:pPr lvl="1"/>
            <a:endParaRPr lang="en-US" smtClean="0"/>
          </a:p>
        </p:txBody>
      </p:sp>
      <p:sp>
        <p:nvSpPr>
          <p:cNvPr id="717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ea typeface="+mn-ea"/>
              </a:defRPr>
            </a:lvl1pPr>
          </a:lstStyle>
          <a:p>
            <a:pP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ea typeface="+mn-ea"/>
              </a:defRPr>
            </a:lvl1pPr>
          </a:lstStyle>
          <a:p>
            <a:pPr fontAlgn="base">
              <a:spcBef>
                <a:spcPct val="0"/>
              </a:spcBef>
              <a:spcAft>
                <a:spcPct val="0"/>
              </a:spcAft>
              <a:defRPr/>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Verdana" pitchFamily="-105" charset="0"/>
                <a:ea typeface="ＭＳ Ｐゴシック" pitchFamily="-105" charset="-128"/>
              </a:defRPr>
            </a:lvl1pPr>
          </a:lstStyle>
          <a:p>
            <a:pPr fontAlgn="base">
              <a:spcBef>
                <a:spcPct val="0"/>
              </a:spcBef>
              <a:spcAft>
                <a:spcPct val="0"/>
              </a:spcAft>
              <a:defRPr/>
            </a:pPr>
            <a:fld id="{14E541E4-8F88-466F-93D2-2CC5AD3C6825}"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Rectangle 7"/>
          <p:cNvSpPr>
            <a:spLocks noChangeArrowheads="1"/>
          </p:cNvSpPr>
          <p:nvPr/>
        </p:nvSpPr>
        <p:spPr bwMode="auto">
          <a:xfrm>
            <a:off x="0" y="0"/>
            <a:ext cx="228600" cy="228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
        <p:nvSpPr>
          <p:cNvPr id="1032" name="Line 8"/>
          <p:cNvSpPr>
            <a:spLocks noChangeShapeType="1"/>
          </p:cNvSpPr>
          <p:nvPr/>
        </p:nvSpPr>
        <p:spPr bwMode="auto">
          <a:xfrm>
            <a:off x="457200" y="1447800"/>
            <a:ext cx="8077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ＭＳ Ｐゴシック" pitchFamily="34" charset="-128"/>
            </a:endParaRPr>
          </a:p>
        </p:txBody>
      </p:sp>
      <p:sp>
        <p:nvSpPr>
          <p:cNvPr id="1033" name="Rectangle 9"/>
          <p:cNvSpPr>
            <a:spLocks noChangeArrowheads="1"/>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
        <p:nvSpPr>
          <p:cNvPr id="1034" name="Rectangle 10"/>
          <p:cNvSpPr>
            <a:spLocks noChangeArrowheads="1"/>
          </p:cNvSpPr>
          <p:nvPr/>
        </p:nvSpPr>
        <p:spPr bwMode="auto">
          <a:xfrm>
            <a:off x="0" y="4572000"/>
            <a:ext cx="228600" cy="228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561361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1"/>
          </a:solidFill>
          <a:latin typeface="Garamond" pitchFamily="18" charset="0"/>
        </a:defRPr>
      </a:lvl6pPr>
      <a:lvl7pPr marL="914400" algn="l" rtl="0" fontAlgn="base">
        <a:spcBef>
          <a:spcPct val="0"/>
        </a:spcBef>
        <a:spcAft>
          <a:spcPct val="0"/>
        </a:spcAft>
        <a:defRPr sz="4400">
          <a:solidFill>
            <a:schemeClr val="tx1"/>
          </a:solidFill>
          <a:latin typeface="Garamond" pitchFamily="18" charset="0"/>
        </a:defRPr>
      </a:lvl7pPr>
      <a:lvl8pPr marL="1371600" algn="l" rtl="0" fontAlgn="base">
        <a:spcBef>
          <a:spcPct val="0"/>
        </a:spcBef>
        <a:spcAft>
          <a:spcPct val="0"/>
        </a:spcAft>
        <a:defRPr sz="4400">
          <a:solidFill>
            <a:schemeClr val="tx1"/>
          </a:solidFill>
          <a:latin typeface="Garamond" pitchFamily="18" charset="0"/>
        </a:defRPr>
      </a:lvl8pPr>
      <a:lvl9pPr marL="1828800" algn="l" rtl="0" fontAlgn="base">
        <a:spcBef>
          <a:spcPct val="0"/>
        </a:spcBef>
        <a:spcAft>
          <a:spcPct val="0"/>
        </a:spcAft>
        <a:defRPr sz="4400">
          <a:solidFill>
            <a:schemeClr val="tx1"/>
          </a:solidFill>
          <a:latin typeface="Garamond" pitchFamily="18"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defRPr sz="28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rgbClr val="FF0000"/>
        </a:buClr>
        <a:buSzPct val="75000"/>
        <a:buFont typeface="Wingdings" pitchFamily="2" charset="2"/>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accent1"/>
        </a:buClr>
        <a:buSzPct val="65000"/>
        <a:buFont typeface="Wingdings" pitchFamily="2" charset="2"/>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Hom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6445250"/>
            <a:ext cx="2176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forUC05_9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7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a:xfrm>
            <a:off x="873125" y="5770563"/>
            <a:ext cx="1933575" cy="89217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6382" tIns="28191" rIns="56382" bIns="28191" anchor="ctr"/>
          <a:lstStyle/>
          <a:p>
            <a:pPr algn="ctr" fontAlgn="base">
              <a:spcBef>
                <a:spcPct val="0"/>
              </a:spcBef>
              <a:spcAft>
                <a:spcPct val="0"/>
              </a:spcAft>
              <a:defRPr/>
            </a:pPr>
            <a:endParaRPr lang="en-US">
              <a:solidFill>
                <a:srgbClr val="FFFFFF"/>
              </a:solidFill>
            </a:endParaRPr>
          </a:p>
        </p:txBody>
      </p:sp>
      <p:sp>
        <p:nvSpPr>
          <p:cNvPr id="1029" name="Rectangle 2"/>
          <p:cNvSpPr>
            <a:spLocks noGrp="1" noChangeArrowheads="1"/>
          </p:cNvSpPr>
          <p:nvPr>
            <p:ph type="title"/>
          </p:nvPr>
        </p:nvSpPr>
        <p:spPr bwMode="auto">
          <a:xfrm>
            <a:off x="9144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914400" y="1935163"/>
            <a:ext cx="80772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8194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3" name="Rectangle 5"/>
          <p:cNvSpPr>
            <a:spLocks noGrp="1" noChangeArrowheads="1"/>
          </p:cNvSpPr>
          <p:nvPr>
            <p:ph type="ftr" sz="quarter" idx="3"/>
          </p:nvPr>
        </p:nvSpPr>
        <p:spPr bwMode="auto">
          <a:xfrm>
            <a:off x="4572000" y="6245225"/>
            <a:ext cx="24384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sp>
        <p:nvSpPr>
          <p:cNvPr id="4" name="Rectangle 6"/>
          <p:cNvSpPr>
            <a:spLocks noGrp="1" noChangeArrowheads="1"/>
          </p:cNvSpPr>
          <p:nvPr>
            <p:ph type="sldNum" sz="quarter" idx="4"/>
          </p:nvPr>
        </p:nvSpPr>
        <p:spPr bwMode="auto">
          <a:xfrm>
            <a:off x="72390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083AE7C7-9E81-4AE0-91D0-8093C420D58A}"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17445228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defRPr>
      </a:lvl2pPr>
      <a:lvl3pPr algn="ctr" rtl="0" eaLnBrk="0" fontAlgn="base" hangingPunct="0">
        <a:spcBef>
          <a:spcPct val="0"/>
        </a:spcBef>
        <a:spcAft>
          <a:spcPct val="0"/>
        </a:spcAft>
        <a:defRPr sz="4400">
          <a:solidFill>
            <a:schemeClr val="tx2"/>
          </a:solidFill>
          <a:latin typeface="Myriad Pro" pitchFamily="34" charset="0"/>
        </a:defRPr>
      </a:lvl3pPr>
      <a:lvl4pPr algn="ctr" rtl="0" eaLnBrk="0" fontAlgn="base" hangingPunct="0">
        <a:spcBef>
          <a:spcPct val="0"/>
        </a:spcBef>
        <a:spcAft>
          <a:spcPct val="0"/>
        </a:spcAft>
        <a:defRPr sz="4400">
          <a:solidFill>
            <a:schemeClr val="tx2"/>
          </a:solidFill>
          <a:latin typeface="Myriad Pro" pitchFamily="34" charset="0"/>
        </a:defRPr>
      </a:lvl4pPr>
      <a:lvl5pPr algn="ctr" rtl="0" eaLnBrk="0" fontAlgn="base" hangingPunct="0">
        <a:spcBef>
          <a:spcPct val="0"/>
        </a:spcBef>
        <a:spcAft>
          <a:spcPct val="0"/>
        </a:spcAft>
        <a:defRPr sz="4400">
          <a:solidFill>
            <a:schemeClr val="tx2"/>
          </a:solidFill>
          <a:latin typeface="Myriad Pro" pitchFamily="34" charset="0"/>
        </a:defRPr>
      </a:lvl5pPr>
      <a:lvl6pPr marL="457173" algn="ctr" rtl="0" fontAlgn="base">
        <a:spcBef>
          <a:spcPct val="0"/>
        </a:spcBef>
        <a:spcAft>
          <a:spcPct val="0"/>
        </a:spcAft>
        <a:defRPr sz="4400">
          <a:solidFill>
            <a:schemeClr val="tx2"/>
          </a:solidFill>
          <a:latin typeface="Arial" charset="0"/>
        </a:defRPr>
      </a:lvl6pPr>
      <a:lvl7pPr marL="914345" algn="ctr" rtl="0" fontAlgn="base">
        <a:spcBef>
          <a:spcPct val="0"/>
        </a:spcBef>
        <a:spcAft>
          <a:spcPct val="0"/>
        </a:spcAft>
        <a:defRPr sz="4400">
          <a:solidFill>
            <a:schemeClr val="tx2"/>
          </a:solidFill>
          <a:latin typeface="Arial" charset="0"/>
        </a:defRPr>
      </a:lvl7pPr>
      <a:lvl8pPr marL="1371518" algn="ctr" rtl="0" fontAlgn="base">
        <a:spcBef>
          <a:spcPct val="0"/>
        </a:spcBef>
        <a:spcAft>
          <a:spcPct val="0"/>
        </a:spcAft>
        <a:defRPr sz="4400">
          <a:solidFill>
            <a:schemeClr val="tx2"/>
          </a:solidFill>
          <a:latin typeface="Arial" charset="0"/>
        </a:defRPr>
      </a:lvl8pPr>
      <a:lvl9pPr marL="1828691"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50" indent="-228587" algn="l" rtl="0" fontAlgn="base">
        <a:spcBef>
          <a:spcPct val="20000"/>
        </a:spcBef>
        <a:spcAft>
          <a:spcPct val="0"/>
        </a:spcAft>
        <a:buChar char="»"/>
        <a:defRPr sz="2000">
          <a:solidFill>
            <a:schemeClr val="tx1"/>
          </a:solidFill>
          <a:latin typeface="+mn-lt"/>
        </a:defRPr>
      </a:lvl6pPr>
      <a:lvl7pPr marL="2971622" indent="-228587" algn="l" rtl="0" fontAlgn="base">
        <a:spcBef>
          <a:spcPct val="20000"/>
        </a:spcBef>
        <a:spcAft>
          <a:spcPct val="0"/>
        </a:spcAft>
        <a:buChar char="»"/>
        <a:defRPr sz="2000">
          <a:solidFill>
            <a:schemeClr val="tx1"/>
          </a:solidFill>
          <a:latin typeface="+mn-lt"/>
        </a:defRPr>
      </a:lvl7pPr>
      <a:lvl8pPr marL="3428795" indent="-228587" algn="l" rtl="0" fontAlgn="base">
        <a:spcBef>
          <a:spcPct val="20000"/>
        </a:spcBef>
        <a:spcAft>
          <a:spcPct val="0"/>
        </a:spcAft>
        <a:buChar char="»"/>
        <a:defRPr sz="2000">
          <a:solidFill>
            <a:schemeClr val="tx1"/>
          </a:solidFill>
          <a:latin typeface="+mn-lt"/>
        </a:defRPr>
      </a:lvl8pPr>
      <a:lvl9pPr marL="3885968" indent="-22858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1"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6" algn="l" defTabSz="914345" rtl="0" eaLnBrk="1" latinLnBrk="0" hangingPunct="1">
        <a:defRPr sz="1800" kern="1200">
          <a:solidFill>
            <a:schemeClr val="tx1"/>
          </a:solidFill>
          <a:latin typeface="+mn-lt"/>
          <a:ea typeface="+mn-ea"/>
          <a:cs typeface="+mn-cs"/>
        </a:defRPr>
      </a:lvl7pPr>
      <a:lvl8pPr marL="3200209"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kern="0">
                <a:rtl val="0"/>
              </a:rPr>
              <a:pPr>
                <a:buSzPct val="25000"/>
              </a:pPr>
              <a:t>‹#›</a:t>
            </a:fld>
            <a:endParaRPr lang="en-US" kern="0">
              <a:rtl val="0"/>
            </a:endParaRPr>
          </a:p>
        </p:txBody>
      </p:sp>
    </p:spTree>
    <p:extLst>
      <p:ext uri="{BB962C8B-B14F-4D97-AF65-F5344CB8AC3E}">
        <p14:creationId xmlns:p14="http://schemas.microsoft.com/office/powerpoint/2010/main" val="787639287"/>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careerfair@uc.edu"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blincosv@mail.uc.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8.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20701" y="1524000"/>
            <a:ext cx="8623300" cy="990600"/>
          </a:xfrm>
        </p:spPr>
        <p:txBody>
          <a:bodyPr/>
          <a:lstStyle/>
          <a:p>
            <a:r>
              <a:rPr lang="en-US" b="1" dirty="0" smtClean="0"/>
              <a:t>Engineering and Applied </a:t>
            </a:r>
            <a:br>
              <a:rPr lang="en-US" b="1" dirty="0" smtClean="0"/>
            </a:br>
            <a:r>
              <a:rPr lang="en-US" b="1" dirty="0" smtClean="0"/>
              <a:t>Science Tribunal</a:t>
            </a:r>
          </a:p>
        </p:txBody>
      </p:sp>
      <p:sp>
        <p:nvSpPr>
          <p:cNvPr id="3075" name="Title 1"/>
          <p:cNvSpPr txBox="1">
            <a:spLocks/>
          </p:cNvSpPr>
          <p:nvPr/>
        </p:nvSpPr>
        <p:spPr bwMode="auto">
          <a:xfrm>
            <a:off x="533400" y="4000500"/>
            <a:ext cx="8610600" cy="990600"/>
          </a:xfrm>
          <a:prstGeom prst="rect">
            <a:avLst/>
          </a:prstGeom>
          <a:noFill/>
          <a:ln w="9525">
            <a:noFill/>
            <a:miter lim="800000"/>
            <a:headEnd/>
            <a:tailEnd/>
          </a:ln>
        </p:spPr>
        <p:txBody>
          <a:bodyPr lIns="91434" tIns="45717" rIns="91434" bIns="45717" anchor="ctr"/>
          <a:lstStyle/>
          <a:p>
            <a:pPr algn="ctr" eaLnBrk="0" hangingPunct="0"/>
            <a:r>
              <a:rPr lang="en-US" sz="4400" dirty="0" smtClean="0">
                <a:solidFill>
                  <a:schemeClr val="tx2"/>
                </a:solidFill>
                <a:latin typeface="Myriad Pro" pitchFamily="34" charset="0"/>
              </a:rPr>
              <a:t>January 26</a:t>
            </a:r>
            <a:r>
              <a:rPr lang="en-US" sz="4400" baseline="30000" dirty="0" smtClean="0">
                <a:solidFill>
                  <a:schemeClr val="tx2"/>
                </a:solidFill>
                <a:latin typeface="Myriad Pro" pitchFamily="34" charset="0"/>
              </a:rPr>
              <a:t>th</a:t>
            </a:r>
            <a:r>
              <a:rPr lang="en-US" sz="4400" dirty="0" smtClean="0">
                <a:solidFill>
                  <a:schemeClr val="tx2"/>
                </a:solidFill>
                <a:latin typeface="Myriad Pro" pitchFamily="34" charset="0"/>
              </a:rPr>
              <a:t> , 2015</a:t>
            </a:r>
            <a:endParaRPr lang="en-US" sz="4400" dirty="0">
              <a:solidFill>
                <a:schemeClr val="tx2"/>
              </a:solidFill>
              <a:latin typeface="Myriad Pro" pitchFamily="34" charset="0"/>
            </a:endParaRPr>
          </a:p>
        </p:txBody>
      </p:sp>
      <p:sp>
        <p:nvSpPr>
          <p:cNvPr id="3076" name="Title 1"/>
          <p:cNvSpPr txBox="1">
            <a:spLocks/>
          </p:cNvSpPr>
          <p:nvPr/>
        </p:nvSpPr>
        <p:spPr bwMode="auto">
          <a:xfrm>
            <a:off x="533400" y="2971800"/>
            <a:ext cx="8610600" cy="990600"/>
          </a:xfrm>
          <a:prstGeom prst="rect">
            <a:avLst/>
          </a:prstGeom>
          <a:noFill/>
          <a:ln w="9525">
            <a:noFill/>
            <a:miter lim="800000"/>
            <a:headEnd/>
            <a:tailEnd/>
          </a:ln>
        </p:spPr>
        <p:txBody>
          <a:bodyPr lIns="91434" tIns="45717" rIns="91434" bIns="45717" anchor="ctr"/>
          <a:lstStyle/>
          <a:p>
            <a:pPr algn="ctr" eaLnBrk="0" hangingPunct="0"/>
            <a:r>
              <a:rPr lang="en-US" sz="4400" dirty="0">
                <a:solidFill>
                  <a:schemeClr val="tx2"/>
                </a:solidFill>
                <a:latin typeface="Myriad Pro" pitchFamily="34" charset="0"/>
              </a:rPr>
              <a:t>General Meeting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404100" y="1407300"/>
            <a:ext cx="8335799" cy="4415399"/>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US" sz="2400">
                <a:solidFill>
                  <a:schemeClr val="dk1"/>
                </a:solidFill>
                <a:latin typeface="Cambria"/>
                <a:ea typeface="Cambria"/>
                <a:cs typeface="Cambria"/>
                <a:sym typeface="Cambria"/>
              </a:rPr>
              <a:t>Objective: To make the tallest balloon tower using the provided materials. </a:t>
            </a:r>
          </a:p>
          <a:p>
            <a:pPr lvl="0" rtl="0">
              <a:lnSpc>
                <a:spcPct val="115000"/>
              </a:lnSpc>
              <a:spcBef>
                <a:spcPts val="0"/>
              </a:spcBef>
              <a:buClr>
                <a:schemeClr val="dk1"/>
              </a:buClr>
              <a:buFont typeface="Arial"/>
              <a:buNone/>
            </a:pPr>
            <a:endParaRPr sz="2400">
              <a:solidFill>
                <a:schemeClr val="dk1"/>
              </a:solidFill>
              <a:latin typeface="Cambria"/>
              <a:ea typeface="Cambria"/>
              <a:cs typeface="Cambria"/>
              <a:sym typeface="Cambria"/>
            </a:endParaRPr>
          </a:p>
          <a:p>
            <a:pPr lvl="0" rtl="0">
              <a:lnSpc>
                <a:spcPct val="115000"/>
              </a:lnSpc>
              <a:spcBef>
                <a:spcPts val="0"/>
              </a:spcBef>
              <a:buClr>
                <a:schemeClr val="dk1"/>
              </a:buClr>
              <a:buSzPct val="45833"/>
              <a:buFont typeface="Arial"/>
              <a:buNone/>
            </a:pPr>
            <a:r>
              <a:rPr lang="en-US" sz="2400">
                <a:solidFill>
                  <a:schemeClr val="dk1"/>
                </a:solidFill>
                <a:latin typeface="Cambria"/>
                <a:ea typeface="Cambria"/>
                <a:cs typeface="Cambria"/>
                <a:sym typeface="Cambria"/>
              </a:rPr>
              <a:t>Rules: </a:t>
            </a:r>
          </a:p>
          <a:p>
            <a:pPr marL="457200" lvl="0" indent="-381000" rtl="0">
              <a:lnSpc>
                <a:spcPct val="115000"/>
              </a:lnSpc>
              <a:spcBef>
                <a:spcPts val="0"/>
              </a:spcBef>
              <a:buClr>
                <a:schemeClr val="dk1"/>
              </a:buClr>
              <a:buSzPct val="100000"/>
              <a:buFont typeface="Cambria"/>
              <a:buAutoNum type="arabicPeriod"/>
            </a:pPr>
            <a:r>
              <a:rPr lang="en-US" sz="2400">
                <a:solidFill>
                  <a:schemeClr val="dk1"/>
                </a:solidFill>
                <a:latin typeface="Cambria"/>
                <a:ea typeface="Cambria"/>
                <a:cs typeface="Cambria"/>
                <a:sym typeface="Cambria"/>
              </a:rPr>
              <a:t>​Each team will have 15 minutes to work on their tower. A 10, 5, and 1 minute time warning will be announced. </a:t>
            </a:r>
          </a:p>
          <a:p>
            <a:pPr marL="457200" lvl="0" indent="-381000" rtl="0">
              <a:lnSpc>
                <a:spcPct val="115000"/>
              </a:lnSpc>
              <a:spcBef>
                <a:spcPts val="0"/>
              </a:spcBef>
              <a:buClr>
                <a:schemeClr val="dk1"/>
              </a:buClr>
              <a:buSzPct val="100000"/>
              <a:buFont typeface="Cambria"/>
              <a:buAutoNum type="arabicPeriod"/>
            </a:pPr>
            <a:r>
              <a:rPr lang="en-US" sz="2400">
                <a:solidFill>
                  <a:schemeClr val="dk1"/>
                </a:solidFill>
                <a:latin typeface="Cambria"/>
                <a:ea typeface="Cambria"/>
                <a:cs typeface="Cambria"/>
                <a:sym typeface="Cambria"/>
              </a:rPr>
              <a:t>The base can be taped to the floor and balloons can be taped together. </a:t>
            </a:r>
          </a:p>
          <a:p>
            <a:pPr marL="457200" lvl="0" indent="-381000" rtl="0">
              <a:lnSpc>
                <a:spcPct val="115000"/>
              </a:lnSpc>
              <a:spcBef>
                <a:spcPts val="0"/>
              </a:spcBef>
              <a:buClr>
                <a:schemeClr val="dk1"/>
              </a:buClr>
              <a:buSzPct val="100000"/>
              <a:buFont typeface="Cambria"/>
              <a:buAutoNum type="arabicPeriod"/>
            </a:pPr>
            <a:r>
              <a:rPr lang="en-US" sz="2400">
                <a:solidFill>
                  <a:schemeClr val="dk1"/>
                </a:solidFill>
                <a:latin typeface="Cambria"/>
                <a:ea typeface="Cambria"/>
                <a:cs typeface="Cambria"/>
                <a:sym typeface="Cambria"/>
              </a:rPr>
              <a:t>No part of the tower should touch a wall or lean on any surrounding objects (should be completely free standing).</a:t>
            </a:r>
          </a:p>
          <a:p>
            <a:pPr lvl="0" rtl="0">
              <a:spcBef>
                <a:spcPts val="0"/>
              </a:spcBef>
              <a:buNone/>
            </a:pPr>
            <a:endParaRPr/>
          </a:p>
        </p:txBody>
      </p:sp>
      <p:sp>
        <p:nvSpPr>
          <p:cNvPr id="143" name="Shape 143"/>
          <p:cNvSpPr txBox="1">
            <a:spLocks noGrp="1"/>
          </p:cNvSpPr>
          <p:nvPr>
            <p:ph type="title"/>
          </p:nvPr>
        </p:nvSpPr>
        <p:spPr>
          <a:xfrm>
            <a:off x="498288" y="554050"/>
            <a:ext cx="5486399" cy="566699"/>
          </a:xfrm>
          <a:prstGeom prst="rect">
            <a:avLst/>
          </a:prstGeom>
        </p:spPr>
        <p:txBody>
          <a:bodyPr lIns="91425" tIns="91425" rIns="91425" bIns="91425" anchor="b" anchorCtr="0">
            <a:noAutofit/>
          </a:bodyPr>
          <a:lstStyle/>
          <a:p>
            <a:pPr lvl="0" rtl="0">
              <a:spcBef>
                <a:spcPts val="0"/>
              </a:spcBef>
              <a:buNone/>
            </a:pPr>
            <a:r>
              <a:rPr lang="en-US" sz="4800">
                <a:latin typeface="Impact"/>
                <a:ea typeface="Impact"/>
                <a:cs typeface="Impact"/>
                <a:sym typeface="Impact"/>
              </a:rPr>
              <a:t>Balloon Tower</a:t>
            </a:r>
          </a:p>
        </p:txBody>
      </p:sp>
    </p:spTree>
    <p:extLst>
      <p:ext uri="{BB962C8B-B14F-4D97-AF65-F5344CB8AC3E}">
        <p14:creationId xmlns:p14="http://schemas.microsoft.com/office/powerpoint/2010/main" val="18179675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792288" y="4800600"/>
            <a:ext cx="5486399" cy="566737"/>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Font typeface="Calibri"/>
              <a:buNone/>
            </a:pPr>
            <a:endParaRPr sz="2000" b="1" i="0" u="none" strike="noStrike" cap="none" baseline="0">
              <a:solidFill>
                <a:schemeClr val="dk1"/>
              </a:solidFill>
              <a:latin typeface="Calibri"/>
              <a:ea typeface="Calibri"/>
              <a:cs typeface="Calibri"/>
              <a:sym typeface="Calibri"/>
            </a:endParaRPr>
          </a:p>
        </p:txBody>
      </p:sp>
      <p:pic>
        <p:nvPicPr>
          <p:cNvPr id="149" name="Shape 149"/>
          <p:cNvPicPr preferRelativeResize="0">
            <a:picLocks noGrp="1"/>
          </p:cNvPicPr>
          <p:nvPr>
            <p:ph type="pic" idx="2"/>
          </p:nvPr>
        </p:nvPicPr>
        <p:blipFill rotWithShape="1">
          <a:blip r:embed="rId3">
            <a:alphaModFix/>
          </a:blip>
          <a:srcRect t="1471" b="1471"/>
          <a:stretch/>
        </p:blipFill>
        <p:spPr>
          <a:xfrm>
            <a:off x="457200" y="304800"/>
            <a:ext cx="8320028" cy="6237418"/>
          </a:xfrm>
          <a:prstGeom prst="rect">
            <a:avLst/>
          </a:prstGeom>
          <a:noFill/>
          <a:ln>
            <a:noFill/>
          </a:ln>
        </p:spPr>
      </p:pic>
      <p:sp>
        <p:nvSpPr>
          <p:cNvPr id="150" name="Shape 150"/>
          <p:cNvSpPr txBox="1">
            <a:spLocks noGrp="1"/>
          </p:cNvSpPr>
          <p:nvPr>
            <p:ph type="body" idx="1"/>
          </p:nvPr>
        </p:nvSpPr>
        <p:spPr>
          <a:xfrm>
            <a:off x="1792288" y="5367337"/>
            <a:ext cx="5486399" cy="80486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4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43485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nvSpPr>
        <p:spPr bwMode="auto">
          <a:xfrm>
            <a:off x="1447800" y="381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i="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b="1" i="1">
                <a:solidFill>
                  <a:schemeClr val="bg1"/>
                </a:solidFill>
                <a:latin typeface="Arial" charset="0"/>
              </a:defRPr>
            </a:lvl2pPr>
            <a:lvl3pPr algn="l" rtl="0" eaLnBrk="0" fontAlgn="base" hangingPunct="0">
              <a:spcBef>
                <a:spcPct val="0"/>
              </a:spcBef>
              <a:spcAft>
                <a:spcPct val="0"/>
              </a:spcAft>
              <a:defRPr sz="4400" b="1" i="1">
                <a:solidFill>
                  <a:schemeClr val="bg1"/>
                </a:solidFill>
                <a:latin typeface="Arial" charset="0"/>
              </a:defRPr>
            </a:lvl3pPr>
            <a:lvl4pPr algn="l" rtl="0" eaLnBrk="0" fontAlgn="base" hangingPunct="0">
              <a:spcBef>
                <a:spcPct val="0"/>
              </a:spcBef>
              <a:spcAft>
                <a:spcPct val="0"/>
              </a:spcAft>
              <a:defRPr sz="4400" b="1" i="1">
                <a:solidFill>
                  <a:schemeClr val="bg1"/>
                </a:solidFill>
                <a:latin typeface="Arial" charset="0"/>
              </a:defRPr>
            </a:lvl4pPr>
            <a:lvl5pPr algn="l" rtl="0" eaLnBrk="0" fontAlgn="base" hangingPunct="0">
              <a:spcBef>
                <a:spcPct val="0"/>
              </a:spcBef>
              <a:spcAft>
                <a:spcPct val="0"/>
              </a:spcAft>
              <a:defRPr sz="4400" b="1" i="1">
                <a:solidFill>
                  <a:schemeClr val="bg1"/>
                </a:solidFill>
                <a:latin typeface="Arial" charset="0"/>
              </a:defRPr>
            </a:lvl5pPr>
            <a:lvl6pPr marL="457200" algn="l" rtl="0" fontAlgn="base">
              <a:spcBef>
                <a:spcPct val="0"/>
              </a:spcBef>
              <a:spcAft>
                <a:spcPct val="0"/>
              </a:spcAft>
              <a:defRPr sz="4400">
                <a:solidFill>
                  <a:schemeClr val="bg1"/>
                </a:solidFill>
                <a:latin typeface="Myriad Pro Black" pitchFamily="34" charset="0"/>
              </a:defRPr>
            </a:lvl6pPr>
            <a:lvl7pPr marL="914400" algn="l" rtl="0" fontAlgn="base">
              <a:spcBef>
                <a:spcPct val="0"/>
              </a:spcBef>
              <a:spcAft>
                <a:spcPct val="0"/>
              </a:spcAft>
              <a:defRPr sz="4400">
                <a:solidFill>
                  <a:schemeClr val="bg1"/>
                </a:solidFill>
                <a:latin typeface="Myriad Pro Black" pitchFamily="34" charset="0"/>
              </a:defRPr>
            </a:lvl7pPr>
            <a:lvl8pPr marL="1371600" algn="l" rtl="0" fontAlgn="base">
              <a:spcBef>
                <a:spcPct val="0"/>
              </a:spcBef>
              <a:spcAft>
                <a:spcPct val="0"/>
              </a:spcAft>
              <a:defRPr sz="4400">
                <a:solidFill>
                  <a:schemeClr val="bg1"/>
                </a:solidFill>
                <a:latin typeface="Myriad Pro Black" pitchFamily="34" charset="0"/>
              </a:defRPr>
            </a:lvl8pPr>
            <a:lvl9pPr marL="1828800" algn="l" rtl="0" fontAlgn="base">
              <a:spcBef>
                <a:spcPct val="0"/>
              </a:spcBef>
              <a:spcAft>
                <a:spcPct val="0"/>
              </a:spcAft>
              <a:defRPr sz="4400">
                <a:solidFill>
                  <a:schemeClr val="bg1"/>
                </a:solidFill>
                <a:latin typeface="Myriad Pro Black" pitchFamily="34" charset="0"/>
              </a:defRPr>
            </a:lvl9pPr>
          </a:lstStyle>
          <a:p>
            <a:pPr algn="ctr" eaLnBrk="1" hangingPunct="1">
              <a:defRPr/>
            </a:pPr>
            <a:r>
              <a:rPr lang="en-US" i="0" dirty="0" smtClean="0">
                <a:solidFill>
                  <a:srgbClr val="000000"/>
                </a:solidFill>
                <a:latin typeface="Myriad Pro"/>
              </a:rPr>
              <a:t>Purpose</a:t>
            </a:r>
          </a:p>
        </p:txBody>
      </p:sp>
      <p:sp>
        <p:nvSpPr>
          <p:cNvPr id="5" name="Content Placeholder 5"/>
          <p:cNvSpPr>
            <a:spLocks noGrp="1"/>
          </p:cNvSpPr>
          <p:nvPr/>
        </p:nvSpPr>
        <p:spPr bwMode="auto">
          <a:xfrm>
            <a:off x="1168401" y="1752601"/>
            <a:ext cx="7594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25000"/>
              <a:buBlip>
                <a:blip r:embed="rId2"/>
              </a:buBlip>
              <a:defRPr sz="3200" baseline="0">
                <a:solidFill>
                  <a:schemeClr val="bg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SzPct val="25000"/>
              <a:buChar char="–"/>
              <a:defRPr sz="2800" baseline="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SzPct val="25000"/>
              <a:buChar char="•"/>
              <a:defRPr sz="2400" baseline="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5pPr>
            <a:lvl6pPr marL="2514600" indent="-228600" algn="l" rtl="0" fontAlgn="base">
              <a:spcBef>
                <a:spcPct val="20000"/>
              </a:spcBef>
              <a:spcAft>
                <a:spcPct val="0"/>
              </a:spcAft>
              <a:buSzPct val="25000"/>
              <a:buChar char="»"/>
              <a:defRPr sz="2000">
                <a:solidFill>
                  <a:schemeClr val="bg1"/>
                </a:solidFill>
                <a:latin typeface="+mn-lt"/>
              </a:defRPr>
            </a:lvl6pPr>
            <a:lvl7pPr marL="2971800" indent="-228600" algn="l" rtl="0" fontAlgn="base">
              <a:spcBef>
                <a:spcPct val="20000"/>
              </a:spcBef>
              <a:spcAft>
                <a:spcPct val="0"/>
              </a:spcAft>
              <a:buSzPct val="25000"/>
              <a:buChar char="»"/>
              <a:defRPr sz="2000">
                <a:solidFill>
                  <a:schemeClr val="bg1"/>
                </a:solidFill>
                <a:latin typeface="+mn-lt"/>
              </a:defRPr>
            </a:lvl7pPr>
            <a:lvl8pPr marL="3429000" indent="-228600" algn="l" rtl="0" fontAlgn="base">
              <a:spcBef>
                <a:spcPct val="20000"/>
              </a:spcBef>
              <a:spcAft>
                <a:spcPct val="0"/>
              </a:spcAft>
              <a:buSzPct val="25000"/>
              <a:buChar char="»"/>
              <a:defRPr sz="2000">
                <a:solidFill>
                  <a:schemeClr val="bg1"/>
                </a:solidFill>
                <a:latin typeface="+mn-lt"/>
              </a:defRPr>
            </a:lvl8pPr>
            <a:lvl9pPr marL="3886200" indent="-228600" algn="l" rtl="0" fontAlgn="base">
              <a:spcBef>
                <a:spcPct val="20000"/>
              </a:spcBef>
              <a:spcAft>
                <a:spcPct val="0"/>
              </a:spcAft>
              <a:buSzPct val="25000"/>
              <a:buChar char="»"/>
              <a:defRPr sz="2000">
                <a:solidFill>
                  <a:schemeClr val="bg1"/>
                </a:solidFill>
                <a:latin typeface="+mn-lt"/>
              </a:defRPr>
            </a:lvl9pPr>
          </a:lstStyle>
          <a:p>
            <a:pPr marL="0" indent="0" algn="just" eaLnBrk="1" hangingPunct="1">
              <a:buNone/>
              <a:defRPr/>
            </a:pPr>
            <a:endParaRPr lang="en-US" sz="4400" dirty="0" smtClean="0">
              <a:solidFill>
                <a:srgbClr val="000000"/>
              </a:solidFill>
              <a:latin typeface="Myriad Pro"/>
            </a:endParaRPr>
          </a:p>
        </p:txBody>
      </p:sp>
      <p:sp>
        <p:nvSpPr>
          <p:cNvPr id="2" name="TextBox 1"/>
          <p:cNvSpPr txBox="1"/>
          <p:nvPr/>
        </p:nvSpPr>
        <p:spPr>
          <a:xfrm>
            <a:off x="762000" y="1524000"/>
            <a:ext cx="8001000" cy="329320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What we are: CEAS Branch of Student Government</a:t>
            </a:r>
          </a:p>
          <a:p>
            <a:pPr marL="285750" indent="-285750">
              <a:buFont typeface="Arial" panose="020B0604020202020204" pitchFamily="34" charset="0"/>
              <a:buChar char="•"/>
            </a:pPr>
            <a:r>
              <a:rPr lang="en-US" sz="2800" dirty="0" smtClean="0"/>
              <a:t>What we do:</a:t>
            </a:r>
          </a:p>
          <a:p>
            <a:pPr marL="1028700" lvl="1" indent="-571500">
              <a:buFont typeface="Courier New" panose="02070309020205020404" pitchFamily="49" charset="0"/>
              <a:buChar char="o"/>
            </a:pPr>
            <a:r>
              <a:rPr lang="en-US" sz="2800" dirty="0" smtClean="0"/>
              <a:t>Host programs for the college</a:t>
            </a:r>
          </a:p>
          <a:p>
            <a:pPr marL="1028700" lvl="1" indent="-571500">
              <a:buFont typeface="Courier New" panose="02070309020205020404" pitchFamily="49" charset="0"/>
              <a:buChar char="o"/>
            </a:pPr>
            <a:r>
              <a:rPr lang="en-US" sz="2800" dirty="0" smtClean="0"/>
              <a:t>Input on curriculum, grievances, and student/faculty relations</a:t>
            </a:r>
          </a:p>
          <a:p>
            <a:pPr marL="1028700" lvl="1" indent="-571500">
              <a:buFont typeface="Courier New" panose="02070309020205020404" pitchFamily="49" charset="0"/>
              <a:buChar char="o"/>
            </a:pPr>
            <a:r>
              <a:rPr lang="en-US" sz="2800" dirty="0" smtClean="0"/>
              <a:t>Improve student experience in the college</a:t>
            </a:r>
          </a:p>
          <a:p>
            <a:pPr marL="1028700" lvl="1" indent="-571500">
              <a:buFont typeface="Courier New" panose="02070309020205020404" pitchFamily="49" charset="0"/>
              <a:buChar char="o"/>
            </a:pPr>
            <a:endParaRPr lang="en-US" sz="4000" dirty="0" smtClean="0"/>
          </a:p>
        </p:txBody>
      </p:sp>
    </p:spTree>
    <p:extLst>
      <p:ext uri="{BB962C8B-B14F-4D97-AF65-F5344CB8AC3E}">
        <p14:creationId xmlns:p14="http://schemas.microsoft.com/office/powerpoint/2010/main" val="4869771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5482" y="1018171"/>
            <a:ext cx="2325255" cy="415781"/>
          </a:xfrm>
        </p:spPr>
        <p:txBody>
          <a:bodyPr>
            <a:normAutofit/>
          </a:bodyPr>
          <a:lstStyle/>
          <a:p>
            <a:r>
              <a:rPr lang="en-US" sz="1800" b="1" dirty="0" smtClean="0">
                <a:latin typeface="+mn-lt"/>
              </a:rPr>
              <a:t>President</a:t>
            </a:r>
            <a:endParaRPr lang="en-US" sz="1800" b="1" dirty="0">
              <a:latin typeface="+mn-lt"/>
            </a:endParaRPr>
          </a:p>
        </p:txBody>
      </p:sp>
      <p:cxnSp>
        <p:nvCxnSpPr>
          <p:cNvPr id="5" name="Straight Connector 4"/>
          <p:cNvCxnSpPr/>
          <p:nvPr/>
        </p:nvCxnSpPr>
        <p:spPr>
          <a:xfrm flipH="1">
            <a:off x="4498110" y="1433951"/>
            <a:ext cx="1" cy="304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0470" y="1729510"/>
            <a:ext cx="3948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32480" y="1729510"/>
            <a:ext cx="3146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319479" y="2269765"/>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Vice President</a:t>
            </a:r>
            <a:endParaRPr lang="en-US" sz="1400" b="1" dirty="0">
              <a:latin typeface="+mn-lt"/>
            </a:endParaRPr>
          </a:p>
        </p:txBody>
      </p:sp>
      <p:sp>
        <p:nvSpPr>
          <p:cNvPr id="12" name="Title 1"/>
          <p:cNvSpPr txBox="1">
            <a:spLocks/>
          </p:cNvSpPr>
          <p:nvPr/>
        </p:nvSpPr>
        <p:spPr>
          <a:xfrm>
            <a:off x="4544291" y="2269765"/>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Associate Vice President</a:t>
            </a:r>
            <a:endParaRPr lang="en-US" sz="1400" b="1" dirty="0">
              <a:latin typeface="+mn-lt"/>
            </a:endParaRPr>
          </a:p>
        </p:txBody>
      </p:sp>
      <p:sp>
        <p:nvSpPr>
          <p:cNvPr id="15" name="Title 1"/>
          <p:cNvSpPr txBox="1">
            <a:spLocks/>
          </p:cNvSpPr>
          <p:nvPr/>
        </p:nvSpPr>
        <p:spPr>
          <a:xfrm>
            <a:off x="-382157" y="226976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Secretary</a:t>
            </a:r>
            <a:endParaRPr lang="en-US" sz="1400" b="1" dirty="0">
              <a:latin typeface="+mn-lt"/>
            </a:endParaRPr>
          </a:p>
        </p:txBody>
      </p:sp>
      <p:sp>
        <p:nvSpPr>
          <p:cNvPr id="16" name="Title 1"/>
          <p:cNvSpPr txBox="1">
            <a:spLocks/>
          </p:cNvSpPr>
          <p:nvPr/>
        </p:nvSpPr>
        <p:spPr>
          <a:xfrm>
            <a:off x="801251" y="226976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Treasurer</a:t>
            </a:r>
            <a:endParaRPr lang="en-US" sz="1400" b="1" dirty="0">
              <a:latin typeface="+mn-lt"/>
            </a:endParaRPr>
          </a:p>
        </p:txBody>
      </p:sp>
      <p:sp>
        <p:nvSpPr>
          <p:cNvPr id="18" name="Title 1"/>
          <p:cNvSpPr txBox="1">
            <a:spLocks/>
          </p:cNvSpPr>
          <p:nvPr/>
        </p:nvSpPr>
        <p:spPr>
          <a:xfrm>
            <a:off x="6715991" y="2269763"/>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Senators (X2)</a:t>
            </a:r>
            <a:endParaRPr lang="en-US" sz="1400" b="1" dirty="0">
              <a:latin typeface="+mn-lt"/>
            </a:endParaRPr>
          </a:p>
        </p:txBody>
      </p:sp>
      <p:cxnSp>
        <p:nvCxnSpPr>
          <p:cNvPr id="20" name="Straight Arrow Connector 19"/>
          <p:cNvCxnSpPr>
            <a:endCxn id="15" idx="0"/>
          </p:cNvCxnSpPr>
          <p:nvPr/>
        </p:nvCxnSpPr>
        <p:spPr>
          <a:xfrm>
            <a:off x="780470" y="1729510"/>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63879" y="1720273"/>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79793" y="1729510"/>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80362" y="1729509"/>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878617" y="1738607"/>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82109" y="2683341"/>
            <a:ext cx="1" cy="113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676323" y="2683341"/>
            <a:ext cx="1" cy="113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19201" y="3816927"/>
            <a:ext cx="2260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216884" y="3821469"/>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941646" y="3821469"/>
            <a:ext cx="1451" cy="1067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711152" y="3821469"/>
            <a:ext cx="1451" cy="1316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82676" y="3812386"/>
            <a:ext cx="0" cy="166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39853" y="4306307"/>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Career Fair</a:t>
            </a:r>
            <a:endParaRPr lang="en-US" sz="1400" b="1" dirty="0">
              <a:solidFill>
                <a:srgbClr val="FF0000"/>
              </a:solidFill>
              <a:latin typeface="+mn-lt"/>
            </a:endParaRPr>
          </a:p>
        </p:txBody>
      </p:sp>
      <p:sp>
        <p:nvSpPr>
          <p:cNvPr id="39" name="Title 1"/>
          <p:cNvSpPr txBox="1">
            <a:spLocks/>
          </p:cNvSpPr>
          <p:nvPr/>
        </p:nvSpPr>
        <p:spPr>
          <a:xfrm>
            <a:off x="780470" y="4722088"/>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smtClean="0">
                <a:solidFill>
                  <a:srgbClr val="FF0000"/>
                </a:solidFill>
                <a:latin typeface="+mn-lt"/>
              </a:rPr>
              <a:t>EWeek</a:t>
            </a:r>
            <a:endParaRPr lang="en-US" sz="1400" b="1" dirty="0">
              <a:solidFill>
                <a:srgbClr val="FF0000"/>
              </a:solidFill>
              <a:latin typeface="+mn-lt"/>
            </a:endParaRPr>
          </a:p>
        </p:txBody>
      </p:sp>
      <p:sp>
        <p:nvSpPr>
          <p:cNvPr id="40" name="Title 1"/>
          <p:cNvSpPr txBox="1">
            <a:spLocks/>
          </p:cNvSpPr>
          <p:nvPr/>
        </p:nvSpPr>
        <p:spPr>
          <a:xfrm>
            <a:off x="1592114" y="5021910"/>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Luau</a:t>
            </a:r>
            <a:endParaRPr lang="en-US" sz="1400" b="1" dirty="0">
              <a:solidFill>
                <a:srgbClr val="FF0000"/>
              </a:solidFill>
              <a:latin typeface="+mn-lt"/>
            </a:endParaRPr>
          </a:p>
        </p:txBody>
      </p:sp>
      <p:sp>
        <p:nvSpPr>
          <p:cNvPr id="41" name="Title 1"/>
          <p:cNvSpPr txBox="1">
            <a:spLocks/>
          </p:cNvSpPr>
          <p:nvPr/>
        </p:nvSpPr>
        <p:spPr>
          <a:xfrm>
            <a:off x="2351222" y="5365181"/>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Special Events</a:t>
            </a:r>
            <a:endParaRPr lang="en-US" sz="1400" b="1" dirty="0">
              <a:solidFill>
                <a:srgbClr val="FF0000"/>
              </a:solidFill>
              <a:latin typeface="+mn-lt"/>
            </a:endParaRPr>
          </a:p>
        </p:txBody>
      </p:sp>
      <p:cxnSp>
        <p:nvCxnSpPr>
          <p:cNvPr id="48" name="Straight Arrow Connector 47"/>
          <p:cNvCxnSpPr/>
          <p:nvPr/>
        </p:nvCxnSpPr>
        <p:spPr>
          <a:xfrm>
            <a:off x="5671691" y="3808922"/>
            <a:ext cx="0" cy="166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255329" y="3816929"/>
            <a:ext cx="0" cy="1412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869546" y="3808924"/>
            <a:ext cx="0" cy="1079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493001" y="3808922"/>
            <a:ext cx="0" cy="825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177645" y="3816929"/>
            <a:ext cx="0" cy="662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660737" y="3808924"/>
            <a:ext cx="2516909" cy="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itle 1"/>
          <p:cNvSpPr txBox="1">
            <a:spLocks/>
          </p:cNvSpPr>
          <p:nvPr/>
        </p:nvSpPr>
        <p:spPr>
          <a:xfrm>
            <a:off x="4517734" y="5365560"/>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Collegiate Affairs</a:t>
            </a:r>
            <a:endParaRPr lang="en-US" sz="1400" b="1" dirty="0">
              <a:solidFill>
                <a:srgbClr val="FF0000"/>
              </a:solidFill>
              <a:latin typeface="+mn-lt"/>
            </a:endParaRPr>
          </a:p>
        </p:txBody>
      </p:sp>
      <p:sp>
        <p:nvSpPr>
          <p:cNvPr id="78" name="Title 1"/>
          <p:cNvSpPr txBox="1">
            <a:spLocks/>
          </p:cNvSpPr>
          <p:nvPr/>
        </p:nvSpPr>
        <p:spPr>
          <a:xfrm>
            <a:off x="5110883" y="505514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Recognition</a:t>
            </a:r>
            <a:endParaRPr lang="en-US" sz="1400" b="1" dirty="0">
              <a:solidFill>
                <a:srgbClr val="FF0000"/>
              </a:solidFill>
              <a:latin typeface="+mn-lt"/>
            </a:endParaRPr>
          </a:p>
        </p:txBody>
      </p:sp>
      <p:sp>
        <p:nvSpPr>
          <p:cNvPr id="79" name="Title 1"/>
          <p:cNvSpPr txBox="1">
            <a:spLocks/>
          </p:cNvSpPr>
          <p:nvPr/>
        </p:nvSpPr>
        <p:spPr>
          <a:xfrm>
            <a:off x="5706919" y="4783276"/>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SOCC</a:t>
            </a:r>
            <a:endParaRPr lang="en-US" sz="1400" b="1" dirty="0">
              <a:solidFill>
                <a:srgbClr val="FF0000"/>
              </a:solidFill>
              <a:latin typeface="+mn-lt"/>
            </a:endParaRPr>
          </a:p>
        </p:txBody>
      </p:sp>
      <p:sp>
        <p:nvSpPr>
          <p:cNvPr id="80" name="Title 1"/>
          <p:cNvSpPr txBox="1">
            <a:spLocks/>
          </p:cNvSpPr>
          <p:nvPr/>
        </p:nvSpPr>
        <p:spPr>
          <a:xfrm>
            <a:off x="6330374" y="454309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FELD</a:t>
            </a:r>
            <a:endParaRPr lang="en-US" sz="1400" b="1" dirty="0">
              <a:solidFill>
                <a:srgbClr val="FF0000"/>
              </a:solidFill>
              <a:latin typeface="+mn-lt"/>
            </a:endParaRPr>
          </a:p>
        </p:txBody>
      </p:sp>
      <p:sp>
        <p:nvSpPr>
          <p:cNvPr id="81" name="Title 1"/>
          <p:cNvSpPr txBox="1">
            <a:spLocks/>
          </p:cNvSpPr>
          <p:nvPr/>
        </p:nvSpPr>
        <p:spPr>
          <a:xfrm>
            <a:off x="7015018" y="4362400"/>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Public Affairs</a:t>
            </a:r>
            <a:endParaRPr lang="en-US" sz="1400" b="1" dirty="0">
              <a:solidFill>
                <a:srgbClr val="FF0000"/>
              </a:solidFill>
              <a:latin typeface="+mn-lt"/>
            </a:endParaRPr>
          </a:p>
        </p:txBody>
      </p:sp>
      <p:cxnSp>
        <p:nvCxnSpPr>
          <p:cNvPr id="83" name="Straight Arrow Connector 82"/>
          <p:cNvCxnSpPr/>
          <p:nvPr/>
        </p:nvCxnSpPr>
        <p:spPr>
          <a:xfrm>
            <a:off x="4498108" y="1724891"/>
            <a:ext cx="0" cy="1392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itle 1"/>
          <p:cNvSpPr txBox="1">
            <a:spLocks/>
          </p:cNvSpPr>
          <p:nvPr/>
        </p:nvSpPr>
        <p:spPr>
          <a:xfrm>
            <a:off x="3355106" y="298082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Technology</a:t>
            </a:r>
            <a:endParaRPr lang="en-US" sz="1400" b="1" dirty="0">
              <a:solidFill>
                <a:srgbClr val="FF0000"/>
              </a:solidFill>
              <a:latin typeface="+mn-lt"/>
            </a:endParaRPr>
          </a:p>
        </p:txBody>
      </p:sp>
      <p:sp>
        <p:nvSpPr>
          <p:cNvPr id="85" name="TextBox 84"/>
          <p:cNvSpPr txBox="1"/>
          <p:nvPr/>
        </p:nvSpPr>
        <p:spPr>
          <a:xfrm>
            <a:off x="991176" y="6145631"/>
            <a:ext cx="7307116" cy="369332"/>
          </a:xfrm>
          <a:prstGeom prst="rect">
            <a:avLst/>
          </a:prstGeom>
          <a:noFill/>
        </p:spPr>
        <p:txBody>
          <a:bodyPr wrap="square" rtlCol="0">
            <a:spAutoFit/>
          </a:bodyPr>
          <a:lstStyle/>
          <a:p>
            <a:pPr algn="ctr"/>
            <a:r>
              <a:rPr lang="en-US" b="1" dirty="0" smtClean="0"/>
              <a:t>OFFICERS are in black. </a:t>
            </a:r>
            <a:r>
              <a:rPr lang="en-US" b="1" dirty="0" smtClean="0">
                <a:solidFill>
                  <a:srgbClr val="FF0000"/>
                </a:solidFill>
              </a:rPr>
              <a:t>COMMITTEE CHAIRS are in red.</a:t>
            </a:r>
            <a:endParaRPr lang="en-US" b="1" dirty="0"/>
          </a:p>
        </p:txBody>
      </p:sp>
      <p:sp>
        <p:nvSpPr>
          <p:cNvPr id="86" name="TextBox 85"/>
          <p:cNvSpPr txBox="1"/>
          <p:nvPr/>
        </p:nvSpPr>
        <p:spPr>
          <a:xfrm>
            <a:off x="893619" y="197429"/>
            <a:ext cx="7637318" cy="584775"/>
          </a:xfrm>
          <a:prstGeom prst="rect">
            <a:avLst/>
          </a:prstGeom>
          <a:noFill/>
        </p:spPr>
        <p:txBody>
          <a:bodyPr wrap="square" rtlCol="0">
            <a:spAutoFit/>
          </a:bodyPr>
          <a:lstStyle/>
          <a:p>
            <a:pPr algn="ctr"/>
            <a:r>
              <a:rPr lang="en-US" sz="3200" b="1" dirty="0" smtClean="0"/>
              <a:t>CEAS TRIBUNAL EXECUTIVE STRUCTURE</a:t>
            </a:r>
            <a:endParaRPr lang="en-US" sz="3200" b="1" dirty="0"/>
          </a:p>
        </p:txBody>
      </p:sp>
    </p:spTree>
    <p:extLst>
      <p:ext uri="{BB962C8B-B14F-4D97-AF65-F5344CB8AC3E}">
        <p14:creationId xmlns:p14="http://schemas.microsoft.com/office/powerpoint/2010/main" val="942193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457202"/>
            <a:ext cx="8915400" cy="758825"/>
          </a:xfrm>
        </p:spPr>
        <p:txBody>
          <a:bodyPr/>
          <a:lstStyle/>
          <a:p>
            <a:pPr eaLnBrk="1" hangingPunct="1"/>
            <a:r>
              <a:rPr lang="en-US" b="1" u="sng" dirty="0" smtClean="0"/>
              <a:t>Tribunal Officers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6725365"/>
              </p:ext>
            </p:extLst>
          </p:nvPr>
        </p:nvGraphicFramePr>
        <p:xfrm>
          <a:off x="1" y="1524000"/>
          <a:ext cx="9120188" cy="4996852"/>
        </p:xfrm>
        <a:graphic>
          <a:graphicData uri="http://schemas.openxmlformats.org/drawingml/2006/table">
            <a:tbl>
              <a:tblPr firstRow="1" bandRow="1">
                <a:tableStyleId>{2D5ABB26-0587-4C30-8999-92F81FD0307C}</a:tableStyleId>
              </a:tblPr>
              <a:tblGrid>
                <a:gridCol w="4419700"/>
                <a:gridCol w="152300"/>
                <a:gridCol w="75938"/>
                <a:gridCol w="4472250"/>
              </a:tblGrid>
              <a:tr h="533835">
                <a:tc>
                  <a:txBody>
                    <a:bodyPr/>
                    <a:lstStyle/>
                    <a:p>
                      <a:pPr algn="r"/>
                      <a:r>
                        <a:rPr lang="en-US" sz="2200" b="1" dirty="0" smtClean="0"/>
                        <a:t>President:</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Alison</a:t>
                      </a:r>
                      <a:r>
                        <a:rPr lang="en-US" sz="2200" b="1" baseline="0" dirty="0" smtClean="0"/>
                        <a:t> </a:t>
                      </a:r>
                      <a:r>
                        <a:rPr lang="en-US" sz="2200" b="1" baseline="0" dirty="0" err="1" smtClean="0"/>
                        <a:t>Hayfer</a:t>
                      </a:r>
                      <a:endParaRPr lang="en-US" sz="2200" b="1" dirty="0"/>
                    </a:p>
                  </a:txBody>
                  <a:tcPr marL="50434" marR="50434" marT="33452" marB="33452" anchor="ctr"/>
                </a:tc>
                <a:tc hMerge="1">
                  <a:txBody>
                    <a:bodyPr/>
                    <a:lstStyle/>
                    <a:p>
                      <a:endParaRPr lang="en-US" sz="2000" dirty="0"/>
                    </a:p>
                  </a:txBody>
                  <a:tcPr marL="50433" marR="50433" marT="33450" marB="33450" anchor="ctr"/>
                </a:tc>
              </a:tr>
              <a:tr h="737534">
                <a:tc>
                  <a:txBody>
                    <a:bodyPr/>
                    <a:lstStyle/>
                    <a:p>
                      <a:pPr algn="r"/>
                      <a:r>
                        <a:rPr lang="en-US" sz="2200" b="1" dirty="0" smtClean="0"/>
                        <a:t>Vice President:</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Carlo</a:t>
                      </a:r>
                      <a:r>
                        <a:rPr lang="en-US" sz="2200" b="1" baseline="0" dirty="0" smtClean="0"/>
                        <a:t> </a:t>
                      </a:r>
                      <a:r>
                        <a:rPr lang="en-US" sz="2200" b="1" baseline="0" dirty="0" err="1" smtClean="0"/>
                        <a:t>Perottino</a:t>
                      </a:r>
                      <a:endParaRPr lang="en-US" sz="2200" b="1" dirty="0"/>
                    </a:p>
                  </a:txBody>
                  <a:tcPr marL="50434" marR="50434" marT="33452" marB="33452" anchor="ctr"/>
                </a:tc>
                <a:tc hMerge="1">
                  <a:txBody>
                    <a:bodyPr/>
                    <a:lstStyle/>
                    <a:p>
                      <a:endParaRPr lang="en-US" sz="2000" dirty="0"/>
                    </a:p>
                  </a:txBody>
                  <a:tcPr marL="50433" marR="50433" marT="33450" marB="33450" anchor="ctr"/>
                </a:tc>
              </a:tr>
              <a:tr h="737534">
                <a:tc>
                  <a:txBody>
                    <a:bodyPr/>
                    <a:lstStyle/>
                    <a:p>
                      <a:pPr algn="r"/>
                      <a:r>
                        <a:rPr lang="en-US" sz="2200" b="1" dirty="0" smtClean="0"/>
                        <a:t>Associate Vice President:</a:t>
                      </a:r>
                      <a:endParaRPr lang="en-US" sz="2200" b="1" dirty="0"/>
                    </a:p>
                  </a:txBody>
                  <a:tcPr marL="50434" marR="50434" marT="33452" marB="33452" anchor="ctr"/>
                </a:tc>
                <a:tc>
                  <a:txBody>
                    <a:bodyPr/>
                    <a:lstStyle/>
                    <a:p>
                      <a:endParaRPr lang="en-US" sz="2200" dirty="0"/>
                    </a:p>
                  </a:txBody>
                  <a:tcPr marL="50434" marR="50434" marT="33452" marB="33452" anchor="ctr"/>
                </a:tc>
                <a:tc gridSpan="2">
                  <a:txBody>
                    <a:bodyPr/>
                    <a:lstStyle/>
                    <a:p>
                      <a:r>
                        <a:rPr lang="en-US" sz="2200" b="1" baseline="0" dirty="0" smtClean="0"/>
                        <a:t>Matt Kitchen</a:t>
                      </a:r>
                    </a:p>
                  </a:txBody>
                  <a:tcPr marL="50434" marR="50434" marT="33452" marB="33452" anchor="ctr"/>
                </a:tc>
                <a:tc hMerge="1">
                  <a:txBody>
                    <a:bodyPr/>
                    <a:lstStyle/>
                    <a:p>
                      <a:endParaRPr lang="en-US" sz="2000" dirty="0"/>
                    </a:p>
                  </a:txBody>
                  <a:tcPr marL="50433" marR="50433" marT="33450" marB="33450" anchor="ctr"/>
                </a:tc>
              </a:tr>
              <a:tr h="533835">
                <a:tc>
                  <a:txBody>
                    <a:bodyPr/>
                    <a:lstStyle/>
                    <a:p>
                      <a:pPr algn="r"/>
                      <a:r>
                        <a:rPr lang="en-US" sz="2200" b="1" dirty="0" smtClean="0"/>
                        <a:t>Treasurer:</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pPr marL="0" marR="0" indent="0" algn="l" defTabSz="1482882" rtl="0" eaLnBrk="1" fontAlgn="auto" latinLnBrk="0" hangingPunct="1">
                        <a:lnSpc>
                          <a:spcPct val="100000"/>
                        </a:lnSpc>
                        <a:spcBef>
                          <a:spcPts val="0"/>
                        </a:spcBef>
                        <a:spcAft>
                          <a:spcPts val="0"/>
                        </a:spcAft>
                        <a:buClrTx/>
                        <a:buSzTx/>
                        <a:buFontTx/>
                        <a:buNone/>
                        <a:tabLst/>
                        <a:defRPr/>
                      </a:pPr>
                      <a:r>
                        <a:rPr lang="en-US" sz="2200" b="1" baseline="0" dirty="0" smtClean="0">
                          <a:solidFill>
                            <a:srgbClr val="FF0000"/>
                          </a:solidFill>
                        </a:rPr>
                        <a:t>OPEN</a:t>
                      </a:r>
                    </a:p>
                  </a:txBody>
                  <a:tcPr marL="50434" marR="50434" marT="33452" marB="33452" anchor="ctr"/>
                </a:tc>
                <a:tc hMerge="1">
                  <a:txBody>
                    <a:bodyPr/>
                    <a:lstStyle/>
                    <a:p>
                      <a:pPr marL="0" marR="0" indent="0" algn="l" defTabSz="1482882" rtl="0" eaLnBrk="1" fontAlgn="auto" latinLnBrk="0" hangingPunct="1">
                        <a:lnSpc>
                          <a:spcPct val="100000"/>
                        </a:lnSpc>
                        <a:spcBef>
                          <a:spcPts val="0"/>
                        </a:spcBef>
                        <a:spcAft>
                          <a:spcPts val="0"/>
                        </a:spcAft>
                        <a:buClrTx/>
                        <a:buSzTx/>
                        <a:buFontTx/>
                        <a:buNone/>
                        <a:tabLst/>
                        <a:defRPr/>
                      </a:pPr>
                      <a:endParaRPr lang="en-US" sz="2000" baseline="0" dirty="0" smtClean="0"/>
                    </a:p>
                  </a:txBody>
                  <a:tcPr marL="50433" marR="50433" marT="33450" marB="33450" anchor="ctr"/>
                </a:tc>
              </a:tr>
              <a:tr h="581033">
                <a:tc>
                  <a:txBody>
                    <a:bodyPr/>
                    <a:lstStyle/>
                    <a:p>
                      <a:pPr algn="r"/>
                      <a:r>
                        <a:rPr lang="en-US" sz="2200" b="1" dirty="0" smtClean="0"/>
                        <a:t>Secretary:</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Jared Wood</a:t>
                      </a:r>
                      <a:endParaRPr lang="en-US" sz="2200" b="1" dirty="0"/>
                    </a:p>
                  </a:txBody>
                  <a:tcPr marL="50434" marR="50434" marT="33452" marB="33452" anchor="ctr"/>
                </a:tc>
                <a:tc hMerge="1">
                  <a:txBody>
                    <a:bodyPr/>
                    <a:lstStyle/>
                    <a:p>
                      <a:endParaRPr lang="en-US" sz="2000" dirty="0"/>
                    </a:p>
                  </a:txBody>
                  <a:tcPr marL="50433" marR="50433" marT="33450" marB="33450" anchor="ctr"/>
                </a:tc>
              </a:tr>
              <a:tr h="757899">
                <a:tc>
                  <a:txBody>
                    <a:bodyPr/>
                    <a:lstStyle/>
                    <a:p>
                      <a:pPr algn="r"/>
                      <a:r>
                        <a:rPr lang="en-US" sz="2200" b="1" dirty="0" smtClean="0"/>
                        <a:t>Senators:</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baseline="0" dirty="0" smtClean="0"/>
                        <a:t>Madeline Adams</a:t>
                      </a:r>
                    </a:p>
                    <a:p>
                      <a:r>
                        <a:rPr lang="en-US" sz="2200" b="1" baseline="0" dirty="0" smtClean="0"/>
                        <a:t>Hannah Kenny</a:t>
                      </a:r>
                      <a:endParaRPr lang="en-US" sz="2200" b="1" dirty="0"/>
                    </a:p>
                  </a:txBody>
                  <a:tcPr marL="50434" marR="50434" marT="33452" marB="33452" anchor="ctr"/>
                </a:tc>
                <a:tc hMerge="1">
                  <a:txBody>
                    <a:bodyPr/>
                    <a:lstStyle/>
                    <a:p>
                      <a:endParaRPr lang="en-US" sz="2000" dirty="0"/>
                    </a:p>
                  </a:txBody>
                  <a:tcPr marL="50433" marR="50433" marT="33450" marB="33450" anchor="ctr"/>
                </a:tc>
              </a:tr>
              <a:tr h="142355">
                <a:tc>
                  <a:txBody>
                    <a:bodyPr/>
                    <a:lstStyle/>
                    <a:p>
                      <a:pPr algn="r"/>
                      <a:endParaRPr lang="en-US" sz="1600" b="1" dirty="0"/>
                    </a:p>
                  </a:txBody>
                  <a:tcPr marL="50434" marR="50434" marT="33452" marB="33452" anchor="ctr"/>
                </a:tc>
                <a:tc>
                  <a:txBody>
                    <a:bodyPr/>
                    <a:lstStyle/>
                    <a:p>
                      <a:endParaRPr lang="en-US" sz="1600" dirty="0"/>
                    </a:p>
                  </a:txBody>
                  <a:tcPr marL="50434" marR="50434" marT="33452" marB="33452" anchor="ctr"/>
                </a:tc>
                <a:tc gridSpan="2">
                  <a:txBody>
                    <a:bodyPr/>
                    <a:lstStyle/>
                    <a:p>
                      <a:pPr algn="r"/>
                      <a:endParaRPr lang="en-US" sz="700" b="1" dirty="0"/>
                    </a:p>
                  </a:txBody>
                  <a:tcPr marL="50434" marR="50434" marT="33452" marB="33452" anchor="ctr"/>
                </a:tc>
                <a:tc hMerge="1">
                  <a:txBody>
                    <a:bodyPr/>
                    <a:lstStyle/>
                    <a:p>
                      <a:endParaRPr lang="en-US" sz="2000" dirty="0"/>
                    </a:p>
                  </a:txBody>
                  <a:tcPr marL="50433" marR="50433" marT="33450" marB="33450" anchor="ctr"/>
                </a:tc>
              </a:tr>
              <a:tr h="402219">
                <a:tc gridSpan="4">
                  <a:txBody>
                    <a:bodyPr/>
                    <a:lstStyle/>
                    <a:p>
                      <a:pPr algn="ctr"/>
                      <a:endParaRPr lang="en-US" sz="2200" b="1" u="sng" dirty="0"/>
                    </a:p>
                  </a:txBody>
                  <a:tcPr marL="50434" marR="50434" marT="33452" marB="33452" anchor="ctr"/>
                </a:tc>
                <a:tc hMerge="1">
                  <a:txBody>
                    <a:bodyPr/>
                    <a:lstStyle/>
                    <a:p>
                      <a:endParaRPr lang="en-US"/>
                    </a:p>
                  </a:txBody>
                  <a:tcPr/>
                </a:tc>
                <a:tc hMerge="1">
                  <a:txBody>
                    <a:bodyPr/>
                    <a:lstStyle/>
                    <a:p>
                      <a:pPr algn="r"/>
                      <a:endParaRPr lang="en-US" sz="2000" b="1" u="sng" dirty="0"/>
                    </a:p>
                  </a:txBody>
                  <a:tcPr marL="50433" marR="50433" marT="33450" marB="33450" anchor="ctr"/>
                </a:tc>
                <a:tc hMerge="1">
                  <a:txBody>
                    <a:bodyPr/>
                    <a:lstStyle/>
                    <a:p>
                      <a:endParaRPr lang="en-US" sz="2000" b="1" u="sng" dirty="0" smtClean="0"/>
                    </a:p>
                  </a:txBody>
                  <a:tcPr marL="50433" marR="50433" marT="33450" marB="33450" anchor="ctr"/>
                </a:tc>
              </a:tr>
              <a:tr h="402219">
                <a:tc>
                  <a:txBody>
                    <a:bodyPr/>
                    <a:lstStyle/>
                    <a:p>
                      <a:pPr algn="r"/>
                      <a:endParaRPr lang="en-US" sz="2200" b="1" dirty="0"/>
                    </a:p>
                  </a:txBody>
                  <a:tcPr marL="50434" marR="50434" marT="33452" marB="33452" anchor="ctr"/>
                </a:tc>
                <a:tc gridSpan="2">
                  <a:txBody>
                    <a:bodyPr/>
                    <a:lstStyle/>
                    <a:p>
                      <a:endParaRPr lang="en-US" sz="2200" dirty="0"/>
                    </a:p>
                  </a:txBody>
                  <a:tcPr marL="50434" marR="50434" marT="33452" marB="33452" anchor="ctr"/>
                </a:tc>
                <a:tc hMerge="1">
                  <a:txBody>
                    <a:bodyPr/>
                    <a:lstStyle/>
                    <a:p>
                      <a:pPr algn="r"/>
                      <a:endParaRPr lang="en-US" sz="2000" dirty="0"/>
                    </a:p>
                  </a:txBody>
                  <a:tcPr marL="50433" marR="50433" marT="33450" marB="33450" anchor="ctr"/>
                </a:tc>
                <a:tc>
                  <a:txBody>
                    <a:bodyPr/>
                    <a:lstStyle/>
                    <a:p>
                      <a:endParaRPr lang="en-US" sz="2200" b="1" dirty="0"/>
                    </a:p>
                  </a:txBody>
                  <a:tcPr marL="50434" marR="50434" marT="33452" marB="33452" anchor="ct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6350"/>
            <a:ext cx="8839200" cy="758825"/>
          </a:xfrm>
        </p:spPr>
        <p:txBody>
          <a:bodyPr/>
          <a:lstStyle/>
          <a:p>
            <a:pPr eaLnBrk="1" hangingPunct="1"/>
            <a:r>
              <a:rPr lang="en-US" b="1" u="sng" smtClean="0"/>
              <a:t>Tribunal Executives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381773"/>
              </p:ext>
            </p:extLst>
          </p:nvPr>
        </p:nvGraphicFramePr>
        <p:xfrm>
          <a:off x="372580" y="914400"/>
          <a:ext cx="8539646" cy="4937760"/>
        </p:xfrm>
        <a:graphic>
          <a:graphicData uri="http://schemas.openxmlformats.org/drawingml/2006/table">
            <a:tbl>
              <a:tblPr firstRow="1" bandRow="1">
                <a:tableStyleId>{2D5ABB26-0587-4C30-8999-92F81FD0307C}</a:tableStyleId>
              </a:tblPr>
              <a:tblGrid>
                <a:gridCol w="4422353"/>
                <a:gridCol w="126268"/>
                <a:gridCol w="3991025"/>
              </a:tblGrid>
              <a:tr h="493776">
                <a:tc>
                  <a:txBody>
                    <a:bodyPr/>
                    <a:lstStyle/>
                    <a:p>
                      <a:pPr algn="r"/>
                      <a:r>
                        <a:rPr lang="en-US" sz="2000" b="1" dirty="0" smtClean="0"/>
                        <a:t>Career Fair:</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Dane Sowers, Nick </a:t>
                      </a:r>
                      <a:r>
                        <a:rPr lang="en-US" sz="2000" b="1" baseline="0" dirty="0" err="1" smtClean="0"/>
                        <a:t>Stelzer</a:t>
                      </a:r>
                      <a:endParaRPr lang="en-US" sz="2000" b="1" dirty="0"/>
                    </a:p>
                  </a:txBody>
                  <a:tcPr marL="50434" marR="50434" marT="33452" marB="33452" anchor="ctr"/>
                </a:tc>
              </a:tr>
              <a:tr h="493776">
                <a:tc>
                  <a:txBody>
                    <a:bodyPr/>
                    <a:lstStyle/>
                    <a:p>
                      <a:pPr algn="r"/>
                      <a:r>
                        <a:rPr lang="en-US" sz="2000" b="1" dirty="0" smtClean="0"/>
                        <a:t>Collegiate Affairs: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Mark </a:t>
                      </a:r>
                      <a:r>
                        <a:rPr lang="en-US" sz="2000" b="1" dirty="0" err="1" smtClean="0"/>
                        <a:t>Gruenbacher</a:t>
                      </a:r>
                      <a:endParaRPr lang="en-US" sz="2000" b="1" dirty="0" smtClean="0"/>
                    </a:p>
                  </a:txBody>
                  <a:tcPr marL="50434" marR="50434" marT="33452" marB="33452" anchor="ctr"/>
                </a:tc>
              </a:tr>
              <a:tr h="493776">
                <a:tc>
                  <a:txBody>
                    <a:bodyPr/>
                    <a:lstStyle/>
                    <a:p>
                      <a:pPr algn="r"/>
                      <a:r>
                        <a:rPr lang="en-US" sz="2000" b="1" dirty="0" err="1" smtClean="0"/>
                        <a:t>EWeek</a:t>
                      </a:r>
                      <a:r>
                        <a:rPr lang="en-US" sz="2000" b="1" dirty="0" smtClean="0"/>
                        <a:t>:</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Alison Hayfer, Kitty </a:t>
                      </a:r>
                      <a:r>
                        <a:rPr lang="en-US" sz="2000" b="1" baseline="0" dirty="0" err="1" smtClean="0"/>
                        <a:t>DiFalco</a:t>
                      </a:r>
                      <a:endParaRPr lang="en-US" sz="2000" b="1" dirty="0"/>
                    </a:p>
                  </a:txBody>
                  <a:tcPr marL="50434" marR="50434" marT="33452" marB="33452" anchor="ctr"/>
                </a:tc>
              </a:tr>
              <a:tr h="493776">
                <a:tc>
                  <a:txBody>
                    <a:bodyPr/>
                    <a:lstStyle/>
                    <a:p>
                      <a:pPr algn="r"/>
                      <a:r>
                        <a:rPr lang="en-US" sz="2000" b="1" dirty="0" smtClean="0"/>
                        <a:t>FELD:</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Alexis Conway</a:t>
                      </a:r>
                      <a:endParaRPr lang="en-US" sz="2000" b="1" dirty="0"/>
                    </a:p>
                  </a:txBody>
                  <a:tcPr marL="50434" marR="50434" marT="33452" marB="33452" anchor="ctr"/>
                </a:tc>
              </a:tr>
              <a:tr h="493776">
                <a:tc>
                  <a:txBody>
                    <a:bodyPr/>
                    <a:lstStyle/>
                    <a:p>
                      <a:pPr algn="r"/>
                      <a:r>
                        <a:rPr lang="en-US" sz="2000" b="1" dirty="0" smtClean="0"/>
                        <a:t>Luau:</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pPr marL="0" marR="0" indent="0" algn="l" defTabSz="914345" rtl="0" eaLnBrk="1" fontAlgn="auto" latinLnBrk="0" hangingPunct="1">
                        <a:lnSpc>
                          <a:spcPct val="100000"/>
                        </a:lnSpc>
                        <a:spcBef>
                          <a:spcPts val="0"/>
                        </a:spcBef>
                        <a:spcAft>
                          <a:spcPts val="0"/>
                        </a:spcAft>
                        <a:buClrTx/>
                        <a:buSzTx/>
                        <a:buFontTx/>
                        <a:buNone/>
                        <a:tabLst/>
                        <a:defRPr/>
                      </a:pPr>
                      <a:r>
                        <a:rPr lang="en-US" sz="2000" b="1" dirty="0" smtClean="0"/>
                        <a:t>Chris </a:t>
                      </a:r>
                      <a:r>
                        <a:rPr lang="en-US" sz="2000" b="1" i="0" kern="1200" dirty="0" err="1" smtClean="0">
                          <a:solidFill>
                            <a:schemeClr val="tx1"/>
                          </a:solidFill>
                          <a:latin typeface="+mn-lt"/>
                          <a:ea typeface="+mn-ea"/>
                          <a:cs typeface="+mn-cs"/>
                        </a:rPr>
                        <a:t>Katuscak</a:t>
                      </a:r>
                      <a:endParaRPr lang="en-US" sz="2000" b="1" i="0" kern="1200" dirty="0" smtClean="0">
                        <a:solidFill>
                          <a:schemeClr val="tx1"/>
                        </a:solidFill>
                        <a:latin typeface="+mn-lt"/>
                        <a:ea typeface="+mn-ea"/>
                        <a:cs typeface="+mn-cs"/>
                      </a:endParaRPr>
                    </a:p>
                  </a:txBody>
                  <a:tcPr marL="50434" marR="50434" marT="33452" marB="33452" anchor="ctr"/>
                </a:tc>
              </a:tr>
              <a:tr h="493776">
                <a:tc>
                  <a:txBody>
                    <a:bodyPr/>
                    <a:lstStyle/>
                    <a:p>
                      <a:pPr algn="r"/>
                      <a:r>
                        <a:rPr lang="en-US" sz="2000" b="1" dirty="0" smtClean="0"/>
                        <a:t>Recognition:</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Christian </a:t>
                      </a:r>
                      <a:r>
                        <a:rPr lang="en-US" sz="2000" b="1" dirty="0" err="1" smtClean="0"/>
                        <a:t>Lipa</a:t>
                      </a:r>
                      <a:endParaRPr lang="en-US" sz="2000" b="1" dirty="0"/>
                    </a:p>
                  </a:txBody>
                  <a:tcPr marL="50434" marR="50434" marT="33452" marB="33452" anchor="ctr"/>
                </a:tc>
              </a:tr>
              <a:tr h="493776">
                <a:tc>
                  <a:txBody>
                    <a:bodyPr/>
                    <a:lstStyle/>
                    <a:p>
                      <a:pPr algn="r"/>
                      <a:r>
                        <a:rPr lang="en-US" sz="2000" b="1" dirty="0" smtClean="0"/>
                        <a:t>Public Affairs: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i="0" dirty="0" smtClean="0">
                          <a:solidFill>
                            <a:schemeClr val="tx1"/>
                          </a:solidFill>
                        </a:rPr>
                        <a:t>Logan</a:t>
                      </a:r>
                      <a:r>
                        <a:rPr lang="en-US" sz="2000" b="1" i="0" baseline="0" dirty="0" smtClean="0">
                          <a:solidFill>
                            <a:schemeClr val="tx1"/>
                          </a:solidFill>
                        </a:rPr>
                        <a:t> Buck</a:t>
                      </a:r>
                      <a:endParaRPr lang="en-US" sz="2000" b="1" i="0" dirty="0" smtClean="0">
                        <a:solidFill>
                          <a:schemeClr val="tx1"/>
                        </a:solidFill>
                      </a:endParaRPr>
                    </a:p>
                  </a:txBody>
                  <a:tcPr marL="50434" marR="50434" marT="33452" marB="33452" anchor="ctr"/>
                </a:tc>
              </a:tr>
              <a:tr h="493776">
                <a:tc>
                  <a:txBody>
                    <a:bodyPr/>
                    <a:lstStyle/>
                    <a:p>
                      <a:pPr algn="r"/>
                      <a:r>
                        <a:rPr lang="en-US" sz="2000" b="1" dirty="0" smtClean="0"/>
                        <a:t>SOCC:</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Nathan Ball</a:t>
                      </a:r>
                      <a:endParaRPr lang="en-US" sz="2000" b="1" dirty="0"/>
                    </a:p>
                  </a:txBody>
                  <a:tcPr marL="50434" marR="50434" marT="33452" marB="33452" anchor="ctr"/>
                </a:tc>
              </a:tr>
              <a:tr h="493776">
                <a:tc>
                  <a:txBody>
                    <a:bodyPr/>
                    <a:lstStyle/>
                    <a:p>
                      <a:pPr algn="r"/>
                      <a:r>
                        <a:rPr lang="en-US" sz="2000" b="1" dirty="0" smtClean="0"/>
                        <a:t>Special Events: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Scott</a:t>
                      </a:r>
                      <a:r>
                        <a:rPr lang="en-US" sz="2000" b="1" baseline="0" dirty="0" smtClean="0"/>
                        <a:t> </a:t>
                      </a:r>
                      <a:r>
                        <a:rPr lang="en-US" sz="2000" b="1" baseline="0" dirty="0" err="1" smtClean="0"/>
                        <a:t>Blincoe</a:t>
                      </a:r>
                      <a:endParaRPr lang="en-US" sz="2000" b="1" dirty="0" smtClean="0"/>
                    </a:p>
                  </a:txBody>
                  <a:tcPr marL="50434" marR="50434" marT="33452" marB="33452" anchor="ctr"/>
                </a:tc>
              </a:tr>
              <a:tr h="493776">
                <a:tc>
                  <a:txBody>
                    <a:bodyPr/>
                    <a:lstStyle/>
                    <a:p>
                      <a:pPr algn="r"/>
                      <a:r>
                        <a:rPr lang="en-US" sz="2000" b="1" dirty="0" smtClean="0"/>
                        <a:t>Technology: </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Charlie Hinton</a:t>
                      </a:r>
                      <a:endParaRPr lang="en-US" sz="2000" b="1" dirty="0" smtClean="0"/>
                    </a:p>
                  </a:txBody>
                  <a:tcPr marL="50434" marR="50434" marT="33452" marB="33452" anchor="ct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514600"/>
            <a:ext cx="7696200" cy="1143000"/>
          </a:xfrm>
        </p:spPr>
        <p:txBody>
          <a:bodyPr/>
          <a:lstStyle/>
          <a:p>
            <a:r>
              <a:rPr lang="en-US" sz="6000" b="1" dirty="0" smtClean="0"/>
              <a:t>Officer Reports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President</a:t>
            </a:r>
            <a:endParaRPr lang="en-US" b="1" dirty="0"/>
          </a:p>
        </p:txBody>
      </p:sp>
      <p:sp>
        <p:nvSpPr>
          <p:cNvPr id="3" name="Content Placeholder 2"/>
          <p:cNvSpPr>
            <a:spLocks noGrp="1"/>
          </p:cNvSpPr>
          <p:nvPr>
            <p:ph idx="1"/>
          </p:nvPr>
        </p:nvSpPr>
        <p:spPr>
          <a:xfrm>
            <a:off x="1295400" y="1676400"/>
            <a:ext cx="7696244" cy="3550967"/>
          </a:xfrm>
        </p:spPr>
        <p:txBody>
          <a:bodyPr/>
          <a:lstStyle/>
          <a:p>
            <a:r>
              <a:rPr lang="en-US" sz="3600" dirty="0" smtClean="0"/>
              <a:t>New office! </a:t>
            </a:r>
            <a:endParaRPr lang="en-US" sz="3600" dirty="0"/>
          </a:p>
          <a:p>
            <a:pPr lvl="1"/>
            <a:r>
              <a:rPr lang="en-US" dirty="0" smtClean="0"/>
              <a:t>Baldwin 650</a:t>
            </a:r>
          </a:p>
          <a:p>
            <a:r>
              <a:rPr lang="en-US" sz="3600" dirty="0" smtClean="0"/>
              <a:t>Presenting at meetings</a:t>
            </a:r>
            <a:endParaRPr lang="en-US" sz="3600" dirty="0" smtClean="0"/>
          </a:p>
          <a:p>
            <a:r>
              <a:rPr lang="en-US" sz="3600" dirty="0" smtClean="0"/>
              <a:t>Office </a:t>
            </a:r>
            <a:r>
              <a:rPr lang="en-US" sz="3600" dirty="0" smtClean="0"/>
              <a:t>hours:</a:t>
            </a:r>
          </a:p>
          <a:p>
            <a:pPr lvl="1"/>
            <a:r>
              <a:rPr lang="en-US" dirty="0" smtClean="0"/>
              <a:t>Mondays 6:30-7:30 </a:t>
            </a:r>
          </a:p>
          <a:p>
            <a:pPr lvl="1"/>
            <a:r>
              <a:rPr lang="en-US" dirty="0" smtClean="0"/>
              <a:t>Baldwin </a:t>
            </a:r>
            <a:r>
              <a:rPr lang="en-US" dirty="0" smtClean="0"/>
              <a:t>650</a:t>
            </a:r>
            <a:endParaRPr lang="en-US" dirty="0"/>
          </a:p>
          <a:p>
            <a:pPr>
              <a:buFont typeface="Arial" panose="020B0604020202020204" pitchFamily="34" charset="0"/>
              <a:buChar char="•"/>
            </a:pPr>
            <a:r>
              <a:rPr lang="en-US" dirty="0" smtClean="0"/>
              <a:t>Treasurer Election</a:t>
            </a:r>
            <a:endParaRPr lang="en-US" dirty="0" smtClean="0"/>
          </a:p>
          <a:p>
            <a:pPr marL="457200" lvl="1" indent="0">
              <a:buNone/>
            </a:pPr>
            <a:endParaRPr lang="en-US" sz="1600" dirty="0"/>
          </a:p>
        </p:txBody>
      </p:sp>
      <p:sp>
        <p:nvSpPr>
          <p:cNvPr id="4" name="Title 1"/>
          <p:cNvSpPr txBox="1">
            <a:spLocks/>
          </p:cNvSpPr>
          <p:nvPr/>
        </p:nvSpPr>
        <p:spPr bwMode="auto">
          <a:xfrm>
            <a:off x="7315200"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 </a:t>
            </a:r>
          </a:p>
          <a:p>
            <a:pPr eaLnBrk="0" hangingPunct="0"/>
            <a:r>
              <a:rPr lang="en-US" sz="1600" b="1" dirty="0" smtClean="0">
                <a:solidFill>
                  <a:schemeClr val="tx2"/>
                </a:solidFill>
                <a:latin typeface="Myriad Pro" pitchFamily="34" charset="0"/>
              </a:rPr>
              <a:t>Alison Hayfer</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389589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a:t>
            </a:r>
            <a:r>
              <a:rPr lang="en-US" dirty="0" err="1" smtClean="0"/>
              <a:t>Inniger</a:t>
            </a:r>
            <a:endParaRPr lang="en-US" dirty="0"/>
          </a:p>
        </p:txBody>
      </p:sp>
      <p:sp>
        <p:nvSpPr>
          <p:cNvPr id="3" name="Content Placeholder 2"/>
          <p:cNvSpPr>
            <a:spLocks noGrp="1"/>
          </p:cNvSpPr>
          <p:nvPr>
            <p:ph idx="1"/>
          </p:nvPr>
        </p:nvSpPr>
        <p:spPr>
          <a:xfrm>
            <a:off x="762000" y="1752600"/>
            <a:ext cx="7696244" cy="3550967"/>
          </a:xfrm>
        </p:spPr>
        <p:txBody>
          <a:bodyPr/>
          <a:lstStyle/>
          <a:p>
            <a:r>
              <a:rPr lang="en-US" sz="2400" dirty="0"/>
              <a:t>Hello everyone, I'm Max </a:t>
            </a:r>
            <a:r>
              <a:rPr lang="en-US" sz="2400" dirty="0" err="1"/>
              <a:t>Inniger</a:t>
            </a:r>
            <a:r>
              <a:rPr lang="en-US" sz="2400" dirty="0"/>
              <a:t>. I'm a 3rd year Chemical Engineering student currently cooping at AstraZeneca. I'm running for Treasurer for the spring because I'm currently going to hold the position in the summer, and having consistency in a position like treasurer is important. Some of the things I bring to the table for this role are strong organizational skills, experience in leadership in other organizations, and a passion for engineering at UC. I would enjoy serving the student body in this role and would do my best to perform the role. Thanks for your time.</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70151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Vice President</a:t>
            </a:r>
            <a:endParaRPr lang="en-US" b="1" dirty="0"/>
          </a:p>
        </p:txBody>
      </p:sp>
      <p:sp>
        <p:nvSpPr>
          <p:cNvPr id="3" name="Content Placeholder 2"/>
          <p:cNvSpPr>
            <a:spLocks noGrp="1"/>
          </p:cNvSpPr>
          <p:nvPr>
            <p:ph idx="1"/>
          </p:nvPr>
        </p:nvSpPr>
        <p:spPr/>
        <p:txBody>
          <a:bodyPr/>
          <a:lstStyle/>
          <a:p>
            <a:r>
              <a:rPr lang="en-US" sz="3600" dirty="0" smtClean="0"/>
              <a:t>Office Hours: </a:t>
            </a:r>
          </a:p>
          <a:p>
            <a:pPr lvl="1"/>
            <a:r>
              <a:rPr lang="en-US" sz="3200" dirty="0" smtClean="0"/>
              <a:t>Wednesdays 1:30-2:30 PM</a:t>
            </a:r>
          </a:p>
          <a:p>
            <a:pPr lvl="1"/>
            <a:r>
              <a:rPr lang="en-US" sz="3200" dirty="0" smtClean="0"/>
              <a:t>Baldwin 650</a:t>
            </a:r>
            <a:endParaRPr lang="en-US" sz="3200" dirty="0"/>
          </a:p>
        </p:txBody>
      </p:sp>
      <p:sp>
        <p:nvSpPr>
          <p:cNvPr id="4" name="TextBox 3"/>
          <p:cNvSpPr txBox="1"/>
          <p:nvPr/>
        </p:nvSpPr>
        <p:spPr>
          <a:xfrm>
            <a:off x="7315200" y="152401"/>
            <a:ext cx="2286000" cy="646331"/>
          </a:xfrm>
          <a:prstGeom prst="rect">
            <a:avLst/>
          </a:prstGeom>
          <a:noFill/>
        </p:spPr>
        <p:txBody>
          <a:bodyPr wrap="square" rtlCol="0">
            <a:spAutoFit/>
          </a:bodyPr>
          <a:lstStyle/>
          <a:p>
            <a:r>
              <a:rPr lang="en-US" b="1" u="sng" dirty="0" smtClean="0"/>
              <a:t>Officer: </a:t>
            </a:r>
          </a:p>
          <a:p>
            <a:r>
              <a:rPr lang="en-US" dirty="0" smtClean="0"/>
              <a:t>Carlo </a:t>
            </a:r>
            <a:r>
              <a:rPr lang="en-US" dirty="0" err="1" smtClean="0"/>
              <a:t>Perottino</a:t>
            </a:r>
            <a:endParaRPr lang="en-US" dirty="0"/>
          </a:p>
        </p:txBody>
      </p:sp>
    </p:spTree>
    <p:extLst>
      <p:ext uri="{BB962C8B-B14F-4D97-AF65-F5344CB8AC3E}">
        <p14:creationId xmlns:p14="http://schemas.microsoft.com/office/powerpoint/2010/main" val="43904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SG Petitions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1458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Associate Vice President</a:t>
            </a:r>
            <a:endParaRPr lang="en-US" b="1" dirty="0"/>
          </a:p>
        </p:txBody>
      </p:sp>
      <p:sp>
        <p:nvSpPr>
          <p:cNvPr id="3" name="Content Placeholder 2"/>
          <p:cNvSpPr>
            <a:spLocks noGrp="1"/>
          </p:cNvSpPr>
          <p:nvPr>
            <p:ph idx="1"/>
          </p:nvPr>
        </p:nvSpPr>
        <p:spPr/>
        <p:txBody>
          <a:bodyPr/>
          <a:lstStyle/>
          <a:p>
            <a:r>
              <a:rPr lang="en-US" sz="3600" dirty="0" smtClean="0"/>
              <a:t>Office Hours:</a:t>
            </a:r>
          </a:p>
          <a:p>
            <a:pPr lvl="1"/>
            <a:r>
              <a:rPr lang="en-US" sz="3200" dirty="0" smtClean="0"/>
              <a:t>Tuesday/ Thursday 12:45-1:45 PM</a:t>
            </a:r>
          </a:p>
          <a:p>
            <a:pPr lvl="1"/>
            <a:r>
              <a:rPr lang="en-US" sz="3200" dirty="0" smtClean="0"/>
              <a:t>Baldwin 652</a:t>
            </a:r>
          </a:p>
          <a:p>
            <a:pPr marL="0" indent="0">
              <a:buNone/>
            </a:pPr>
            <a:endParaRPr lang="en-US" sz="3600" dirty="0"/>
          </a:p>
        </p:txBody>
      </p:sp>
      <p:sp>
        <p:nvSpPr>
          <p:cNvPr id="4" name="TextBox 3"/>
          <p:cNvSpPr txBox="1"/>
          <p:nvPr/>
        </p:nvSpPr>
        <p:spPr>
          <a:xfrm>
            <a:off x="7162800" y="152401"/>
            <a:ext cx="2286000" cy="646331"/>
          </a:xfrm>
          <a:prstGeom prst="rect">
            <a:avLst/>
          </a:prstGeom>
          <a:noFill/>
        </p:spPr>
        <p:txBody>
          <a:bodyPr wrap="square" rtlCol="0">
            <a:spAutoFit/>
          </a:bodyPr>
          <a:lstStyle/>
          <a:p>
            <a:r>
              <a:rPr lang="en-US" b="1" u="sng" dirty="0" smtClean="0"/>
              <a:t>Officer:</a:t>
            </a:r>
            <a:r>
              <a:rPr lang="en-US" dirty="0" smtClean="0"/>
              <a:t> </a:t>
            </a:r>
          </a:p>
          <a:p>
            <a:r>
              <a:rPr lang="en-US" dirty="0" smtClean="0"/>
              <a:t>Matt Kitchen</a:t>
            </a:r>
            <a:endParaRPr lang="en-US" dirty="0"/>
          </a:p>
        </p:txBody>
      </p:sp>
    </p:spTree>
    <p:extLst>
      <p:ext uri="{BB962C8B-B14F-4D97-AF65-F5344CB8AC3E}">
        <p14:creationId xmlns:p14="http://schemas.microsoft.com/office/powerpoint/2010/main" val="1858619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Senators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4400" dirty="0">
                <a:solidFill>
                  <a:srgbClr val="000000"/>
                </a:solidFill>
                <a:ea typeface="+mj-ea"/>
                <a:cs typeface="+mj-cs"/>
              </a:rPr>
              <a:t>Spring Committee Meetings</a:t>
            </a:r>
            <a:endParaRPr lang="en-US" sz="2800" dirty="0" smtClean="0"/>
          </a:p>
          <a:p>
            <a:r>
              <a:rPr lang="en-US" sz="2800" dirty="0" smtClean="0"/>
              <a:t>Student Rights and Interests: Mondays at 1:30pm</a:t>
            </a:r>
          </a:p>
          <a:p>
            <a:r>
              <a:rPr lang="en-US" sz="2800" dirty="0" smtClean="0"/>
              <a:t>Campus Life: Mondays at 6pm</a:t>
            </a:r>
          </a:p>
          <a:p>
            <a:r>
              <a:rPr lang="en-US" sz="2800" dirty="0" smtClean="0"/>
              <a:t>Academic Issues: Thursdays at 5:30pm</a:t>
            </a:r>
          </a:p>
          <a:p>
            <a:r>
              <a:rPr lang="en-US" sz="2800" dirty="0" smtClean="0"/>
              <a:t>Governmental Affairs: Thursdays at 8pm</a:t>
            </a:r>
          </a:p>
          <a:p>
            <a:endParaRPr lang="en-US" sz="2800" dirty="0"/>
          </a:p>
          <a:p>
            <a:pPr marL="0" indent="0" algn="ctr">
              <a:buNone/>
            </a:pPr>
            <a:r>
              <a:rPr lang="en-US" sz="2800" dirty="0" smtClean="0"/>
              <a:t>All meet in the Student Government Office</a:t>
            </a:r>
          </a:p>
          <a:p>
            <a:pPr marL="0" indent="0">
              <a:buNone/>
            </a:pPr>
            <a:endParaRPr lang="en-US" sz="2800"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Maddie Adams</a:t>
            </a:r>
          </a:p>
          <a:p>
            <a:pPr eaLnBrk="0" hangingPunct="0"/>
            <a:r>
              <a:rPr lang="en-US" sz="1600" dirty="0" smtClean="0">
                <a:solidFill>
                  <a:schemeClr val="tx2"/>
                </a:solidFill>
                <a:latin typeface="Myriad Pro" pitchFamily="34" charset="0"/>
              </a:rPr>
              <a:t>Hannah Kenny</a:t>
            </a:r>
          </a:p>
        </p:txBody>
      </p:sp>
    </p:spTree>
    <p:extLst>
      <p:ext uri="{BB962C8B-B14F-4D97-AF65-F5344CB8AC3E}">
        <p14:creationId xmlns:p14="http://schemas.microsoft.com/office/powerpoint/2010/main" val="3387809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96244" cy="1143000"/>
          </a:xfrm>
        </p:spPr>
        <p:txBody>
          <a:bodyPr/>
          <a:lstStyle/>
          <a:p>
            <a:r>
              <a:rPr lang="en-US" dirty="0" smtClean="0"/>
              <a:t>Senators</a:t>
            </a:r>
            <a:endParaRPr lang="en-US" dirty="0"/>
          </a:p>
        </p:txBody>
      </p:sp>
      <p:sp>
        <p:nvSpPr>
          <p:cNvPr id="3" name="Content Placeholder 2"/>
          <p:cNvSpPr>
            <a:spLocks noGrp="1"/>
          </p:cNvSpPr>
          <p:nvPr>
            <p:ph idx="1"/>
          </p:nvPr>
        </p:nvSpPr>
        <p:spPr>
          <a:xfrm>
            <a:off x="914400" y="1752600"/>
            <a:ext cx="7696244" cy="4572000"/>
          </a:xfrm>
        </p:spPr>
        <p:txBody>
          <a:bodyPr>
            <a:normAutofit fontScale="85000" lnSpcReduction="20000"/>
          </a:bodyPr>
          <a:lstStyle/>
          <a:p>
            <a:pPr marL="0" indent="0" algn="ctr">
              <a:buNone/>
            </a:pPr>
            <a:r>
              <a:rPr lang="en-US" sz="4700" b="1" dirty="0"/>
              <a:t>Academic </a:t>
            </a:r>
            <a:r>
              <a:rPr lang="en-US" sz="4700" b="1" dirty="0" smtClean="0"/>
              <a:t>Advising</a:t>
            </a:r>
          </a:p>
          <a:p>
            <a:pPr marL="0" indent="0" algn="ctr">
              <a:buNone/>
            </a:pPr>
            <a:endParaRPr lang="en-US" sz="4700" b="1" dirty="0"/>
          </a:p>
          <a:p>
            <a:r>
              <a:rPr lang="en-US" dirty="0" smtClean="0"/>
              <a:t>The Ohio Senate has plans to change Academic Advising. </a:t>
            </a:r>
          </a:p>
          <a:p>
            <a:r>
              <a:rPr lang="en-US" dirty="0" smtClean="0"/>
              <a:t>They are looking for student input to help with</a:t>
            </a:r>
          </a:p>
          <a:p>
            <a:pPr lvl="1"/>
            <a:r>
              <a:rPr lang="en-US" dirty="0" smtClean="0"/>
              <a:t>Ways to improve graduation rates</a:t>
            </a:r>
          </a:p>
          <a:p>
            <a:pPr lvl="1"/>
            <a:r>
              <a:rPr lang="en-US" dirty="0" smtClean="0"/>
              <a:t>Ways to be more accessible to students. </a:t>
            </a:r>
          </a:p>
          <a:p>
            <a:pPr lvl="1"/>
            <a:r>
              <a:rPr lang="en-US" dirty="0" smtClean="0"/>
              <a:t>How to help students utilize credits already earned.</a:t>
            </a:r>
          </a:p>
          <a:p>
            <a:r>
              <a:rPr lang="en-US" dirty="0" smtClean="0"/>
              <a:t>Keep your eyes open for a survey.</a:t>
            </a:r>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Maddie Adams</a:t>
            </a:r>
          </a:p>
          <a:p>
            <a:pPr eaLnBrk="0" hangingPunct="0"/>
            <a:r>
              <a:rPr lang="en-US" sz="1600" dirty="0" smtClean="0">
                <a:solidFill>
                  <a:schemeClr val="tx2"/>
                </a:solidFill>
                <a:latin typeface="Myriad Pro" pitchFamily="34" charset="0"/>
              </a:rPr>
              <a:t>Hannah Kenny</a:t>
            </a:r>
          </a:p>
        </p:txBody>
      </p:sp>
    </p:spTree>
    <p:extLst>
      <p:ext uri="{BB962C8B-B14F-4D97-AF65-F5344CB8AC3E}">
        <p14:creationId xmlns:p14="http://schemas.microsoft.com/office/powerpoint/2010/main" val="662435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Joke of the week</a:t>
            </a:r>
            <a:endParaRPr lang="en-US" dirty="0"/>
          </a:p>
        </p:txBody>
      </p:sp>
      <p:sp>
        <p:nvSpPr>
          <p:cNvPr id="3" name="Content Placeholder 2"/>
          <p:cNvSpPr>
            <a:spLocks noGrp="1"/>
          </p:cNvSpPr>
          <p:nvPr>
            <p:ph idx="1"/>
          </p:nvPr>
        </p:nvSpPr>
        <p:spPr/>
        <p:txBody>
          <a:bodyPr/>
          <a:lstStyle/>
          <a:p>
            <a:endParaRPr lang="en-US" dirty="0" smtClean="0"/>
          </a:p>
          <a:p>
            <a:r>
              <a:rPr lang="en-US" dirty="0" smtClean="0"/>
              <a:t>Why did the capacitor kiss the diode?</a:t>
            </a:r>
          </a:p>
          <a:p>
            <a:endParaRPr lang="en-US" dirty="0"/>
          </a:p>
          <a:p>
            <a:pPr marL="0" indent="0">
              <a:buNone/>
            </a:pPr>
            <a:endParaRPr lang="en-US" dirty="0" smtClean="0"/>
          </a:p>
        </p:txBody>
      </p:sp>
    </p:spTree>
    <p:extLst>
      <p:ext uri="{BB962C8B-B14F-4D97-AF65-F5344CB8AC3E}">
        <p14:creationId xmlns:p14="http://schemas.microsoft.com/office/powerpoint/2010/main" val="3433462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Secretary</a:t>
            </a:r>
            <a:endParaRPr lang="en-US" b="1" dirty="0"/>
          </a:p>
        </p:txBody>
      </p:sp>
      <p:sp>
        <p:nvSpPr>
          <p:cNvPr id="3" name="Content Placeholder 2"/>
          <p:cNvSpPr>
            <a:spLocks noGrp="1"/>
          </p:cNvSpPr>
          <p:nvPr>
            <p:ph idx="1"/>
          </p:nvPr>
        </p:nvSpPr>
        <p:spPr/>
        <p:txBody>
          <a:bodyPr/>
          <a:lstStyle/>
          <a:p>
            <a:r>
              <a:rPr lang="en-US" dirty="0" smtClean="0"/>
              <a:t>Please sign in at the back of the room</a:t>
            </a:r>
          </a:p>
          <a:p>
            <a:r>
              <a:rPr lang="en-US" dirty="0" smtClean="0"/>
              <a:t>Must attend and sign in at minimum of 4 meetings each semester to having voting rights</a:t>
            </a:r>
          </a:p>
          <a:p>
            <a:endParaRPr lang="en-US"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Jared Wood</a:t>
            </a:r>
          </a:p>
        </p:txBody>
      </p:sp>
    </p:spTree>
    <p:extLst>
      <p:ext uri="{BB962C8B-B14F-4D97-AF65-F5344CB8AC3E}">
        <p14:creationId xmlns:p14="http://schemas.microsoft.com/office/powerpoint/2010/main" val="182258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514600"/>
            <a:ext cx="7696200" cy="1143000"/>
          </a:xfrm>
        </p:spPr>
        <p:txBody>
          <a:bodyPr/>
          <a:lstStyle/>
          <a:p>
            <a:r>
              <a:rPr lang="en-US" sz="6000" b="1" dirty="0" smtClean="0"/>
              <a:t>Committee Reports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Public Affairs</a:t>
            </a:r>
            <a:endParaRPr lang="en-US" dirty="0"/>
          </a:p>
        </p:txBody>
      </p:sp>
      <p:sp>
        <p:nvSpPr>
          <p:cNvPr id="5" name="Content Placeholder 4"/>
          <p:cNvSpPr>
            <a:spLocks noGrp="1"/>
          </p:cNvSpPr>
          <p:nvPr>
            <p:ph idx="1"/>
          </p:nvPr>
        </p:nvSpPr>
        <p:spPr/>
        <p:txBody>
          <a:bodyPr/>
          <a:lstStyle/>
          <a:p>
            <a:r>
              <a:rPr lang="en-US" dirty="0" smtClean="0"/>
              <a:t>Take photos of fun things going around the college and submit them to </a:t>
            </a:r>
            <a:r>
              <a:rPr lang="en-US" dirty="0" smtClean="0">
                <a:solidFill>
                  <a:srgbClr val="FF0000"/>
                </a:solidFill>
              </a:rPr>
              <a:t>lenyjk@mail.uc.edu</a:t>
            </a:r>
            <a:r>
              <a:rPr lang="en-US" dirty="0" smtClean="0"/>
              <a:t> or </a:t>
            </a:r>
            <a:r>
              <a:rPr lang="en-US" dirty="0" smtClean="0">
                <a:solidFill>
                  <a:srgbClr val="FF0000"/>
                </a:solidFill>
              </a:rPr>
              <a:t>bucklr@mail.uc.edu </a:t>
            </a:r>
          </a:p>
          <a:p>
            <a:r>
              <a:rPr lang="en-US" dirty="0" smtClean="0"/>
              <a:t>If you’re interested in social media, photography, or graphic designing, come see us after the meeting!</a:t>
            </a:r>
            <a:endParaRPr lang="en-US" dirty="0"/>
          </a:p>
        </p:txBody>
      </p:sp>
    </p:spTree>
    <p:extLst>
      <p:ext uri="{BB962C8B-B14F-4D97-AF65-F5344CB8AC3E}">
        <p14:creationId xmlns:p14="http://schemas.microsoft.com/office/powerpoint/2010/main" val="3020031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1143000"/>
          </a:xfrm>
        </p:spPr>
        <p:txBody>
          <a:bodyPr/>
          <a:lstStyle/>
          <a:p>
            <a:r>
              <a:rPr lang="en-US" b="1" u="sng" dirty="0" err="1" smtClean="0"/>
              <a:t>EWeek</a:t>
            </a:r>
            <a:endParaRPr lang="en-US" b="1" u="sng" dirty="0"/>
          </a:p>
        </p:txBody>
      </p:sp>
      <p:sp>
        <p:nvSpPr>
          <p:cNvPr id="3" name="Content Placeholder 2"/>
          <p:cNvSpPr>
            <a:spLocks noGrp="1"/>
          </p:cNvSpPr>
          <p:nvPr>
            <p:ph sz="half" idx="1"/>
          </p:nvPr>
        </p:nvSpPr>
        <p:spPr>
          <a:xfrm>
            <a:off x="838200" y="1143000"/>
            <a:ext cx="7696200" cy="5257800"/>
          </a:xfrm>
        </p:spPr>
        <p:txBody>
          <a:bodyPr/>
          <a:lstStyle/>
          <a:p>
            <a:r>
              <a:rPr lang="en-US" dirty="0" smtClean="0"/>
              <a:t>February 22</a:t>
            </a:r>
            <a:r>
              <a:rPr lang="en-US" baseline="30000" dirty="0" smtClean="0"/>
              <a:t>nd</a:t>
            </a:r>
            <a:r>
              <a:rPr lang="en-US" dirty="0" smtClean="0"/>
              <a:t> -28</a:t>
            </a:r>
            <a:r>
              <a:rPr lang="en-US" baseline="30000" dirty="0" smtClean="0"/>
              <a:t>th</a:t>
            </a:r>
            <a:r>
              <a:rPr lang="en-US" dirty="0" smtClean="0"/>
              <a:t> </a:t>
            </a:r>
          </a:p>
          <a:p>
            <a:r>
              <a:rPr lang="en-US" dirty="0" smtClean="0"/>
              <a:t>Date Auction will be Friday @ The Brass Tap</a:t>
            </a:r>
          </a:p>
          <a:p>
            <a:pPr lvl="1"/>
            <a:r>
              <a:rPr lang="en-US" dirty="0" smtClean="0"/>
              <a:t>Proceeds request form will open to student groups Jan 26th</a:t>
            </a:r>
          </a:p>
          <a:p>
            <a:r>
              <a:rPr lang="en-US" dirty="0" smtClean="0"/>
              <a:t>Banquet will be Saturday @ Newport Syndicate</a:t>
            </a:r>
          </a:p>
          <a:p>
            <a:pPr lvl="1"/>
            <a:r>
              <a:rPr lang="en-US" dirty="0" smtClean="0"/>
              <a:t>Tickets will go on sale Feb. 16</a:t>
            </a:r>
            <a:r>
              <a:rPr lang="en-US" baseline="30000" dirty="0" smtClean="0"/>
              <a:t>th</a:t>
            </a:r>
            <a:endParaRPr lang="en-US" dirty="0" smtClean="0"/>
          </a:p>
          <a:p>
            <a:pPr lvl="1"/>
            <a:r>
              <a:rPr lang="en-US" dirty="0" smtClean="0"/>
              <a:t>First 100 will receive </a:t>
            </a:r>
            <a:r>
              <a:rPr lang="en-US" dirty="0" err="1" smtClean="0"/>
              <a:t>tshirts</a:t>
            </a:r>
            <a:endParaRPr lang="en-US" dirty="0" smtClean="0"/>
          </a:p>
          <a:p>
            <a:r>
              <a:rPr lang="en-US" dirty="0" smtClean="0"/>
              <a:t>Event and Date Auction registration will open  January 26</a:t>
            </a:r>
            <a:r>
              <a:rPr lang="en-US" baseline="30000" dirty="0" smtClean="0"/>
              <a:t>th</a:t>
            </a:r>
            <a:endParaRPr lang="en-US" dirty="0" smtClean="0"/>
          </a:p>
          <a:p>
            <a:endParaRPr lang="en-US" dirty="0"/>
          </a:p>
          <a:p>
            <a:r>
              <a:rPr lang="en-US" dirty="0" smtClean="0"/>
              <a:t>Questions? Email</a:t>
            </a:r>
            <a:r>
              <a:rPr lang="en-US" dirty="0" smtClean="0">
                <a:solidFill>
                  <a:srgbClr val="FF0000"/>
                </a:solidFill>
              </a:rPr>
              <a:t> uc.eweek@gmail.com</a:t>
            </a:r>
            <a:endParaRPr lang="en-US" dirty="0">
              <a:solidFill>
                <a:srgbClr val="FF0000"/>
              </a:solidFill>
            </a:endParaRPr>
          </a:p>
        </p:txBody>
      </p:sp>
      <p:sp>
        <p:nvSpPr>
          <p:cNvPr id="5" name="TextBox 4"/>
          <p:cNvSpPr txBox="1"/>
          <p:nvPr/>
        </p:nvSpPr>
        <p:spPr>
          <a:xfrm>
            <a:off x="7467600" y="76706"/>
            <a:ext cx="2286000" cy="923330"/>
          </a:xfrm>
          <a:prstGeom prst="rect">
            <a:avLst/>
          </a:prstGeom>
          <a:noFill/>
        </p:spPr>
        <p:txBody>
          <a:bodyPr wrap="square" rtlCol="0">
            <a:spAutoFit/>
          </a:bodyPr>
          <a:lstStyle/>
          <a:p>
            <a:r>
              <a:rPr lang="en-US" b="1" u="sng" dirty="0" smtClean="0">
                <a:solidFill>
                  <a:srgbClr val="000000"/>
                </a:solidFill>
              </a:rPr>
              <a:t>Chairs:</a:t>
            </a:r>
          </a:p>
          <a:p>
            <a:r>
              <a:rPr lang="en-US" dirty="0">
                <a:solidFill>
                  <a:srgbClr val="000000"/>
                </a:solidFill>
              </a:rPr>
              <a:t>Kitty </a:t>
            </a:r>
            <a:r>
              <a:rPr lang="en-US" dirty="0" err="1">
                <a:solidFill>
                  <a:srgbClr val="000000"/>
                </a:solidFill>
              </a:rPr>
              <a:t>DiFalco</a:t>
            </a:r>
            <a:endParaRPr lang="en-US" dirty="0">
              <a:solidFill>
                <a:srgbClr val="000000"/>
              </a:solidFill>
            </a:endParaRPr>
          </a:p>
          <a:p>
            <a:r>
              <a:rPr lang="en-US" dirty="0" smtClean="0">
                <a:solidFill>
                  <a:srgbClr val="000000"/>
                </a:solidFill>
              </a:rPr>
              <a:t>Alison </a:t>
            </a:r>
            <a:r>
              <a:rPr lang="en-US" dirty="0" err="1" smtClean="0">
                <a:solidFill>
                  <a:srgbClr val="000000"/>
                </a:solidFill>
              </a:rPr>
              <a:t>Hayfer</a:t>
            </a:r>
            <a:r>
              <a:rPr lang="en-US" dirty="0" smtClean="0">
                <a:solidFill>
                  <a:srgbClr val="000000"/>
                </a:solidFill>
              </a:rPr>
              <a:t> </a:t>
            </a:r>
          </a:p>
        </p:txBody>
      </p:sp>
    </p:spTree>
    <p:extLst>
      <p:ext uri="{BB962C8B-B14F-4D97-AF65-F5344CB8AC3E}">
        <p14:creationId xmlns:p14="http://schemas.microsoft.com/office/powerpoint/2010/main" val="1226138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44" cy="1143000"/>
          </a:xfrm>
        </p:spPr>
        <p:txBody>
          <a:bodyPr/>
          <a:lstStyle/>
          <a:p>
            <a:r>
              <a:rPr lang="en-US" b="1" u="sng" dirty="0" err="1" smtClean="0"/>
              <a:t>EWeek</a:t>
            </a:r>
            <a:endParaRPr lang="en-US" b="1" u="sng" dirty="0"/>
          </a:p>
        </p:txBody>
      </p:sp>
      <p:sp>
        <p:nvSpPr>
          <p:cNvPr id="3" name="Content Placeholder 2"/>
          <p:cNvSpPr>
            <a:spLocks noGrp="1"/>
          </p:cNvSpPr>
          <p:nvPr>
            <p:ph idx="1"/>
          </p:nvPr>
        </p:nvSpPr>
        <p:spPr>
          <a:xfrm>
            <a:off x="990600" y="1371600"/>
            <a:ext cx="7696244" cy="3550967"/>
          </a:xfrm>
        </p:spPr>
        <p:txBody>
          <a:bodyPr/>
          <a:lstStyle/>
          <a:p>
            <a:r>
              <a:rPr lang="en-US" dirty="0" smtClean="0"/>
              <a:t>Competition for </a:t>
            </a:r>
            <a:r>
              <a:rPr lang="en-US" dirty="0" err="1" smtClean="0"/>
              <a:t>Eweek</a:t>
            </a:r>
            <a:r>
              <a:rPr lang="en-US" dirty="0" smtClean="0"/>
              <a:t> T-Shirt Design!</a:t>
            </a:r>
          </a:p>
          <a:p>
            <a:pPr lvl="1"/>
            <a:r>
              <a:rPr lang="en-US" dirty="0" smtClean="0"/>
              <a:t>Needs to incorporate Harry Potter theme</a:t>
            </a:r>
          </a:p>
          <a:p>
            <a:pPr lvl="1"/>
            <a:r>
              <a:rPr lang="en-US" dirty="0" smtClean="0"/>
              <a:t>Submit designs to </a:t>
            </a:r>
            <a:r>
              <a:rPr lang="en-US" dirty="0" smtClean="0">
                <a:solidFill>
                  <a:srgbClr val="FF0000"/>
                </a:solidFill>
              </a:rPr>
              <a:t>uc.eweek@gmail.com</a:t>
            </a:r>
          </a:p>
          <a:p>
            <a:pPr lvl="1"/>
            <a:r>
              <a:rPr lang="en-US" dirty="0" smtClean="0"/>
              <a:t>Due Feb. 4</a:t>
            </a:r>
            <a:r>
              <a:rPr lang="en-US" baseline="30000" dirty="0" smtClean="0"/>
              <a:t>th</a:t>
            </a:r>
            <a:endParaRPr lang="en-US" dirty="0" smtClean="0"/>
          </a:p>
          <a:p>
            <a:pPr lvl="1"/>
            <a:r>
              <a:rPr lang="en-US" dirty="0" smtClean="0"/>
              <a:t>Winner gets free ticket to banquet!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038600"/>
            <a:ext cx="5034705"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5029200"/>
            <a:ext cx="914400" cy="923330"/>
          </a:xfrm>
          <a:prstGeom prst="rect">
            <a:avLst/>
          </a:prstGeom>
          <a:noFill/>
        </p:spPr>
        <p:txBody>
          <a:bodyPr wrap="square" rtlCol="0">
            <a:spAutoFit/>
          </a:bodyPr>
          <a:lstStyle/>
          <a:p>
            <a:r>
              <a:rPr lang="en-US" dirty="0" smtClean="0"/>
              <a:t>YOUR</a:t>
            </a:r>
          </a:p>
          <a:p>
            <a:r>
              <a:rPr lang="en-US" dirty="0" smtClean="0"/>
              <a:t>DESIGN</a:t>
            </a:r>
          </a:p>
          <a:p>
            <a:r>
              <a:rPr lang="en-US" dirty="0" smtClean="0"/>
              <a:t>HERE!</a:t>
            </a:r>
            <a:endParaRPr lang="en-US" dirty="0"/>
          </a:p>
        </p:txBody>
      </p:sp>
      <p:sp>
        <p:nvSpPr>
          <p:cNvPr id="5" name="Rectangle 4"/>
          <p:cNvSpPr/>
          <p:nvPr/>
        </p:nvSpPr>
        <p:spPr>
          <a:xfrm>
            <a:off x="7086600" y="1498"/>
            <a:ext cx="4572000" cy="923330"/>
          </a:xfrm>
          <a:prstGeom prst="rect">
            <a:avLst/>
          </a:prstGeom>
        </p:spPr>
        <p:txBody>
          <a:bodyPr>
            <a:spAutoFit/>
          </a:bodyPr>
          <a:lstStyle/>
          <a:p>
            <a:pPr lvl="0"/>
            <a:r>
              <a:rPr lang="en-US" b="1" u="sng" dirty="0">
                <a:solidFill>
                  <a:srgbClr val="000000"/>
                </a:solidFill>
              </a:rPr>
              <a:t>Chairs:</a:t>
            </a:r>
          </a:p>
          <a:p>
            <a:r>
              <a:rPr lang="en-US" dirty="0">
                <a:solidFill>
                  <a:srgbClr val="000000"/>
                </a:solidFill>
              </a:rPr>
              <a:t>Kitty </a:t>
            </a:r>
            <a:r>
              <a:rPr lang="en-US" dirty="0" err="1">
                <a:solidFill>
                  <a:srgbClr val="000000"/>
                </a:solidFill>
              </a:rPr>
              <a:t>DiFalco</a:t>
            </a:r>
            <a:endParaRPr lang="en-US" dirty="0">
              <a:solidFill>
                <a:srgbClr val="000000"/>
              </a:solidFill>
            </a:endParaRPr>
          </a:p>
          <a:p>
            <a:pPr lvl="0"/>
            <a:r>
              <a:rPr lang="en-US" dirty="0" smtClean="0">
                <a:solidFill>
                  <a:srgbClr val="000000"/>
                </a:solidFill>
              </a:rPr>
              <a:t>Alison </a:t>
            </a:r>
            <a:r>
              <a:rPr lang="en-US" dirty="0" err="1">
                <a:solidFill>
                  <a:srgbClr val="000000"/>
                </a:solidFill>
              </a:rPr>
              <a:t>Hayfer</a:t>
            </a:r>
            <a:r>
              <a:rPr lang="en-US" dirty="0">
                <a:solidFill>
                  <a:srgbClr val="000000"/>
                </a:solidFill>
              </a:rPr>
              <a:t> </a:t>
            </a:r>
          </a:p>
        </p:txBody>
      </p:sp>
    </p:spTree>
    <p:extLst>
      <p:ext uri="{BB962C8B-B14F-4D97-AF65-F5344CB8AC3E}">
        <p14:creationId xmlns:p14="http://schemas.microsoft.com/office/powerpoint/2010/main" val="3567304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563880"/>
            <a:ext cx="8077200" cy="1295400"/>
          </a:xfrm>
        </p:spPr>
        <p:txBody>
          <a:bodyPr/>
          <a:lstStyle/>
          <a:p>
            <a:r>
              <a:rPr lang="en-US" b="1" u="sng" dirty="0" smtClean="0"/>
              <a:t>Resume Review Day</a:t>
            </a:r>
          </a:p>
        </p:txBody>
      </p:sp>
      <p:sp>
        <p:nvSpPr>
          <p:cNvPr id="11267" name="Content Placeholder 2"/>
          <p:cNvSpPr>
            <a:spLocks noGrp="1"/>
          </p:cNvSpPr>
          <p:nvPr>
            <p:ph sz="half" idx="1"/>
          </p:nvPr>
        </p:nvSpPr>
        <p:spPr>
          <a:xfrm>
            <a:off x="914400" y="1752600"/>
            <a:ext cx="8001000" cy="4267200"/>
          </a:xfrm>
        </p:spPr>
        <p:txBody>
          <a:bodyPr/>
          <a:lstStyle/>
          <a:p>
            <a:pPr lvl="1"/>
            <a:r>
              <a:rPr lang="en-US" dirty="0" smtClean="0"/>
              <a:t>Resume Review Day is this Friday from 9am-3pm.</a:t>
            </a:r>
          </a:p>
          <a:p>
            <a:pPr lvl="1"/>
            <a:r>
              <a:rPr lang="en-US" dirty="0" smtClean="0"/>
              <a:t>All slots are currently full, but we have a few reminders for those of you who have signed up:</a:t>
            </a:r>
          </a:p>
          <a:p>
            <a:pPr lvl="2"/>
            <a:r>
              <a:rPr lang="en-US" sz="2200" dirty="0" smtClean="0"/>
              <a:t>Dress is business casual</a:t>
            </a:r>
          </a:p>
          <a:p>
            <a:pPr lvl="2"/>
            <a:r>
              <a:rPr lang="en-US" sz="2200" dirty="0" smtClean="0"/>
              <a:t>Please arrive at least 5 minutes early for your scheduled time (We will give your space to someone else if you aren’t there)</a:t>
            </a:r>
          </a:p>
          <a:p>
            <a:pPr lvl="2"/>
            <a:r>
              <a:rPr lang="en-US" sz="2200" dirty="0" smtClean="0"/>
              <a:t>Bring at least one paper copy of your resume</a:t>
            </a:r>
          </a:p>
          <a:p>
            <a:pPr marL="914400" lvl="2" indent="0">
              <a:buNone/>
            </a:pPr>
            <a:endParaRPr lang="en-US" dirty="0" smtClean="0"/>
          </a:p>
          <a:p>
            <a:pPr marL="457200" lvl="1" indent="0">
              <a:buNone/>
            </a:pPr>
            <a:r>
              <a:rPr lang="en-US" dirty="0" smtClean="0"/>
              <a:t>Email </a:t>
            </a:r>
            <a:r>
              <a:rPr lang="en-US" dirty="0" smtClean="0">
                <a:hlinkClick r:id="rId2"/>
              </a:rPr>
              <a:t>careerfair@uc.edu</a:t>
            </a:r>
            <a:r>
              <a:rPr lang="en-US" dirty="0" smtClean="0"/>
              <a:t> with any questions.  We look forward to seeing you there!	</a:t>
            </a:r>
            <a:endParaRPr lang="en-US" dirty="0"/>
          </a:p>
        </p:txBody>
      </p:sp>
      <p:sp>
        <p:nvSpPr>
          <p:cNvPr id="11268" name="Title 1"/>
          <p:cNvSpPr txBox="1">
            <a:spLocks/>
          </p:cNvSpPr>
          <p:nvPr/>
        </p:nvSpPr>
        <p:spPr bwMode="auto">
          <a:xfrm>
            <a:off x="7020560" y="15240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rgbClr val="000000"/>
                </a:solidFill>
              </a:rPr>
              <a:t>Chairs:</a:t>
            </a:r>
            <a:endParaRPr lang="en-US" sz="1600" u="sng" dirty="0">
              <a:solidFill>
                <a:srgbClr val="000000"/>
              </a:solidFill>
            </a:endParaRPr>
          </a:p>
          <a:p>
            <a:pPr eaLnBrk="0" hangingPunct="0"/>
            <a:r>
              <a:rPr lang="en-US" sz="1600" dirty="0" smtClean="0">
                <a:solidFill>
                  <a:srgbClr val="000000"/>
                </a:solidFill>
              </a:rPr>
              <a:t>Dane Sowers</a:t>
            </a:r>
          </a:p>
          <a:p>
            <a:pPr eaLnBrk="0" hangingPunct="0"/>
            <a:r>
              <a:rPr lang="en-US" sz="1600" dirty="0" smtClean="0">
                <a:solidFill>
                  <a:srgbClr val="000000"/>
                </a:solidFill>
              </a:rPr>
              <a:t>Nick Stelzer</a:t>
            </a:r>
            <a:endParaRPr lang="en-US" sz="1600" dirty="0">
              <a:solidFill>
                <a:srgbClr val="000000"/>
              </a:solidFill>
            </a:endParaRPr>
          </a:p>
        </p:txBody>
      </p:sp>
    </p:spTree>
    <p:extLst>
      <p:ext uri="{BB962C8B-B14F-4D97-AF65-F5344CB8AC3E}">
        <p14:creationId xmlns:p14="http://schemas.microsoft.com/office/powerpoint/2010/main" val="28051965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792288" y="4800600"/>
            <a:ext cx="5486399" cy="566737"/>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Font typeface="Calibri"/>
              <a:buNone/>
            </a:pPr>
            <a:endParaRPr sz="2000" b="1" i="0" u="none" strike="noStrike" cap="none" baseline="0">
              <a:solidFill>
                <a:schemeClr val="dk1"/>
              </a:solidFill>
              <a:latin typeface="Calibri"/>
              <a:ea typeface="Calibri"/>
              <a:cs typeface="Calibri"/>
              <a:sym typeface="Calibri"/>
            </a:endParaRPr>
          </a:p>
        </p:txBody>
      </p:sp>
      <p:pic>
        <p:nvPicPr>
          <p:cNvPr id="81" name="Shape 81"/>
          <p:cNvPicPr preferRelativeResize="0">
            <a:picLocks noGrp="1"/>
          </p:cNvPicPr>
          <p:nvPr>
            <p:ph type="pic" idx="2"/>
          </p:nvPr>
        </p:nvPicPr>
        <p:blipFill rotWithShape="1">
          <a:blip r:embed="rId3">
            <a:alphaModFix/>
          </a:blip>
          <a:srcRect t="1471" b="1471"/>
          <a:stretch/>
        </p:blipFill>
        <p:spPr>
          <a:xfrm>
            <a:off x="762000" y="609600"/>
            <a:ext cx="7507905" cy="5628580"/>
          </a:xfrm>
          <a:prstGeom prst="rect">
            <a:avLst/>
          </a:prstGeom>
          <a:noFill/>
          <a:ln>
            <a:noFill/>
          </a:ln>
        </p:spPr>
      </p:pic>
      <p:sp>
        <p:nvSpPr>
          <p:cNvPr id="82" name="Shape 82"/>
          <p:cNvSpPr txBox="1">
            <a:spLocks noGrp="1"/>
          </p:cNvSpPr>
          <p:nvPr>
            <p:ph type="body" idx="1"/>
          </p:nvPr>
        </p:nvSpPr>
        <p:spPr>
          <a:xfrm>
            <a:off x="1792288" y="5367337"/>
            <a:ext cx="5486399" cy="80486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4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2817468"/>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457200"/>
            <a:ext cx="8077200" cy="1295400"/>
          </a:xfrm>
        </p:spPr>
        <p:txBody>
          <a:bodyPr/>
          <a:lstStyle/>
          <a:p>
            <a:r>
              <a:rPr lang="en-US" b="1" u="sng" dirty="0" smtClean="0"/>
              <a:t>FELD</a:t>
            </a:r>
          </a:p>
        </p:txBody>
      </p:sp>
      <p:sp>
        <p:nvSpPr>
          <p:cNvPr id="11267" name="Content Placeholder 2"/>
          <p:cNvSpPr>
            <a:spLocks noGrp="1"/>
          </p:cNvSpPr>
          <p:nvPr>
            <p:ph sz="half" idx="1"/>
          </p:nvPr>
        </p:nvSpPr>
        <p:spPr>
          <a:xfrm>
            <a:off x="914400" y="1752600"/>
            <a:ext cx="8001000" cy="4267200"/>
          </a:xfrm>
        </p:spPr>
        <p:txBody>
          <a:bodyPr/>
          <a:lstStyle/>
          <a:p>
            <a:pPr lvl="1">
              <a:buFont typeface="Arial" panose="020B0604020202020204" pitchFamily="34" charset="0"/>
              <a:buChar char="•"/>
            </a:pPr>
            <a:r>
              <a:rPr lang="en-US" dirty="0" smtClean="0"/>
              <a:t>Next meeting will be on </a:t>
            </a:r>
            <a:r>
              <a:rPr lang="en-US" b="1" dirty="0" smtClean="0"/>
              <a:t>Tuesday, February 10</a:t>
            </a:r>
            <a:r>
              <a:rPr lang="en-US" b="1" baseline="30000" dirty="0" smtClean="0"/>
              <a:t>th</a:t>
            </a:r>
            <a:r>
              <a:rPr lang="en-US" b="1" dirty="0" smtClean="0"/>
              <a:t> </a:t>
            </a:r>
            <a:r>
              <a:rPr lang="en-US" dirty="0" smtClean="0"/>
              <a:t>from </a:t>
            </a:r>
            <a:r>
              <a:rPr lang="en-US" b="1" dirty="0" smtClean="0"/>
              <a:t>6:30pm-7:30pm</a:t>
            </a:r>
            <a:r>
              <a:rPr lang="en-US" dirty="0" smtClean="0"/>
              <a:t> in </a:t>
            </a:r>
            <a:r>
              <a:rPr lang="en-US" b="1" dirty="0" smtClean="0"/>
              <a:t>Baldwin 660</a:t>
            </a:r>
            <a:r>
              <a:rPr lang="en-US" dirty="0" smtClean="0"/>
              <a:t>.</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We will be discussing the upcoming Career Fair and answering any questions you may have about it.</a:t>
            </a:r>
          </a:p>
          <a:p>
            <a:pPr lvl="1">
              <a:buFont typeface="Arial" panose="020B0604020202020204" pitchFamily="34" charset="0"/>
              <a:buChar char="•"/>
            </a:pPr>
            <a:r>
              <a:rPr lang="en-US" dirty="0" smtClean="0"/>
              <a:t>Food will be given as always</a:t>
            </a:r>
          </a:p>
          <a:p>
            <a:pPr lvl="1">
              <a:buFont typeface="Arial" panose="020B0604020202020204" pitchFamily="34" charset="0"/>
              <a:buChar char="•"/>
            </a:pPr>
            <a:endParaRPr lang="en-US" dirty="0" smtClean="0"/>
          </a:p>
          <a:p>
            <a:pPr marL="457200" lvl="1" indent="0">
              <a:buNone/>
            </a:pPr>
            <a:r>
              <a:rPr lang="en-US" dirty="0" smtClean="0"/>
              <a:t>Email </a:t>
            </a:r>
            <a:r>
              <a:rPr lang="en-US" u="sng" dirty="0" smtClean="0">
                <a:solidFill>
                  <a:srgbClr val="00B0F0"/>
                </a:solidFill>
              </a:rPr>
              <a:t>conwayal@mail.uc.edu</a:t>
            </a:r>
            <a:r>
              <a:rPr lang="en-US" dirty="0" smtClean="0"/>
              <a:t> with questions or to be added to the mailing list.</a:t>
            </a:r>
            <a:endParaRPr lang="en-US" b="1" dirty="0"/>
          </a:p>
          <a:p>
            <a:pPr marL="457200" lvl="1" indent="0">
              <a:buNone/>
            </a:pPr>
            <a:r>
              <a:rPr lang="en-US" b="1" dirty="0" smtClean="0"/>
              <a:t> </a:t>
            </a:r>
            <a:r>
              <a:rPr lang="en-US" dirty="0"/>
              <a:t>	</a:t>
            </a:r>
            <a:r>
              <a:rPr lang="en-US" dirty="0" smtClean="0"/>
              <a:t>				</a:t>
            </a:r>
            <a:endParaRPr lang="en-US" dirty="0"/>
          </a:p>
        </p:txBody>
      </p:sp>
      <p:sp>
        <p:nvSpPr>
          <p:cNvPr id="11268" name="Title 1"/>
          <p:cNvSpPr txBox="1">
            <a:spLocks/>
          </p:cNvSpPr>
          <p:nvPr/>
        </p:nvSpPr>
        <p:spPr bwMode="auto">
          <a:xfrm>
            <a:off x="7010400"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rgbClr val="000000"/>
                </a:solidFill>
              </a:rPr>
              <a:t>Chair:</a:t>
            </a:r>
            <a:endParaRPr lang="en-US" sz="1600" u="sng" dirty="0">
              <a:solidFill>
                <a:srgbClr val="000000"/>
              </a:solidFill>
            </a:endParaRPr>
          </a:p>
          <a:p>
            <a:pPr eaLnBrk="0" hangingPunct="0"/>
            <a:r>
              <a:rPr lang="en-US" sz="1600" dirty="0" smtClean="0">
                <a:solidFill>
                  <a:srgbClr val="000000"/>
                </a:solidFill>
              </a:rPr>
              <a:t>Alexis Conway</a:t>
            </a:r>
            <a:endParaRPr lang="en-US" sz="1600" dirty="0">
              <a:solidFill>
                <a:srgbClr val="000000"/>
              </a:solidFill>
            </a:endParaRPr>
          </a:p>
        </p:txBody>
      </p:sp>
    </p:spTree>
    <p:extLst>
      <p:ext uri="{BB962C8B-B14F-4D97-AF65-F5344CB8AC3E}">
        <p14:creationId xmlns:p14="http://schemas.microsoft.com/office/powerpoint/2010/main" val="13900827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171" y="304800"/>
            <a:ext cx="7696244" cy="1143000"/>
          </a:xfrm>
        </p:spPr>
        <p:txBody>
          <a:bodyPr/>
          <a:lstStyle/>
          <a:p>
            <a:r>
              <a:rPr lang="en-US" dirty="0" smtClean="0"/>
              <a:t>Special Events</a:t>
            </a:r>
            <a:endParaRPr lang="en-US" dirty="0"/>
          </a:p>
        </p:txBody>
      </p:sp>
      <p:sp>
        <p:nvSpPr>
          <p:cNvPr id="3" name="Content Placeholder 2"/>
          <p:cNvSpPr>
            <a:spLocks noGrp="1"/>
          </p:cNvSpPr>
          <p:nvPr>
            <p:ph idx="1"/>
          </p:nvPr>
        </p:nvSpPr>
        <p:spPr>
          <a:xfrm>
            <a:off x="1295401" y="1371601"/>
            <a:ext cx="7696244" cy="4114570"/>
          </a:xfrm>
        </p:spPr>
        <p:txBody>
          <a:bodyPr>
            <a:normAutofit lnSpcReduction="10000"/>
          </a:bodyPr>
          <a:lstStyle/>
          <a:p>
            <a:r>
              <a:rPr lang="en-US" sz="2400" dirty="0" smtClean="0"/>
              <a:t>Intramural soccer: Team </a:t>
            </a:r>
            <a:r>
              <a:rPr lang="en-US" sz="2400" dirty="0" err="1" smtClean="0"/>
              <a:t>Tribunaldo</a:t>
            </a:r>
            <a:r>
              <a:rPr lang="en-US" sz="2400" dirty="0" smtClean="0"/>
              <a:t>!</a:t>
            </a:r>
          </a:p>
          <a:p>
            <a:pPr lvl="1"/>
            <a:r>
              <a:rPr lang="en-US" sz="2000" dirty="0" smtClean="0"/>
              <a:t>Co-ed team</a:t>
            </a:r>
          </a:p>
          <a:p>
            <a:pPr lvl="1"/>
            <a:r>
              <a:rPr lang="en-US" sz="2000" dirty="0"/>
              <a:t>P</a:t>
            </a:r>
            <a:r>
              <a:rPr lang="en-US" sz="2000" dirty="0" smtClean="0"/>
              <a:t>otentially male team</a:t>
            </a:r>
          </a:p>
          <a:p>
            <a:r>
              <a:rPr lang="en-US" sz="2400" dirty="0" smtClean="0"/>
              <a:t>TSA-TEAMS High School Egg Drop competition</a:t>
            </a:r>
          </a:p>
          <a:p>
            <a:pPr lvl="1"/>
            <a:r>
              <a:rPr lang="en-US" sz="2000" dirty="0" smtClean="0"/>
              <a:t>Wednesday, February 25th</a:t>
            </a:r>
          </a:p>
          <a:p>
            <a:pPr lvl="1"/>
            <a:r>
              <a:rPr lang="en-US" sz="2000" dirty="0" smtClean="0"/>
              <a:t>Counts towards Cincinnatus!</a:t>
            </a:r>
          </a:p>
          <a:p>
            <a:r>
              <a:rPr lang="en-US" sz="2400" dirty="0" smtClean="0"/>
              <a:t>Join the committee!</a:t>
            </a:r>
          </a:p>
          <a:p>
            <a:pPr lvl="1"/>
            <a:r>
              <a:rPr lang="en-US" sz="2000" dirty="0" smtClean="0"/>
              <a:t>Egg </a:t>
            </a:r>
            <a:r>
              <a:rPr lang="en-US" sz="2000" dirty="0"/>
              <a:t>Drop Competition</a:t>
            </a:r>
          </a:p>
          <a:p>
            <a:pPr lvl="1"/>
            <a:r>
              <a:rPr lang="en-US" sz="2000" dirty="0"/>
              <a:t>Sigma </a:t>
            </a:r>
            <a:r>
              <a:rPr lang="en-US" sz="2000" dirty="0" err="1"/>
              <a:t>Sigma</a:t>
            </a:r>
            <a:r>
              <a:rPr lang="en-US" sz="2000" dirty="0"/>
              <a:t> Carnival </a:t>
            </a:r>
          </a:p>
          <a:p>
            <a:pPr lvl="1"/>
            <a:r>
              <a:rPr lang="en-US" sz="2000" dirty="0"/>
              <a:t>Relay for Life</a:t>
            </a:r>
          </a:p>
          <a:p>
            <a:pPr lvl="1"/>
            <a:r>
              <a:rPr lang="en-US" sz="2000" dirty="0"/>
              <a:t>Community Service</a:t>
            </a:r>
          </a:p>
          <a:p>
            <a:pPr lvl="1"/>
            <a:endParaRPr lang="en-US" sz="2000" dirty="0" smtClean="0"/>
          </a:p>
          <a:p>
            <a:pPr lvl="2"/>
            <a:endParaRPr lang="en-US" sz="2800" dirty="0"/>
          </a:p>
        </p:txBody>
      </p:sp>
      <p:pic>
        <p:nvPicPr>
          <p:cNvPr id="5" name="Picture 6" descr="http://media4.popsugar-assets.com/files/2014/06/26/800/n/1922507/7a54d150bea741af_BqxPf8kCYAEuwnLqSf00s.xxxlarge/i/Cristiano-Ronaldo-can-we-talk-about-hair.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13" t="13540" r="15699" b="5616"/>
          <a:stretch/>
        </p:blipFill>
        <p:spPr bwMode="auto">
          <a:xfrm>
            <a:off x="4896293" y="3733800"/>
            <a:ext cx="4017819" cy="268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87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037"/>
            <a:ext cx="8229600" cy="4525963"/>
          </a:xfrm>
        </p:spPr>
        <p:txBody>
          <a:bodyPr/>
          <a:lstStyle/>
          <a:p>
            <a:pPr marL="0" indent="0" algn="ctr">
              <a:buNone/>
            </a:pPr>
            <a:r>
              <a:rPr lang="en-US" sz="2400" dirty="0" smtClean="0"/>
              <a:t>If you’re interested, see me after the meeting!</a:t>
            </a:r>
          </a:p>
          <a:p>
            <a:pPr marL="0" indent="0" algn="ctr">
              <a:buNone/>
            </a:pPr>
            <a:r>
              <a:rPr lang="en-US" sz="2000" dirty="0" smtClean="0"/>
              <a:t>Or email Scott Blincoe (Special Events Chair):</a:t>
            </a:r>
          </a:p>
          <a:p>
            <a:pPr marL="0" indent="0" algn="ctr">
              <a:buNone/>
            </a:pPr>
            <a:r>
              <a:rPr lang="en-US" sz="2800" dirty="0" smtClean="0">
                <a:hlinkClick r:id="rId2"/>
              </a:rPr>
              <a:t>blincosv@mail.uc.edu</a:t>
            </a:r>
            <a:endParaRPr lang="en-US" sz="2800" dirty="0" smtClean="0"/>
          </a:p>
          <a:p>
            <a:endParaRPr lang="en-US" dirty="0"/>
          </a:p>
        </p:txBody>
      </p:sp>
      <p:pic>
        <p:nvPicPr>
          <p:cNvPr id="2050" name="Picture 2" descr="http://media.tumblr.com/tumblr_m7tyoxrgkT1qb25d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28800"/>
            <a:ext cx="3810000" cy="494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6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0" name="Rectangle 4"/>
          <p:cNvSpPr>
            <a:spLocks noGrp="1" noChangeArrowheads="1"/>
          </p:cNvSpPr>
          <p:nvPr>
            <p:ph type="ctrTitle" sz="quarter"/>
          </p:nvPr>
        </p:nvSpPr>
        <p:spPr>
          <a:xfrm>
            <a:off x="838200" y="350069"/>
            <a:ext cx="7620000" cy="990601"/>
          </a:xfrm>
        </p:spPr>
        <p:txBody>
          <a:bodyPr/>
          <a:lstStyle/>
          <a:p>
            <a:pPr algn="ctr"/>
            <a:r>
              <a:rPr lang="en-US" sz="6000" dirty="0" smtClean="0">
                <a:solidFill>
                  <a:schemeClr val="tx1"/>
                </a:solidFill>
              </a:rPr>
              <a:t>Recognition</a:t>
            </a:r>
            <a:r>
              <a:rPr lang="en-US" sz="6000" dirty="0" smtClean="0">
                <a:solidFill>
                  <a:srgbClr val="002060"/>
                </a:solidFill>
              </a:rPr>
              <a:t> </a:t>
            </a:r>
            <a:endParaRPr lang="en-US" sz="6000" dirty="0">
              <a:solidFill>
                <a:srgbClr val="002060"/>
              </a:solidFill>
            </a:endParaRPr>
          </a:p>
        </p:txBody>
      </p:sp>
      <p:sp>
        <p:nvSpPr>
          <p:cNvPr id="6" name="Rectangle 4"/>
          <p:cNvSpPr txBox="1">
            <a:spLocks noChangeArrowheads="1"/>
          </p:cNvSpPr>
          <p:nvPr/>
        </p:nvSpPr>
        <p:spPr bwMode="auto">
          <a:xfrm>
            <a:off x="458972" y="1752600"/>
            <a:ext cx="840105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25000"/>
              </a:spcBef>
              <a:spcAft>
                <a:spcPct val="0"/>
              </a:spcAft>
              <a:defRPr sz="5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a:lstStyle>
          <a:p>
            <a:pPr marL="857250" indent="-857250">
              <a:buFont typeface="Arial" panose="020B0604020202020204" pitchFamily="34" charset="0"/>
              <a:buChar char="•"/>
            </a:pPr>
            <a:r>
              <a:rPr lang="en-US" sz="2800" kern="0" dirty="0" smtClean="0">
                <a:solidFill>
                  <a:schemeClr val="tx1"/>
                </a:solidFill>
              </a:rPr>
              <a:t>Applications can be found and submitted for Outstanding Senior Awards at </a:t>
            </a:r>
            <a:r>
              <a:rPr lang="en-US" sz="2800" kern="0" dirty="0">
                <a:solidFill>
                  <a:srgbClr val="FF0000"/>
                </a:solidFill>
              </a:rPr>
              <a:t>https://</a:t>
            </a:r>
            <a:r>
              <a:rPr lang="en-US" sz="2800" kern="0" dirty="0" smtClean="0">
                <a:solidFill>
                  <a:srgbClr val="FF0000"/>
                </a:solidFill>
              </a:rPr>
              <a:t>tribunal.uc.edu/recognition</a:t>
            </a:r>
          </a:p>
          <a:p>
            <a:pPr marL="857250" indent="-857250">
              <a:buFont typeface="Arial" panose="020B0604020202020204" pitchFamily="34" charset="0"/>
              <a:buChar char="•"/>
            </a:pPr>
            <a:r>
              <a:rPr lang="en-US" sz="2800" kern="0" dirty="0" smtClean="0">
                <a:solidFill>
                  <a:schemeClr val="tx1"/>
                </a:solidFill>
              </a:rPr>
              <a:t>Any CEAS Senior can apply for one or all three awards: University, College, and Community</a:t>
            </a:r>
          </a:p>
          <a:p>
            <a:pPr marL="857250" indent="-857250">
              <a:buFont typeface="Arial" panose="020B0604020202020204" pitchFamily="34" charset="0"/>
              <a:buChar char="•"/>
            </a:pPr>
            <a:r>
              <a:rPr lang="en-US" sz="2800" kern="0" dirty="0" smtClean="0">
                <a:solidFill>
                  <a:schemeClr val="tx1"/>
                </a:solidFill>
              </a:rPr>
              <a:t>Applications are due </a:t>
            </a:r>
            <a:r>
              <a:rPr lang="en-US" sz="2800" b="1" kern="0" dirty="0" smtClean="0">
                <a:solidFill>
                  <a:schemeClr val="tx1"/>
                </a:solidFill>
              </a:rPr>
              <a:t>February 15th at 11:59 P.M.</a:t>
            </a:r>
          </a:p>
          <a:p>
            <a:pPr marL="857250" indent="-857250">
              <a:buFont typeface="Arial" panose="020B0604020202020204" pitchFamily="34" charset="0"/>
              <a:buChar char="•"/>
            </a:pPr>
            <a:r>
              <a:rPr lang="en-US" sz="2800" kern="0" dirty="0" smtClean="0">
                <a:solidFill>
                  <a:schemeClr val="tx1"/>
                </a:solidFill>
              </a:rPr>
              <a:t>Interested in joining the Recognition Committee? Contact me at </a:t>
            </a:r>
            <a:r>
              <a:rPr lang="en-US" sz="2800" kern="0" dirty="0" smtClean="0">
                <a:solidFill>
                  <a:srgbClr val="FF0000"/>
                </a:solidFill>
              </a:rPr>
              <a:t>lipacc@mail.uc.edu</a:t>
            </a:r>
            <a:r>
              <a:rPr lang="en-US" sz="2800" kern="0" dirty="0" smtClean="0">
                <a:solidFill>
                  <a:schemeClr val="tx1"/>
                </a:solidFill>
              </a:rPr>
              <a:t> and fulfill your committee requirement</a:t>
            </a:r>
            <a:r>
              <a:rPr lang="en-US" sz="2800" kern="0" dirty="0" smtClean="0">
                <a:solidFill>
                  <a:srgbClr val="002060"/>
                </a:solidFill>
              </a:rPr>
              <a:t>.</a:t>
            </a:r>
          </a:p>
          <a:p>
            <a:pPr marL="857250" indent="-857250">
              <a:buFont typeface="Arial" panose="020B0604020202020204" pitchFamily="34" charset="0"/>
              <a:buChar char="•"/>
            </a:pPr>
            <a:endParaRPr lang="en-US" sz="3200" kern="0" dirty="0"/>
          </a:p>
        </p:txBody>
      </p:sp>
      <p:sp>
        <p:nvSpPr>
          <p:cNvPr id="3" name="TextBox 2"/>
          <p:cNvSpPr txBox="1"/>
          <p:nvPr/>
        </p:nvSpPr>
        <p:spPr>
          <a:xfrm>
            <a:off x="6781800" y="152400"/>
            <a:ext cx="2518611" cy="369332"/>
          </a:xfrm>
          <a:prstGeom prst="rect">
            <a:avLst/>
          </a:prstGeom>
          <a:noFill/>
        </p:spPr>
        <p:txBody>
          <a:bodyPr wrap="square" rtlCol="0">
            <a:spAutoFit/>
          </a:bodyPr>
          <a:lstStyle/>
          <a:p>
            <a:r>
              <a:rPr lang="en-US" dirty="0" smtClean="0"/>
              <a:t>Chair: Christian </a:t>
            </a:r>
            <a:r>
              <a:rPr lang="en-US" dirty="0" err="1" smtClean="0"/>
              <a:t>Lipa</a:t>
            </a:r>
            <a:endParaRPr lang="en-US" dirty="0"/>
          </a:p>
        </p:txBody>
      </p:sp>
    </p:spTree>
    <p:extLst>
      <p:ext uri="{BB962C8B-B14F-4D97-AF65-F5344CB8AC3E}">
        <p14:creationId xmlns:p14="http://schemas.microsoft.com/office/powerpoint/2010/main" val="1185732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7200" dirty="0"/>
              <a:t>Other Announcements</a:t>
            </a:r>
          </a:p>
          <a:p>
            <a:endParaRPr lang="en-US" dirty="0"/>
          </a:p>
        </p:txBody>
      </p:sp>
    </p:spTree>
    <p:extLst>
      <p:ext uri="{BB962C8B-B14F-4D97-AF65-F5344CB8AC3E}">
        <p14:creationId xmlns:p14="http://schemas.microsoft.com/office/powerpoint/2010/main" val="1969646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nvSpPr>
        <p:spPr bwMode="auto">
          <a:xfrm>
            <a:off x="1447800" y="1524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i="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b="1" i="1">
                <a:solidFill>
                  <a:schemeClr val="bg1"/>
                </a:solidFill>
                <a:latin typeface="Arial" charset="0"/>
              </a:defRPr>
            </a:lvl2pPr>
            <a:lvl3pPr algn="l" rtl="0" eaLnBrk="0" fontAlgn="base" hangingPunct="0">
              <a:spcBef>
                <a:spcPct val="0"/>
              </a:spcBef>
              <a:spcAft>
                <a:spcPct val="0"/>
              </a:spcAft>
              <a:defRPr sz="4400" b="1" i="1">
                <a:solidFill>
                  <a:schemeClr val="bg1"/>
                </a:solidFill>
                <a:latin typeface="Arial" charset="0"/>
              </a:defRPr>
            </a:lvl3pPr>
            <a:lvl4pPr algn="l" rtl="0" eaLnBrk="0" fontAlgn="base" hangingPunct="0">
              <a:spcBef>
                <a:spcPct val="0"/>
              </a:spcBef>
              <a:spcAft>
                <a:spcPct val="0"/>
              </a:spcAft>
              <a:defRPr sz="4400" b="1" i="1">
                <a:solidFill>
                  <a:schemeClr val="bg1"/>
                </a:solidFill>
                <a:latin typeface="Arial" charset="0"/>
              </a:defRPr>
            </a:lvl4pPr>
            <a:lvl5pPr algn="l" rtl="0" eaLnBrk="0" fontAlgn="base" hangingPunct="0">
              <a:spcBef>
                <a:spcPct val="0"/>
              </a:spcBef>
              <a:spcAft>
                <a:spcPct val="0"/>
              </a:spcAft>
              <a:defRPr sz="4400" b="1" i="1">
                <a:solidFill>
                  <a:schemeClr val="bg1"/>
                </a:solidFill>
                <a:latin typeface="Arial" charset="0"/>
              </a:defRPr>
            </a:lvl5pPr>
            <a:lvl6pPr marL="457200" algn="l" rtl="0" fontAlgn="base">
              <a:spcBef>
                <a:spcPct val="0"/>
              </a:spcBef>
              <a:spcAft>
                <a:spcPct val="0"/>
              </a:spcAft>
              <a:defRPr sz="4400">
                <a:solidFill>
                  <a:schemeClr val="bg1"/>
                </a:solidFill>
                <a:latin typeface="Myriad Pro Black" pitchFamily="34" charset="0"/>
              </a:defRPr>
            </a:lvl6pPr>
            <a:lvl7pPr marL="914400" algn="l" rtl="0" fontAlgn="base">
              <a:spcBef>
                <a:spcPct val="0"/>
              </a:spcBef>
              <a:spcAft>
                <a:spcPct val="0"/>
              </a:spcAft>
              <a:defRPr sz="4400">
                <a:solidFill>
                  <a:schemeClr val="bg1"/>
                </a:solidFill>
                <a:latin typeface="Myriad Pro Black" pitchFamily="34" charset="0"/>
              </a:defRPr>
            </a:lvl7pPr>
            <a:lvl8pPr marL="1371600" algn="l" rtl="0" fontAlgn="base">
              <a:spcBef>
                <a:spcPct val="0"/>
              </a:spcBef>
              <a:spcAft>
                <a:spcPct val="0"/>
              </a:spcAft>
              <a:defRPr sz="4400">
                <a:solidFill>
                  <a:schemeClr val="bg1"/>
                </a:solidFill>
                <a:latin typeface="Myriad Pro Black" pitchFamily="34" charset="0"/>
              </a:defRPr>
            </a:lvl8pPr>
            <a:lvl9pPr marL="1828800" algn="l" rtl="0" fontAlgn="base">
              <a:spcBef>
                <a:spcPct val="0"/>
              </a:spcBef>
              <a:spcAft>
                <a:spcPct val="0"/>
              </a:spcAft>
              <a:defRPr sz="4400">
                <a:solidFill>
                  <a:schemeClr val="bg1"/>
                </a:solidFill>
                <a:latin typeface="Myriad Pro Black" pitchFamily="34" charset="0"/>
              </a:defRPr>
            </a:lvl9pPr>
          </a:lstStyle>
          <a:p>
            <a:pPr algn="ctr" eaLnBrk="1" hangingPunct="1">
              <a:defRPr/>
            </a:pPr>
            <a:r>
              <a:rPr lang="en-US" i="0" dirty="0" smtClean="0">
                <a:solidFill>
                  <a:srgbClr val="000000"/>
                </a:solidFill>
                <a:latin typeface="Myriad Pro"/>
              </a:rPr>
              <a:t>TGIF</a:t>
            </a:r>
          </a:p>
        </p:txBody>
      </p:sp>
      <p:sp>
        <p:nvSpPr>
          <p:cNvPr id="5" name="Content Placeholder 5"/>
          <p:cNvSpPr>
            <a:spLocks noGrp="1"/>
          </p:cNvSpPr>
          <p:nvPr/>
        </p:nvSpPr>
        <p:spPr bwMode="auto">
          <a:xfrm>
            <a:off x="1004170" y="1302707"/>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25000"/>
              <a:buBlip>
                <a:blip r:embed="rId2"/>
              </a:buBlip>
              <a:defRPr sz="3200" baseline="0">
                <a:solidFill>
                  <a:schemeClr val="bg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SzPct val="25000"/>
              <a:buChar char="–"/>
              <a:defRPr sz="2800" baseline="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SzPct val="25000"/>
              <a:buChar char="•"/>
              <a:defRPr sz="2400" baseline="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5pPr>
            <a:lvl6pPr marL="2514600" indent="-228600" algn="l" rtl="0" fontAlgn="base">
              <a:spcBef>
                <a:spcPct val="20000"/>
              </a:spcBef>
              <a:spcAft>
                <a:spcPct val="0"/>
              </a:spcAft>
              <a:buSzPct val="25000"/>
              <a:buChar char="»"/>
              <a:defRPr sz="2000">
                <a:solidFill>
                  <a:schemeClr val="bg1"/>
                </a:solidFill>
                <a:latin typeface="+mn-lt"/>
              </a:defRPr>
            </a:lvl6pPr>
            <a:lvl7pPr marL="2971800" indent="-228600" algn="l" rtl="0" fontAlgn="base">
              <a:spcBef>
                <a:spcPct val="20000"/>
              </a:spcBef>
              <a:spcAft>
                <a:spcPct val="0"/>
              </a:spcAft>
              <a:buSzPct val="25000"/>
              <a:buChar char="»"/>
              <a:defRPr sz="2000">
                <a:solidFill>
                  <a:schemeClr val="bg1"/>
                </a:solidFill>
                <a:latin typeface="+mn-lt"/>
              </a:defRPr>
            </a:lvl7pPr>
            <a:lvl8pPr marL="3429000" indent="-228600" algn="l" rtl="0" fontAlgn="base">
              <a:spcBef>
                <a:spcPct val="20000"/>
              </a:spcBef>
              <a:spcAft>
                <a:spcPct val="0"/>
              </a:spcAft>
              <a:buSzPct val="25000"/>
              <a:buChar char="»"/>
              <a:defRPr sz="2000">
                <a:solidFill>
                  <a:schemeClr val="bg1"/>
                </a:solidFill>
                <a:latin typeface="+mn-lt"/>
              </a:defRPr>
            </a:lvl8pPr>
            <a:lvl9pPr marL="3886200" indent="-228600" algn="l" rtl="0" fontAlgn="base">
              <a:spcBef>
                <a:spcPct val="20000"/>
              </a:spcBef>
              <a:spcAft>
                <a:spcPct val="0"/>
              </a:spcAft>
              <a:buSzPct val="25000"/>
              <a:buChar char="»"/>
              <a:defRPr sz="2000">
                <a:solidFill>
                  <a:schemeClr val="bg1"/>
                </a:solidFill>
                <a:latin typeface="+mn-lt"/>
              </a:defRPr>
            </a:lvl9pPr>
          </a:lstStyle>
          <a:p>
            <a:pPr marL="0" indent="0" eaLnBrk="1" hangingPunct="1">
              <a:buFontTx/>
              <a:buNone/>
              <a:defRPr/>
            </a:pPr>
            <a:r>
              <a:rPr lang="en-US" sz="2800" b="1" dirty="0" smtClean="0">
                <a:solidFill>
                  <a:srgbClr val="000000"/>
                </a:solidFill>
                <a:latin typeface="Myriad Pro"/>
              </a:rPr>
              <a:t>WHO: </a:t>
            </a:r>
            <a:r>
              <a:rPr lang="en-US" sz="2800" dirty="0" smtClean="0">
                <a:solidFill>
                  <a:srgbClr val="000000"/>
                </a:solidFill>
                <a:latin typeface="Myriad Pro"/>
              </a:rPr>
              <a:t>CEAS Students, Professors and Friends</a:t>
            </a:r>
          </a:p>
          <a:p>
            <a:pPr marL="0" indent="0" eaLnBrk="1" hangingPunct="1">
              <a:buFontTx/>
              <a:buNone/>
              <a:defRPr/>
            </a:pPr>
            <a:r>
              <a:rPr lang="en-US" sz="2800" b="1" dirty="0" smtClean="0">
                <a:solidFill>
                  <a:srgbClr val="000000"/>
                </a:solidFill>
                <a:latin typeface="Myriad Pro"/>
              </a:rPr>
              <a:t>WHAT: </a:t>
            </a:r>
            <a:r>
              <a:rPr lang="en-US" sz="2800" dirty="0" smtClean="0">
                <a:solidFill>
                  <a:srgbClr val="000000"/>
                </a:solidFill>
                <a:latin typeface="Myriad Pro"/>
              </a:rPr>
              <a:t>$5 wristband gets you unlimited access to Stella and Goose Island Urban Pale Ale (Until Kegs Run Dry) Professors Drink Free! Bring a professor and you both drink free!</a:t>
            </a:r>
          </a:p>
          <a:p>
            <a:pPr marL="0" indent="0" eaLnBrk="1" hangingPunct="1">
              <a:buFontTx/>
              <a:buNone/>
              <a:defRPr/>
            </a:pPr>
            <a:r>
              <a:rPr lang="en-US" sz="2800" b="1" dirty="0" smtClean="0">
                <a:solidFill>
                  <a:srgbClr val="000000"/>
                </a:solidFill>
                <a:latin typeface="Myriad Pro"/>
              </a:rPr>
              <a:t>WHEN: </a:t>
            </a:r>
            <a:r>
              <a:rPr lang="en-US" sz="2800" dirty="0" smtClean="0">
                <a:solidFill>
                  <a:srgbClr val="000000"/>
                </a:solidFill>
                <a:latin typeface="Myriad Pro"/>
              </a:rPr>
              <a:t>Friday Jan. 30</a:t>
            </a:r>
            <a:r>
              <a:rPr lang="en-US" sz="2800" baseline="30000" dirty="0" smtClean="0">
                <a:solidFill>
                  <a:srgbClr val="000000"/>
                </a:solidFill>
                <a:latin typeface="Myriad Pro"/>
              </a:rPr>
              <a:t>th </a:t>
            </a:r>
            <a:r>
              <a:rPr lang="en-US" sz="2800" dirty="0" smtClean="0">
                <a:solidFill>
                  <a:srgbClr val="000000"/>
                </a:solidFill>
                <a:latin typeface="Myriad Pro"/>
              </a:rPr>
              <a:t>@ 5:30 p.m.</a:t>
            </a:r>
          </a:p>
          <a:p>
            <a:pPr marL="0" indent="0" eaLnBrk="1" hangingPunct="1">
              <a:buFontTx/>
              <a:buNone/>
              <a:defRPr/>
            </a:pPr>
            <a:r>
              <a:rPr lang="en-US" sz="2800" b="1" dirty="0" smtClean="0">
                <a:solidFill>
                  <a:srgbClr val="000000"/>
                </a:solidFill>
                <a:latin typeface="Myriad Pro"/>
              </a:rPr>
              <a:t>WHERE: </a:t>
            </a:r>
            <a:r>
              <a:rPr lang="en-US" sz="2800" dirty="0" smtClean="0">
                <a:solidFill>
                  <a:srgbClr val="000000"/>
                </a:solidFill>
                <a:latin typeface="Myriad Pro"/>
              </a:rPr>
              <a:t>Brass Tap at </a:t>
            </a:r>
            <a:r>
              <a:rPr lang="en-US" sz="2800" dirty="0" err="1" smtClean="0">
                <a:solidFill>
                  <a:srgbClr val="000000"/>
                </a:solidFill>
                <a:latin typeface="Myriad Pro"/>
              </a:rPr>
              <a:t>Usquare</a:t>
            </a:r>
            <a:endParaRPr lang="en-US" sz="2800" dirty="0" smtClean="0">
              <a:solidFill>
                <a:srgbClr val="000000"/>
              </a:solidFill>
              <a:latin typeface="Myriad Pro"/>
            </a:endParaRPr>
          </a:p>
          <a:p>
            <a:pPr marL="0" indent="0" eaLnBrk="1" hangingPunct="1">
              <a:buFontTx/>
              <a:buNone/>
              <a:defRPr/>
            </a:pPr>
            <a:endParaRPr lang="en-US" sz="2800" dirty="0" smtClean="0">
              <a:solidFill>
                <a:srgbClr val="000000"/>
              </a:solidFill>
              <a:latin typeface="Myriad Pro"/>
            </a:endParaRPr>
          </a:p>
        </p:txBody>
      </p:sp>
      <p:sp>
        <p:nvSpPr>
          <p:cNvPr id="2" name="AutoShape 2" descr="data:image/jpeg;base64,/9j/4AAQSkZJRgABAQAAAQABAAD/2wCEAAkGBxQSEhUUExQWFhUXGBoaFxUXFx0dGRcYGBcYGBwYGRgYHiggHB4lGxgXITEhJTUrLi8uHB81ODMsNygtLisBCgoKDg0OGxAQGzIkICQwLyw0LC00LDQuLSwsLCwsLCwsLCw0LCwvLCwsLCwsLCwsLCwsLCwsLCwsLCwsLCwsLP/AABEIAJ4BPgMBEQACEQEDEQH/xAAcAAEAAgMBAQEAAAAAAAAAAAAABgcDBAUCCAH/xABWEAABAgMFAwcFCwYLBgcAAAABAgMABBEFBhIhMQdBURMiMmFxgZEjQlKhsRQzNENicpKys8HRFVNzgqLDFhckVGN0k6PC0/AlRFWU0uE1ZIOEpOLx/8QAGgEBAAMBAQEAAAAAAAAAAAAAAAMEBQIBBv/EADoRAAIBAgIFCwMEAQUAAwAAAAABAgMRBDEFEiFBURMyYXGBkaGxwdHwFCIzI0JS4XJTYpKishU0gv/aAAwDAQACEQMRAD8AvGAEAIAQAgBACAEAIAQAgBACAEAIAQAgBACAEAIAQAgBACAEAIAQAgBACAEAIAQAgBACAEAIAQAgBACAEAIAQAgBACAEAIAQAgBACAEAIAQAgDyVjiIAcoOI8YA9AwAgBACAEAIAQAgBACAEAIAQAgBACAEAIAQAgBACAEAIAQAgBACAEAfilACpyHGAI7at+7Olq8rOMgjVKV41D9RuqvVAEfe2vSh+DMTk11tMHD4qIPqjmU4x5zsepN5Gm5tEtFZ8jZWAblPTCR4oABHiYgljKK/cSKjN7jUXeK3HPOkWR8lLilD6RIMQvSNJZJnaw0jVcNrr6dqlI4NyzY7gRQxE9JrdHxO/pek1nbGmVmrlqT56kvFA+iMoiek57oo7WFjxMBuwD05udX86YV9wiN6Tq8F87TpYWHSa6rmSp15VXa6r8Y4eka3FHX01Mx/wFkvzR/tF/jHn/wAhX4+A+mp8DILhyP5k/wBov/qgsfX4+CDw9PgZW7hyQ0QtPY6sffHS0hW4+Bz9PA2W7lsDoOzKPmPqEdrSFXoOXh4Gwi6ax0LStFHZMn7gIlWkanBeJz9PHibTdj2iinJWvMCn51tLvrUYkWkXvj4nDw/SbTbluNjmzss/+mYwfZCJI4+DzTOXQfE2EXmttv3ySlJj9C8Wz/ekxLHF0nvOHSkjOjaW638Ksqdb4lpIeQO1QwiJo1oSyaOXFrcb1n7VbLdOEzPJK3peQtFOoqUMI8YkOSVWfabMwnEw826n0m1pUPFJMAbcAIAQAgBACAEAIAQAgBACAEAIAQAgBAGnalrMSyMcw620n0nFBIPUK6nqEAQia2rsrJRIS0xOqGWJCChoHgpxYy8KRxOcYc52PVFvI5z1p23M6uS0gg7kJ5Z0dRKqo7xSKs8dTXN2kqoSeZoO3JQ8azkzNTZ9Fx0hFepCdOysVZ4+o8thKqEd51rOupLNU5GVbSRorACr6aqn1xWlWqzzbJFGETbnXWmR5Z9lkf0jiU+AJjmNGcskeupFHCnL6WY1kqcCjwbbWr9oCkTLA1HuOHiInHmNqVnJqEtTTnWQhIP7VfVEy0dLezl4k5j+19oHychXrW+fYEffEi0dHezh4iRoP7YXvi5SVT85Klf4hEiwFLf6HLrzNZe16e3Ilk/Na/FRjtYKkjnlZGBzazaR0cbT2Mo+8GO1hKS3HnKSMH8adq/zr+5Z/wAuPfpaXDzHKS4j+NO1f51/cs/5cefS0uHmOUkem9qtqDWYSrtZa+5Aj14Wlw8xykuJso2uWhv5FXa0PuIjj6Oke8rIztbYZwdJmVUP0agfELjl4Gke8tI6DO2dXnyTZ+a4pPtSY4eAjuZ1y7OpKbZZY++SrqPmLSv62GI3gHuZ6q/FHaktq9nK6S3G+pbZ/d4o4eDqrLadcrFkjs++ci7QImmSToCsJJ/VVQxE6NSOcWe60XvN2flWZhPlG23Un00pUD4gxHryjk7HWqnmRO0LgSKlY0NFlY0WytSCOsAHCPCJI4yrHffrDoxZhblbTlfgtpLcSPi5tIcB6i5moDspFiGkf5x7jh4bgzoS+0qdYynbPK0jV6UVi/ulZ+JEWqeLozyl3kUqM47iVXf2gWfOEJamEBwmnJOeTXXgErpiPzaxZIiUQAgBACAEAIAQAgBACAEAIAj16b6Sdnj+UO+UPRZQMTq+FEDSvFVB1wBEJi3rXn/eG02cwfjHRjmFDiG9E9hoeBirUxdOGW1kkaUmYpO4UsF8rMcpOPHVyZUV9wQebTqNYo1MXUlls6ieNKKO5PTjEsgF1xtlA0xKCR2JG/sEQRhOb2K5I5KJC7W2ryLVQ0HJhXFIwI+kvneAMWYYGb52widdbiH2ntgm11DDbLA3HDjWP1lc39mLUMFTWe0idaTIraV756Y99mniPRCylP0UUEWI0oRyRw5NnKEm4UFfJrwDVeE4RuzVSmsdOcdbVb28DyztcwR0eCAEAWnsFaSp+ZxJSocmjJQB848YzdIbXBPpJqO8t6bXKtdNLKeopTXwpGa+TTtbuRYUZPI1PypI8Gv7MfhHn2/x8Dvk5n5+U5Lg3/Zj8Ifb/HwHJTM0rNSjisKEtk60wDd3Q+26Tj4HjhJZm57ja/NN/QH4R3qR4HO00puZlWlYVpbBpWmAaeEcfbeyj4HShJ5GD8pSXBv6A/CH2/x8D3k5D8pSXBv6A/CGz+L7hycjYlnJZzoBpR4BKa+FI8The1u9HjhJZlfba5JvkELCEhSa4SBSmJSAdNcou4CTVZxWVl6kdWK5NveUrGyUzakrRdZNWnXGzxQtSfqmPHFPNHqbWRJrO2l2g1q6HR6LqAr9oUV64rywlKW6x2qskSiz9rbaspmWKflMqr+wuntirPR1+a+/56E0cTxRJ7PvHJzVAzMoxHzHOYqvAYte6sUKuDqw3FiFeLPFs3eae9/ZSr5VM+5ac/XEUK1WlzXbyO5QhPNGrZ/5QkfgU2Vtj/dprnopwSrpJHUKdsaFLSe6ou1exXnhP4slth7VmSoNT7SpJ46KWcTKvmujId+Q4mNSnVhUV4O5UlCUXZosJtwKAUkggioINQQd4I1js5PUAIAQAgBACAEAYJ2bQyhTjq0oQgVUtRolI4kmAK2m72ztqkoswe55XMKn3E85dDQhhs58cz+wRnBVrxp558DqMHI3rAuhLSRK0guPqzXMPHG6onU4jp3d9YzKuInUzy4FiMEjn3n2gyclVKl8o4Pim6KUD8o1wp7zXqhTw86m1KyPZTjEq239rE4/VLOGXR8nnLPatQy/VAi/TwdOOe0hlVk8iCzMytxRW4tS1HVSlFSj2k5xaSSVkREq2XzDLc2ovBBBZWEJWAQpwqRhAB36xS0hGbprU4+Fn5E1CznZljXLtVicmX2jLM0aGvJIAJxYcstMoza1CVJReu3e+/oLOtBtpLI5zd6JZE6ZV+XYSjMcoW0AA4SU7uNB2mH0tV4flYSbdsr/ADrPJSgp6ljvy7inrMdS55SiyiihWoCk0BFM4jajTqpx2bU/BkqScrMpibuhOtNF5cs4lsCpNBkOJSDUDtGUbkcXRlLVUtvzJ5Mz3TklexyZSVW6sIbQpa1aJSCSewCJpSjFa0nZHKV9iOxO3NnmUFxcssJGZIoqg4kJJIEV4Y2hOWrGW06dOSV2iabCFUemj/Ro+sqKuk5KKi30+RLQV2zgbQLxOrmVoStSQM1UNCScwKjcEkZdsTYLDxjTTeZ3iKjUtRZIhy1k6kntMXioeYAsDYkaWgr9Av67cUNIcyPX6Mmoc4vPlYy7luxUu2815PtT7Fxd0dz5/NyI8R+NdZU0axSEAb9lWw9LuIcbWoFCgaYjQ0OhG8HSI6tKNWLjJZnUZuORbm194Lk0KGhAI71IMY2jnett4L1LtX8T7ClI3SgIAQAgBAHcsS9s3KUDTysA+LXzkU4YVad1IhqUKdTnI7jUlHJk6sbaSw7RM02WVfnG6qbPWU9JPdWM2to15wfz51FqGK/kSx1ht9qvMeaVvFFJP/f2RnWqUZcGWbxmuJzLNRN2YcVnuFbVaqknlEtneeSUTVCvbvJ0jSw+kt1Xv9ytUwu+HcWZcy/MvaIKU1amEDyks5k4jiR6Sa7xxFQKxrJpq6KTVsyUR6BACAEAIA0rZtVqUZW++sIbQKqUfAADeSaADeTAFZy0i/bbiZqdCmpFJrLSVacrwefprXcPCgqV08RidX7Y5kkIX2skN4bwy0gzicUlCUjClIHDRCEjXsGQ30EZ8YyqStHayfZFXZR179pkzNkoaJYZ0ok89Q+UsafNTlxrGjRwkYbZbWQzqt7FsRBYtkQgBACALN2Gny8x+jT9aMrSf7O3yLGHzZE7/fDne72CLeC/+vDqOcR+R9nkWZs9fKLHxA0ONdD2rpWMrHRUsRqvK68izhuaa+y68r027MIdNUBAKUkk0qSMyo55R1j8PTopaqzvfuOadVzbublxLJaYXPOoSEqDmBJp0E8mhwgcBVeg4DhEeMqznCKfC/a2137M+lncaajN2NmxnORmFuLnQtpSSOS5MiiqjnFRJJOvjEc7yilyVrb7rK2Xl3EjUm89nAq+9TolJ5apRWBKucAnQVKhTDpTeAdKxs4aPK0Eqqu1xKdX9Of2kbm5lTqytZqpWppTq0EW4xUVZEEpOTuzDHp4IAnuxg0nl/oF/XbjP0j+OPX6Mnw/OLq5SMm5csVdtpNQ12j2ORf0bzp/NyIcRzF1lUxrlIQAgDoO2y8pnkVLJb4Gh311OesRqlBS1ktp3yktXVvsOfEhwIAQAgBACAEAdGxrbflV42HCk7xqlXUpJyMR1KUKitJHUZuLui0LsX2Zm6NuUZf4fFuH5JOh+SfExjYnASp/dDavEvUsQpbHmdK2bEDqkuIUWZlvNt9GSkkaA01T1dZiDDYudB2zXD2JKtGNRdJNdnt+FTSjKTgDc62K5dB9A+Mb6+Ke8bwn6CnUjUjrRyM2UXF2ZO4kORACAEAVTNK/LdoKxc6zpFzClPmzMyBmVDelNSOsEblkCria2orLNncI3Onfq9zdnsFRzWckoBoVK4DgN5O4dZAjOp03VlqrtZYbUVdnzjb1tvTjpdeViO4eageikbh/o1MbFOnGmtWJWlJyd2eruTjLTwVMMh5sihSVEUqRz8gSaCuUcV4TnC1OVmewaT+7IuOxru2ZMsIfblUYV1pXF5qik6niDGJUr4ik5KU3ddXC/Atxp05bUiOTM7Yray25LJSRkaYzTwy9cWI08c1rKXl88DyUaMXZ+pt2hs+kptgOyKsBUCUHEVNqI81WKpGYIy04GOYY6tTlarttmtl11W2P14nLoRkrxKlmpdTa1IWClSSQoHcRG1GSkrrIqtNOzLR2YIlpZKnvdIUXEJSpHJqTyahziMRPOoTSoyjGxzqzmo6mxX23W2/kW6EFa9yPbRLLTyhmWnkuJUecmmEo6IGp51c9NKRawFSWoqc42a8fY5xFN31yb3YdlWpAMJmgsHEQ5yak6qr0DnupGdiFXlWc+T3rZdcOJPRSUVtOVs4YYklvlcwCs0SUYCAE4iUqxgkHEkA0GlaGJ8e6lXVtDZt27N+ezoI6MNVtXNyVvA1JTTqXFhctMlJDgFOTcCAgpUmtcJSlPO3eJEbw861FNK0lsa4rc08rrgdylqzu8maaLrSCHzNF8uoxFxLVBhrXFzlnIpruy747eJxMocko2eV/649/Yc8gnLWbK7vI4yqYWWAAgmtE5JqTU4BuTuA6o1qKkoJSz+Z9JVq6ut9uRzIlIxACAJ1seP8ALXP0CvtG4ztJfjj1+jJ8Pzy4eUjHuXrFbbYzzGu0fvI0dGc6fzciDE8xdZVsbBREAIAQAgBACAEAIAQAgBACALJuLfMrwy0yqqtGnTqeCFnjwPdGRjcErcpDtXqXKFf9siUW/ZinQlxlXJzLJxsuDUKGeE9R0zy9YNPCYl0Z7cnn7litS5SPSWhcK86bRlEPUwuAlDze9DqekKbgciOojfH0ZlkigBAEW2m22qTs2YdRXlCkNt01xuEIBHWKlXdAGhd6zE2fItMilW0DEfScVmo96ye7sjEr1NaTkW4RyR8635vAqdmlrqS2klLY3YQel2qOfgN0amGo8lC2/eQVJ60iPRORiAL42cq/2bL9i/tXI+c0h+Wp2f8AlF/D/jXzeU9b7KlzbqUJKlFWSUgknIaARvU2o003wKtb8jLhuLIrlJFCXuaqqlqB8zEcknrpTLiaRgYqsqlZyht3Lpt8zLlGDUbMr205WXm7TcS69yKSOkE4sTlRzMtMjqfRpGpB1KOGjqx1muzZx/rpIKsYzq2uSKc2XMckoMuLLpphU4oYKVFckpB07Ypx0pNNOaVuhO/izp4ZW2M/V7MZcMK8q4XQkkO1GCoHogdGvXWPFpSo5ZK18t/fx7D36VWz2nHu9s1U4nHNOcmnOiEUxEDzio5JG8ZHLhFjEaSUXamr9L8rb/A4hhm+cdRu5llrXyKXXQ6RkC4kKVQVqElHAE6CIXjMXGOu4q3U/c7eHpp2vtIdfK6i5FYorG0voLpQ19FQ4jjv9Q0MJi1XT3NZr1RXq0nDqN+5tx/dbfLvLLbOeHDTEvD0jU5JSDUVzzByiHF4/kZakFd++XW+46pUHPa8jvpufZS1hlLzgdOgLicSj1JKdeqgiq8ZjIx15RVup+/uTPD072vt7CH3juo5LTSWGzyvKEBo5AqJw5EVyIxAV039mhh8XGpS5SWy179FivUouDtxJbL7PpRhsKm3lqVTPAQlA40JFSBxNK8IoPSNapK1GK7c/Pw2liOFSV5MxTlw5R5lbsk+olIORUlaSUiuA0AKSeOcdRx9aE1CtG1+tZ799/A5eHi19jOdsnSUzroOoZWD2hxoRNpN/pR6/RnGGX3lscpGLc0LFfbXjVtntH7yNPRWc/m5FbFcxdZX1j2M9NLwMoKiNTolI4qUcgI1K1eFKOtN2KUYOTsic2dsvGXLv570tJr+2unsjMqaV/hHvfovcsxwj3s6Cdm0mcg68TwDrZPgERC9KV0rtLul7nf0seLOdaezIUJl3zi9B0UB/XTp3jvETU9Ku/6ke1e39nEsI/2sr+dlFsrU24kpWk0Uk6g/63741oTjOKlF3TKrTTsyaymzF0gF19tAIBASlSjQiu8JHrjMlpWF7Ri33f35FiOFk951WNmTFKKfdUoigISlIruqDiNKxBLStTPVVu1+xJ9JszIdZ1zpl9xaEJAShRSXV81uo4GlT2JBOcaVXGUqSTk9r3LP517CuqM3JxRMJTZmwB5V51Z+QEoH7QUT6ozZaVm39sUuvb5WLCwi3s/ZrZpLkeTedQeKwlY8AEwjpSon90U+q69z14RbmQi8V2X5NQ5QBSFGiXE9FR4Z5g9RjTw+Kp119ufB5lWpTlDM/Lfu65KBBWpKsdeiTkRTLMdf/wCZV6o4iNW+ruOZRcczjROciALkuVbRmZdKlmq0nk1niQKpV3jLtj5/G4dU5u2Wa9V83GlQqa0dp3riTXuS2FNVo1PNFQH9OzmSOFUYieJI4Ro6Oq69LVe7Z7FXEw1Z34lwxfK4gCvdsBxCzW/NXaLAV1jnCnrjio7Qb6GexzPW0SZLci8pORCFkHrDaqeuMSKvOCfFFxZN9B8uRvFIQAgC89niv9ny3Yv7ZyPmtIP9ap2f+UaOH/Gu3zODO7Syy6ptTVcJoSDSvri1HRUZRUlLyOZ4hRk1YkFn2qzacuSkrTSqTQgONqI1B0NRoe2Kc6M8LV3cehkkJqpF6uwp68ljOSj6mnDi3pXuWk5hXUeI4x9Bh68a1NTj3cDPqQcHZl3LcpLdjSPYkH1Ex84ttVL/AHP1NOHNRSzd6JpJVR00UalJzSOwHIUj6R4ek7XjkZ6r1E73Jtdm803MSxb9zrdKQEh5NAkhIFErWtQSDkKnWm7jmYjDUKdXXc7b7eqS2/2T0a0mrWuersXHeamUTMy8gLCsQQM1LJB1JoBruxRxitIwnTdOnF2yvw+dNjynQlra0jd2oGskPn/eiONGv9Z9XuTYj8bNjZ/aTb0khsUxNJKHEVzAKlEK7CDrxrEePpyp1nJ72mn3bPDuPMNJOFuBHbS2fvIc5aWeC1BWMJc5q8QOIc7ok13nDFynpKElq1Y23bNq9/Mhnhpp3Tua03ek+75ZyaaLS2VEPChoMSQnElNSaAc7r3R3HCL6eUaTunl5nkq15RusibXmsRM8wlPKFIyUhxFFJUM6VFRiTnWoPjGbhsRKhNu1+KexotVIcpGyZEZOz5uyA6rCh6XcFHFN1JSAFBJoaFPSOZBHXGhKpQxjirtSWV+zrvl1laKnQd3ka2y9zFPPqG9lZ8XWzHek1ajFdK8mc4d3qXLPoYxDQIJta96Z7R+8jV0VnP5uRVxfNXWSS50mhuSY5KlFoStRHnOKHPqd5Bqnqw0ili5SlXlrbnbs3d+ZJQSUFY5t/bwGVbCEdNXtpXPiACMuJ6onwGGVWWvLJfPHyFarqRusyq3LVfUrEXXK8cRHhTSNxU4JWsZ7qTbvcue5s6uZk2XXDVdFJUr0ihRSCevCBXrrHzmKpKnWlGOXv/ZoUJuUNpGdrdnJwNPU545hPFOZFezSLuiptOUN2ZDioq2sR25l45lMxLMB08kp1CCg0IwrWARXXQmLeMw1KVKc3Hak3fpSuQ0qsk1G+wuVLMYGrfYaNyMXxvWmTGFOa9ABTUagbkgcda6RaweC5b7nl87/AGIqlVU1tK9dv3OFVQ5h7Kn1qJMa6wFBK2qVHiZsmlxL5mbXyD4SHaEoWnILpmUkelSprvoe/OxmCVFa8Mt64f0TUsQ5OzJlP2Wh9tTTiaoWKEcOChwIOYMU4uUJKcM18t2k8kpKzKHvIw80+tl5a1lskJKlE5cRXSoAj6OhKE4KcFa5m1IuMrM5UTHAgCc7MnqCb4BpLne0uo9pijjo62r1td6LFB2uTmcVgn7MWNRNBHc4MKvVFPRTetJdRNi1sReMbRREAV/tpbKZJmZAr7kmmHzTXCFFFPFaY8krpoI2r2SgmJRaQapUnUeitJTXwVXujAk3BqXB37i7CzduJ8rTDJQpSFCikkpI4EGhHjG+mmroptW2GOPTwQBd2z/4DK9ivtnI+Z0j+ap2f+UaOG/Eu3zKlvN8Kd+d9wj6Gj+NFOt+Rk+2U2c4hl5xQIS6pARUdIIC6qHVVYAPUYyNKVIynGK3Xv229vIsYSLV2cva04kutAapCge4I++o7osaKTVNvizzF7u0sF5P8mJ/okexEZMPzL/J+pajzF1FAR9UjJPoR9gMsqDQoltFGwnckEZjrw1Ne+Pko/qTTnve3517PA142irIrO6dtTM3aDNScAUVKSnQJAOajqd2u+kbmLo06WHkkugpQqznNEo2oN0kv1vvRFHRv531e5YxD/TZGbQu+ZaSlp+UUtC8CS6Qa5rAGIcBiqCOyLlPEcrWnQqpNbbdm4ramrBTizo3Nvw8++3LvISvGaBYFFA0JqeIyziHF4CnTpupDZbduO6WIk2kyR3nu8xMzEsHQanGklJoopCFqSK9Sh7Yq4evUpQqanR3tpPwJatOM7NkBnJ+bsiYWw24S2DiSlYqlSVaGnjp1xqRp0cZTVSUdviui5Wcp0XqrIse5Nte75cuLbCSFltQGaVc1JOR4hVCPxjIxeHVCTinuv0rP22MtU6vKR2oitx5JLVrTLaOgGVFI4BSmVU9cX8ZJzw0HLO/oyGEVGs0iywxGZqlq5XO2JNEMjrH7yNLRfOn83Ir4nmLrILYV5ZiTqGV0SrMoNSmvGlcj2RoVsLSrc9dpVp1ZQyNt+XnrSWFhla8silJCNak41GlT1mOVOhhlq3S8+46k51Xex37J2UTC6GYcQyneBz1dYyokdtTFarpOEear9L2L38DqOHk8yzLvWM1LsJZZUVISTziQSSTU1Iy14RlyqOrNzln3FqMdRWIjthRSXQPlD2xd0crVZdSOMR+PtK1ul8OlP6wz9omNPE/gqf4y8mU6fOXWj6OEvHz7Wxmhc+fb/uEzrgPm0A8MXtJjcwK/QiVMS/1COxbK50buzRammFg0wuoPdiFR3ioiHER16Uo8UzqDtJM+mhLx8/HarmhcpHbFKhE4FekmnhQ/wCKNXRr/SceDfmV8StqZAo0SqIAsXZ3IlMo+6RnMOtS7YO8A43SONG8X0TGfjJq66E36LxLFFeOz3JlLNcva9nMjPk1OPr+SEJOAnqKhTviHRUNkpdhJi5ZIuyNYpiANK2rNRMsOsOdB1CkK4gKFKjrGo7IAr/Z1Pq5Jyz5n4RJHklg+e18WsV1SU0HZhPnRl4ulqyvuZPTlsK62uXLU2szLSSU/GAcNA59yuwHeTHWCrav6Uuz2Oq0db712lXRpFY6l3LRbYeC3WUPIpQoWAQKkc4AihIFYhxFOVSGrGVnxR3BpO7RYTW0mWSAlLKkpGQSlIAA4AA0EZT0XVeci4sRTWxGBd/JErxmUQV64y0gqrxxax0tH11HVVR24Xdu455ak3e3gjHaO08EENNqr3D11J8KR7T0Ulznf52ep68VFZIi9kXkSJlT00yh9Kk4cKkghAqCClKqjq7zF6th3KnqU5OPV6ldVbz1p7SbHadLkULSiNKEClOFK0jN/wDi6n8iz9TDpIPe20ZV9SVy7XJEAJKEpSlBAxHFRPnZgdgEaWFpVaaanK5WqypvmkiultHLLaWplJWEgBDgPOCRoFcaaA6xVxOjtduVN2vmnkSUq6StI6FobSmUD+TtipzICaAn5RIHqEQw0XKX5H8+dPYSPEU481Gwdpcs40OUaGLIlChjGIcBhoc9M48ejautsl2rY/MKvTa+45Nk7RkN4mlsYpc1wpNKpCtUkaFNScs6aZxPV0c5fcpWl828U+ojjXitlth0JW+lmsErYl0NrI1CDXPcOaKDqBEQywOJnsnO6+dL8iRVKMdq8iLW1fh519DrXN5NWJOIA1NCnMaAUJFBxOcXaWChCm4PbchqYhya1diRJDf+TmUp92SqSpOhIqBXXCaFQHVFT6CtTd6U/nTZpEnK05c5Cf2iMNtclLNBKaEBCE4RnrmQKV30FTCGjpylrVJX+dvnY65enFfaamyKYU9aTq15qUysn6beQ6t0T4+KjSilx9GQ0pOU22XSJeMzVLNyqttjZ8kAKmqcu0Li7o7ZOfzciPEfjXWSW5GztmVbSt5CXJggFSlCoQT5qAchT0tT1aRFWxE6z2O0dy49L6+GR5Cmo55mW+N725Lm5VGWlTWlaJHZvOQyiGhhpVW1DYvnziTSlGCvIq62Nocw9UJ5o68z20ySPAxqUtH0obXtfztK8sU/2qxaeyZxT1npWtRUorcqT86KOJglWkl0eR3Tm3G7OFtvRRlA6x7TEmA/NLqQrP8AS7Srbo/DpT+sM/aJjSxP4Kn+MvJlSHOXWj6lMtGHJbGXdY+ZL9/Dnu0fVEbGC/BEr4n8j+biPxaIDbshrG+yn0nEDxUBEdWWrTk+CZ7FXaPrRLQoM4wYRtFIutlCbaXQZpIG7F7ED7jGho3mSfS/NkeJyiV3GkVTr3Xu+7PTCWGhrmtZ6LaBqtXUPWaDfHFSooRuz1K7sW3KBpISW+bKSyChhR8/e7Mq+cQQDwxHRUYmKm5PUW2Tz9EX6MUlrPJfLkj2PWYp1T9puJI5fyUuDqGEHNX6ygPo9cbGHo8lTUClUnrybLOiY4EAIAgu0G7LynG7QkfhjAopvdMs72lcTrT8cJHE4KcdVnqdncWNazFpy+Ns0IyWhQ57S96Fp/1UerIq0nB2kWYy3oqW/ezRaFKdlE8VKlxmab1M+kn5Oo7wBcoYr9tTv9+DOJ077Y9xWKkkEgihGRB1Bi8QH5ACAEAIAQAgBACAEAIAQAgBACALD2G/+Iqr+YX9ZuKGP5kev0ZLRzZftUxnbCxtKm2vvJRMyqz0UutKPYComJsLFyVWMd69EKuyEb8S1kvpoCIrxkmkz2zKF20SqkzaVHoLCik7tRX7o0NGtako70/PIixP7eor1IrkNY0isfR+zKTXKWe026KLOJZSdU4lEgHrpSo4xg1aqnVlJZey9y5CDUVcjO29WJhCt1QPX/3iXAP9eXUvU9qq1LtKrul8OlP6wz9omNPE/gqf4y8mVIc5daPp1VodcYTlcvah857SJQtz7lfOAUOsUoD6o19HyUsPHo2dpWxPPIxFwgJjsvsUvziXVDyTBxqJGRWOgkdded2JihpCso09TfLZ2b/DZ2k1CGtK/AvOYtQJSVE5Af6EY7m8lmy6oHz1fe0uXmlmtQnm13E1JV6yR3RvYSlydJIp4ietPZu2GO7d2XpxRw0Q0n3x9eTbYGZJJ1NNw9QziSrWjTzz4b2RRg5Fm2VINBj3PKgplFZvPKydnSN3FLH1hloSVZeIxLi9vO4bo/2W6VFPq8/6MtlWcu2X/c7NUyDSh7pfGQcKcww0RruqRoM/RCp8Fg3D9SpzvL+zivW1vtjkXjKy6W0JbQkJQhISlIFAlKRQADcABGkVTLACAEAIAgd77kuF4z1mrSzOfGIPvUynelwblH0vYecOJwjNWkeptZGlYl62ZtRlplsy04g0VLuHCrFTpMr84UrSmdOIzOZVoTp7VtXzMnjNM5l77gsTVVOJIX/OGkjlNPjWhk4MhmnnbqAZwpV5Q2LLg/R7u09lFPMqO8FwJuWBcSkPsCvlmecBQnppHOQRvrkOMaEK8ZbMnwZA4NEUiY5EAIAQAgBACAEAIAQAgBACAJ5sbcwzyz/QK+u3GfpJ2px6/Rk+HV5FyGfjH1y7qlZbZXMSWj1j95Ghox3lP5uRDiVaC6z9uFtECW0y80rCUijbx0KRolfAgaK3jXPM+4rBSTc6SvfNe3t3cCOjVWUiczj7D6MLnJOIOdF4SO0Axm604u6TT7fQt6iaOKt2z5LyiWmUKGigkAjsUrP6NYmUcRX2O9un2Xqc6kIbXsMFhbQGZh1TRVgPxalZJX8kV0PCtK59Ve62Cq0o6y28eK+dBxGtCUrI7dpLZeQUPcmtB1STXTfzcweyKsZVFLWimn847CZwTVmQi0pSRTNSXuYJQ4mYaqlJ6YLqNQSSKUOZprGjTliHRq8rtTjLs+19RWnTpxatndE+EwTGW5Fuxx7ZlJSc8m9gWpBNOcUrQT18N9DUaGJqU69H74Jq/an87GRzpwnsZwmtn8ik1K1qHoqfRT9lIPgYsPSOJaslb/8AL9WRrCR6TvpnJaUbCElDbadEpyHaVK1J41JisqdetLWtdve/ZeWxEyUYK2REbcvS7OHkJJClnepINE1yrU0z15xoBujSoYSFBa9V/Pm7vK86zl9tPvNCyboMtrpMEzDw/wB1YOSf0zuQQO8dVYmqYuTV4/av5P0W8ijRSdntfBerJhMNJQ2Fzam0Mt9CXRkwimYqKVdX2ildE1zjP5WU5atFO737/wCkWdRRV5927+zasWwZq2TWi5azzq4cnZkcGweig8Tl25gaGFwMaX3S2y8itWxDnsWRcVkWW1KsoYYQG20CiUj2knMknMk5k6xoFY3IAQAgBACAEAcK9V0pW0UYZhuqh0HU811s8UL3Z50NRxBgCEvylq2ZqDaUoPOTlNNp6x8ZQdpPyRFSrhIS2x2MkjUazNix7wyc8olh0tv6KT72+CNykKycpXeFJBijOnUpbJLZ4f14EycZHOvJcpmZqXZdC1GvlmKMvdqknybh6yR1COoYlxyfftXuHTTK4tbZoQqks+lRzoy+ktOmm5OLJfaKCLccWrfcu1bURulwZErVu/My3vzDiAPOKap+mKpPjFiFWE+a7kcouOaOZEhyIAQAgBACAEAIAQAgCa7J/hTv6BX2rUZulPxLr9GWcLzy0qxhmiQXaz70z2/5kamis5/NyKmL5q6yso2igZWplaeitSewkeyPGk8z1NrI8LWSakknidY9PDzAGZc24RQrURwKjTwjyyPdZnQun8Olf6w19omIcV+Cp/jLyZ7DnLrReSNR2iPl5ZGuU3fRpS7QeCEqUqooEgk9EbhnH0mDaVCLZnYhXqO3R5GaUu3OlOJ1z3O36TzpTl82tfGkeSxVFO0fufQrhUqlrt2XSdmzLqsVxBLs4r0j5JjqOJXOUPm4uyK9XF1Mm1Dxl3ZLtO40Y9MvBEm/J2Bvy7qGWRq0x5JsdSnMlq7sNeEUeW1pfpxcnxe192S8SxqWX3Oy4LYeLKnHJjyFkynKgGhdw8nLtneSo0xHfTU7qxap4CpVetWfuRSxEYq0ETi7ey9CVpmLRc91vjNKCKS7R4Jb87tVkcsq5xqUqUKatBWKc5yk7ssQCJDk/YAQAgBACAEAIAQAgCO3muRJT+b7I5Tc8jmOimnPTmacFVHVAETeufakn8Dm0zbQ0Ymx5QDgl4dI9uEDhlFephac91uokjVkjmTd7+SBbtORelgcipaOVYPUFpFFdgBinLBVIu8H6MmVaL2NG5IiUmBWUmafJacCgBw5JzEEjqAEVpqcefH51oki0+azl2rcpDlcTMs6SdQlTC+9SMWI+Aj2Ndxyk14r0Dgnml5EStLZ20KkImWuFEpeT3BoldO2LMcZU/2vtt57CN0YdK8fIj8zcdQVhbmWFH0Fktr+goViZYzZeUGvFd6OHQ4SRozFzJ1HxBUOKFJVXsANY7jjaD/d37Dl0Ki3HLfst9HTZdT85Ch7RE6qQlk0zhxks0akdnIgBACAJTceck0KcTNtpViwlClAEJw4sQzO+qfCKWNp15KPIu1r36crd20moOF/vJzKXks5oENFtuuuBCU1ppUjM98ZUsJip87b1tlyM6UcrGf+GUl+d9Q/GOfoMRwO+WhxMU1eiz3U4XVIcSDUBaEqAPEV07o6jg8VB3js6mzmVSlLNoid8nLOcZrLBCHEnRAAxAlIoR1Cp3RoYOOJhJqq7p+BXrKlq3i9pB40ioZWZda8kJUr5oJ9keNpZnqV8joy12Ztzoy7v6ySkeKqRDLE0Y5yR2qU3kjoJuRMAVdUyyP6V0D6tYi+upPm3l1Jnf08t9l1nduxdBtMwy4H1O4XEKHIsLUiqVA1U6AUhOWZNMor4nE1HRmtS2x5tLc9x1ClFSX3X6ixUajtEYksjQNFNmKUFOKmC02VKyQlCTkojnurxV03YaDLri6pRslq3dt9/Iile+dl83nHctOzmlgNgzL/AJuAKfdJ+StRPgDE6oYqps5q7l3IhdSlHbm+87MlY9rTnvcuiTbPxkyauU6mhmD1KHfFiloyC2zdzieKk+bsJNY+yeWSoOTrjk66Pzpo0k/JaSaU6iSOqNCFOMFaKsVpScndk+l2EtpCEJShKRRKUgBIHAAZAR2cmSAEAIAQAgBACAEAIAQAgBACAPxaQRQioOoOhgCJWzs1s2ZOJUqhC9cbNWzXjzKAnrIMAcN7ZrNM/A7UfSB8XMpS8OwKNMI7BEM8PSlnE7VSSyZovSFtsdKWlZocWHS2qnXytB4CK0tHweTaJViJbznzV5loqmbs6caA6RLPKNjKvTGRHZED0fUjtjL0O1iIvNHOl7cshyuFTbROtErZNetSQnPviOVLFLPb3PzOlOlu2eB0JdEssUYnD+rMJcP97jiCUZrn013W8rEiaeUvH3MjliqI99C+t1ltX1AmOOUinzbdTa87nWq3v8Ec5d1h5zcmr/2xQfEOKiT6ng5f8r+iOeS6F3Gm/dNB/wB0lT/6jiPqoMdRxbX75dyfqeOiv4rvZqfwNa3yTXdNun2oEd/Wy/1H/wAV7nnIL+Pi/Y/P4GMfzMd0yr7xHixs/wDU/wCo5CP8fE9C5TH80/8Akqj362f+p/1HIR/j4noXIa3SSO+acHsSY9WMnvqf9UeOit0fEytXISNJKW/WmnlfuoPFS/1H/wAY+45JfxXezos3LH5iST2oU57QmOOX/wB8vBe57qf7Ub8ndBadFyyBwak6esun2R46kXnrPrl/R6k1lbuN5VgJRm7POpHCrLafs6+uPEovKF+9+ocpL93kaTrljN5uzYcpuM244PoNrw91IsRp1cowt2L1InKO9+J+WfeyyUE+4pNb6/8Ay0nVXepQBibkK8uc/Ej14LI6yLctB8jBZbrTHnuvuJQpCPOPJHnVCa5ZxDiMHq0ZybyTfgdQq/ckkaaNRGPLI0Do2Hs5kptImZlLjylKXRtTig2jCtSOahFNcNTUmpJj6XBJchFmbiPyP5uJ5ZVjy8snDLsttDeG0BNe2gz74tEBvQAgBACAEAIAQAgBACAEAIAQAgBACAEAIAQAgBAGnPWUw8KPMtODg42lX1gYAj89s2st3pSTQ/R1b+zKYA5a9j9nfFh9nrbfX/irHjSeZ6nY11bI2x73aNoJ7XgR4YREbo03nFdyPdeXExObLpjzLWfHDGylfjzhWOHhKL/ajrlp8TCrZnaA0tavbKI/6zHP0VD+PmdcvU4nj+Le0v8AiiP+VR+MefQYf+Pi/cfUVOPkev4ubT/4o3/yqPxj36HD/wAfF+4+oqcfI9J2c2lvtZI7JRH4iCwVBft8xy9TiZUbNZ6vOthdOCZVCT4449WEor9pzy0+JmGy1avfLUnT8xQR7KxIqFJZRXceOpJ7zK3sjlfjZmee6nJjL9lIjtQiskc6zZtSuyWyUGvuXEeK3XFeIK6Hwjo8O9JXRkWTVuTl0n0gyjF9KlYA7CEgCgAA4CAITark6Stsh1SdKobGFQPA5E8IwKlHHSvGbuuy3gkX4OirNHH/ACW9+Yf/ALP/AO0Q/RYj+Pj/AETctDidGTmJ1pOFDbwTnlyKTqanU8STEsKOOprVhsXZ6pkcuRk7uxMLEmXHGgp1strqRhOtAaBRG6ozpG1Qc3TXKZ7yjUUVK0XsN+JjgQAgBACAEAIAQAgBACAEAIAQAgBACAEAIAQAgBACAEAIAQAgBACAEAIAQAgBACAEAIAQAgBACAEAIAQAgBACAEAIAQAgBACAEAIAQAgBACAEAIAQAgBACAEAIAQAgBACAEAIAQAgBACAEAIAQAgBACAEAIAQAgB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15" y="4800599"/>
            <a:ext cx="30289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696532"/>
            <a:ext cx="1822536" cy="160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800599"/>
            <a:ext cx="1752599" cy="1492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4362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Tau Beta Pi – The Engineering Honor Society</a:t>
            </a:r>
            <a:endParaRPr lang="en-US" dirty="0"/>
          </a:p>
        </p:txBody>
      </p:sp>
      <p:sp>
        <p:nvSpPr>
          <p:cNvPr id="3" name="Content Placeholder 2"/>
          <p:cNvSpPr>
            <a:spLocks noGrp="1"/>
          </p:cNvSpPr>
          <p:nvPr>
            <p:ph idx="1"/>
          </p:nvPr>
        </p:nvSpPr>
        <p:spPr>
          <a:xfrm>
            <a:off x="1371600" y="2209800"/>
            <a:ext cx="7543800" cy="3504968"/>
          </a:xfrm>
        </p:spPr>
        <p:txBody>
          <a:bodyPr/>
          <a:lstStyle/>
          <a:p>
            <a:r>
              <a:rPr lang="en-US" sz="2000" dirty="0" smtClean="0"/>
              <a:t>Oldest and largest engineering honor society</a:t>
            </a:r>
          </a:p>
          <a:p>
            <a:r>
              <a:rPr lang="en-US" sz="2000" dirty="0" smtClean="0"/>
              <a:t>Recognize talented engineering students</a:t>
            </a:r>
          </a:p>
          <a:p>
            <a:pPr lvl="1"/>
            <a:r>
              <a:rPr lang="en-US" sz="2000" dirty="0" smtClean="0"/>
              <a:t>Top 1/8</a:t>
            </a:r>
            <a:r>
              <a:rPr lang="en-US" sz="2000" baseline="30000" dirty="0" smtClean="0"/>
              <a:t>th</a:t>
            </a:r>
            <a:r>
              <a:rPr lang="en-US" sz="2000" dirty="0" smtClean="0"/>
              <a:t> of Juniors</a:t>
            </a:r>
          </a:p>
          <a:p>
            <a:pPr lvl="1"/>
            <a:r>
              <a:rPr lang="en-US" sz="2000" dirty="0" smtClean="0"/>
              <a:t>Top 1/5</a:t>
            </a:r>
            <a:r>
              <a:rPr lang="en-US" sz="2000" baseline="30000" dirty="0" smtClean="0"/>
              <a:t>th</a:t>
            </a:r>
            <a:r>
              <a:rPr lang="en-US" sz="2000" dirty="0" smtClean="0"/>
              <a:t> of Seniors</a:t>
            </a:r>
          </a:p>
          <a:p>
            <a:pPr lvl="1"/>
            <a:endParaRPr lang="en-US" sz="2000" dirty="0" smtClean="0"/>
          </a:p>
          <a:p>
            <a:r>
              <a:rPr lang="en-US" sz="2000" dirty="0" smtClean="0"/>
              <a:t>Engineering Futures will be held on Saturday February 7</a:t>
            </a:r>
            <a:r>
              <a:rPr lang="en-US" sz="2000" baseline="30000" dirty="0" smtClean="0"/>
              <a:t>th</a:t>
            </a:r>
            <a:r>
              <a:rPr lang="en-US" sz="2000" dirty="0" smtClean="0"/>
              <a:t> </a:t>
            </a:r>
          </a:p>
          <a:p>
            <a:pPr lvl="1"/>
            <a:r>
              <a:rPr lang="en-US" sz="2000" dirty="0" smtClean="0"/>
              <a:t>10:00 am – 2:30pm</a:t>
            </a:r>
          </a:p>
          <a:p>
            <a:pPr lvl="1"/>
            <a:r>
              <a:rPr lang="en-US" sz="2000" dirty="0" smtClean="0"/>
              <a:t>Lunch provided</a:t>
            </a:r>
          </a:p>
          <a:p>
            <a:pPr lvl="1"/>
            <a:r>
              <a:rPr lang="en-US" sz="2000" dirty="0" smtClean="0"/>
              <a:t>Contact me with questions (glandojr@mail.uc.edu)</a:t>
            </a:r>
          </a:p>
          <a:p>
            <a:pPr lvl="1"/>
            <a:endParaRPr lang="en-US" sz="2000" dirty="0" smtClean="0"/>
          </a:p>
          <a:p>
            <a:endParaRPr lang="en-US" sz="2000" dirty="0" smtClean="0"/>
          </a:p>
        </p:txBody>
      </p:sp>
    </p:spTree>
    <p:extLst>
      <p:ext uri="{BB962C8B-B14F-4D97-AF65-F5344CB8AC3E}">
        <p14:creationId xmlns:p14="http://schemas.microsoft.com/office/powerpoint/2010/main" val="3618983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93" y="-36786"/>
            <a:ext cx="8889517" cy="3301360"/>
          </a:xfrm>
          <a:prstGeom prst="rect">
            <a:avLst/>
          </a:prstGeom>
        </p:spPr>
      </p:pic>
      <p:sp>
        <p:nvSpPr>
          <p:cNvPr id="8" name="Subtitle 7"/>
          <p:cNvSpPr>
            <a:spLocks noGrp="1"/>
          </p:cNvSpPr>
          <p:nvPr>
            <p:ph type="subTitle" idx="1"/>
          </p:nvPr>
        </p:nvSpPr>
        <p:spPr>
          <a:xfrm>
            <a:off x="254483" y="3602038"/>
            <a:ext cx="8679848" cy="2979917"/>
          </a:xfrm>
        </p:spPr>
        <p:txBody>
          <a:bodyPr>
            <a:normAutofit fontScale="85000" lnSpcReduction="20000"/>
          </a:bodyPr>
          <a:lstStyle/>
          <a:p>
            <a:pPr algn="l" fontAlgn="base">
              <a:buFont typeface="Arial" panose="020B0604020202020204" pitchFamily="34" charset="0"/>
              <a:buChar char="•"/>
            </a:pPr>
            <a:endParaRPr lang="en-US" b="0" i="0" dirty="0" smtClean="0">
              <a:solidFill>
                <a:srgbClr val="000000"/>
              </a:solidFill>
              <a:effectLst/>
              <a:latin typeface="Helvetica" panose="020B0604020202020204" pitchFamily="34" charset="0"/>
            </a:endParaRPr>
          </a:p>
          <a:p>
            <a:pPr algn="l" fontAlgn="base">
              <a:buFont typeface="Arial" panose="020B0604020202020204" pitchFamily="34" charset="0"/>
              <a:buChar char="•"/>
            </a:pPr>
            <a:r>
              <a:rPr lang="en-US" b="0" i="0" dirty="0" smtClean="0">
                <a:solidFill>
                  <a:srgbClr val="000000"/>
                </a:solidFill>
                <a:effectLst/>
                <a:latin typeface="Helvetica" panose="020B0604020202020204" pitchFamily="34" charset="0"/>
              </a:rPr>
              <a:t>Generating ideas through brainstorming and creative thinking</a:t>
            </a:r>
            <a:br>
              <a:rPr lang="en-US" b="0" i="0" dirty="0" smtClean="0">
                <a:solidFill>
                  <a:srgbClr val="000000"/>
                </a:solidFill>
                <a:effectLst/>
                <a:latin typeface="Helvetica" panose="020B0604020202020204" pitchFamily="34" charset="0"/>
              </a:rPr>
            </a:br>
            <a:endParaRPr lang="en-US" b="0" i="0" dirty="0" smtClean="0">
              <a:solidFill>
                <a:srgbClr val="000000"/>
              </a:solidFill>
              <a:effectLst/>
              <a:latin typeface="Helvetica" panose="020B0604020202020204" pitchFamily="34" charset="0"/>
            </a:endParaRPr>
          </a:p>
          <a:p>
            <a:pPr algn="l" fontAlgn="base">
              <a:buFont typeface="Arial" panose="020B0604020202020204" pitchFamily="34" charset="0"/>
              <a:buChar char="•"/>
            </a:pPr>
            <a:r>
              <a:rPr lang="en-US" dirty="0" smtClean="0">
                <a:solidFill>
                  <a:srgbClr val="000000"/>
                </a:solidFill>
                <a:latin typeface="Helvetica" panose="020B0604020202020204" pitchFamily="34" charset="0"/>
              </a:rPr>
              <a:t>Choosing </a:t>
            </a:r>
            <a:r>
              <a:rPr lang="en-US" b="0" i="0" dirty="0" smtClean="0">
                <a:solidFill>
                  <a:srgbClr val="000000"/>
                </a:solidFill>
                <a:effectLst/>
                <a:latin typeface="Helvetica" panose="020B0604020202020204" pitchFamily="34" charset="0"/>
              </a:rPr>
              <a:t>the best idea to implement using specific evaluation techniques</a:t>
            </a:r>
            <a:br>
              <a:rPr lang="en-US" b="0" i="0" dirty="0" smtClean="0">
                <a:solidFill>
                  <a:srgbClr val="000000"/>
                </a:solidFill>
                <a:effectLst/>
                <a:latin typeface="Helvetica" panose="020B0604020202020204" pitchFamily="34" charset="0"/>
              </a:rPr>
            </a:br>
            <a:endParaRPr lang="en-US" b="0" i="0" dirty="0" smtClean="0">
              <a:solidFill>
                <a:srgbClr val="000000"/>
              </a:solidFill>
              <a:effectLst/>
              <a:latin typeface="Helvetica" panose="020B0604020202020204" pitchFamily="34" charset="0"/>
            </a:endParaRPr>
          </a:p>
          <a:p>
            <a:pPr algn="l" fontAlgn="base">
              <a:buFont typeface="Arial" panose="020B0604020202020204" pitchFamily="34" charset="0"/>
              <a:buChar char="•"/>
            </a:pPr>
            <a:r>
              <a:rPr lang="en-US" b="0" i="0" dirty="0" smtClean="0">
                <a:solidFill>
                  <a:srgbClr val="000000"/>
                </a:solidFill>
                <a:effectLst/>
                <a:latin typeface="Helvetica" panose="020B0604020202020204" pitchFamily="34" charset="0"/>
              </a:rPr>
              <a:t>Learn techniques to facilitate decision-making.</a:t>
            </a:r>
          </a:p>
          <a:p>
            <a:endParaRPr lang="en-US" dirty="0"/>
          </a:p>
        </p:txBody>
      </p:sp>
    </p:spTree>
    <p:extLst>
      <p:ext uri="{BB962C8B-B14F-4D97-AF65-F5344CB8AC3E}">
        <p14:creationId xmlns:p14="http://schemas.microsoft.com/office/powerpoint/2010/main" val="2255912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166" y="685800"/>
            <a:ext cx="2514600" cy="4952767"/>
          </a:xfrm>
        </p:spPr>
        <p:txBody>
          <a:bodyPr/>
          <a:lstStyle/>
          <a:p>
            <a:r>
              <a:rPr lang="en-US" sz="2400" dirty="0" smtClean="0"/>
              <a:t>If you have any questions contact Jacob Wells</a:t>
            </a:r>
            <a:br>
              <a:rPr lang="en-US" sz="2400" dirty="0" smtClean="0"/>
            </a:br>
            <a:r>
              <a:rPr lang="en-US" sz="2400" dirty="0" smtClean="0"/>
              <a:t>419-889-1858</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255"/>
            <a:ext cx="6852745" cy="685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598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670560" y="838200"/>
            <a:ext cx="8229600" cy="1143000"/>
          </a:xfrm>
        </p:spPr>
        <p:txBody>
          <a:bodyPr/>
          <a:lstStyle/>
          <a:p>
            <a:pPr eaLnBrk="1" hangingPunct="1"/>
            <a:r>
              <a:rPr lang="en-US" b="1" dirty="0" smtClean="0"/>
              <a:t>Constructive Criticism</a:t>
            </a:r>
          </a:p>
        </p:txBody>
      </p:sp>
      <p:sp>
        <p:nvSpPr>
          <p:cNvPr id="23555" name="Subtitle 4"/>
          <p:cNvSpPr>
            <a:spLocks noGrp="1"/>
          </p:cNvSpPr>
          <p:nvPr>
            <p:ph idx="1"/>
          </p:nvPr>
        </p:nvSpPr>
        <p:spPr>
          <a:xfrm>
            <a:off x="441960" y="2362200"/>
            <a:ext cx="8686800" cy="2209800"/>
          </a:xfrm>
        </p:spPr>
        <p:txBody>
          <a:bodyPr/>
          <a:lstStyle/>
          <a:p>
            <a:pPr marL="0" indent="0" algn="ctr" eaLnBrk="1" hangingPunct="1">
              <a:buFontTx/>
              <a:buNone/>
            </a:pPr>
            <a:r>
              <a:rPr lang="en-US" dirty="0" smtClean="0"/>
              <a:t>What do you like/dislike about the college?</a:t>
            </a:r>
          </a:p>
          <a:p>
            <a:pPr marL="0" indent="0" algn="ctr" eaLnBrk="1" hangingPunct="1">
              <a:buFontTx/>
              <a:buNone/>
            </a:pPr>
            <a:r>
              <a:rPr lang="en-US" dirty="0" smtClean="0"/>
              <a:t>Comments / Questions?</a:t>
            </a:r>
          </a:p>
          <a:p>
            <a:pPr marL="0" indent="0" algn="ctr" eaLnBrk="1" hangingPunct="1">
              <a:buFontTx/>
              <a:buNone/>
            </a:pPr>
            <a:r>
              <a:rPr lang="en-US" sz="2400" dirty="0" smtClean="0">
                <a:solidFill>
                  <a:srgbClr val="FF0000"/>
                </a:solidFill>
              </a:rPr>
              <a:t>questions.ceastribunal@gmail.com</a:t>
            </a:r>
          </a:p>
          <a:p>
            <a:pPr marL="0" indent="0" algn="ctr" eaLnBrk="1" hangingPunct="1">
              <a:buFontTx/>
              <a:buNone/>
            </a:pPr>
            <a:endParaRPr lang="en-US" sz="2400" dirty="0" smtClean="0">
              <a:solidFill>
                <a:srgbClr val="FF0000"/>
              </a:solidFill>
            </a:endParaRPr>
          </a:p>
          <a:p>
            <a:pPr marL="0" indent="0" algn="ctr" eaLnBrk="1" hangingPunct="1">
              <a:buFontTx/>
              <a:buNone/>
            </a:pPr>
            <a:endParaRPr lang="en-US" dirty="0" smtClean="0"/>
          </a:p>
          <a:p>
            <a:pPr marL="0" indent="0" algn="ctr" eaLnBrk="1" hangingPunct="1">
              <a:buFontTx/>
              <a:buNone/>
            </a:pPr>
            <a:r>
              <a:rPr lang="en-US" dirty="0" smtClean="0"/>
              <a:t>What would you like to see Tribunal do next?</a:t>
            </a:r>
          </a:p>
          <a:p>
            <a:pPr marL="0" indent="0" algn="ctr" eaLnBrk="1" hangingPunct="1">
              <a:buFontTx/>
              <a:buNone/>
            </a:pPr>
            <a:endParaRPr lang="en-US" dirty="0" smtClean="0"/>
          </a:p>
        </p:txBody>
      </p:sp>
    </p:spTree>
    <p:extLst>
      <p:ext uri="{BB962C8B-B14F-4D97-AF65-F5344CB8AC3E}">
        <p14:creationId xmlns:p14="http://schemas.microsoft.com/office/powerpoint/2010/main" val="22522290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792288" y="4800600"/>
            <a:ext cx="5486399" cy="566737"/>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Font typeface="Calibri"/>
              <a:buNone/>
            </a:pPr>
            <a:endParaRPr sz="2000" b="1" i="0" u="none" strike="noStrike" cap="none" baseline="0">
              <a:solidFill>
                <a:schemeClr val="dk1"/>
              </a:solidFill>
              <a:latin typeface="Calibri"/>
              <a:ea typeface="Calibri"/>
              <a:cs typeface="Calibri"/>
              <a:sym typeface="Calibri"/>
            </a:endParaRPr>
          </a:p>
        </p:txBody>
      </p:sp>
      <p:pic>
        <p:nvPicPr>
          <p:cNvPr id="88" name="Shape 88"/>
          <p:cNvPicPr preferRelativeResize="0">
            <a:picLocks noGrp="1"/>
          </p:cNvPicPr>
          <p:nvPr>
            <p:ph type="pic" idx="2"/>
          </p:nvPr>
        </p:nvPicPr>
        <p:blipFill rotWithShape="1">
          <a:blip r:embed="rId3">
            <a:alphaModFix/>
          </a:blip>
          <a:srcRect t="1471" b="1471"/>
          <a:stretch/>
        </p:blipFill>
        <p:spPr>
          <a:xfrm>
            <a:off x="304800" y="228600"/>
            <a:ext cx="8326134" cy="6237418"/>
          </a:xfrm>
          <a:prstGeom prst="rect">
            <a:avLst/>
          </a:prstGeom>
          <a:noFill/>
          <a:ln>
            <a:noFill/>
          </a:ln>
        </p:spPr>
      </p:pic>
      <p:sp>
        <p:nvSpPr>
          <p:cNvPr id="89" name="Shape 89"/>
          <p:cNvSpPr txBox="1">
            <a:spLocks noGrp="1"/>
          </p:cNvSpPr>
          <p:nvPr>
            <p:ph type="body" idx="1"/>
          </p:nvPr>
        </p:nvSpPr>
        <p:spPr>
          <a:xfrm>
            <a:off x="1792288" y="5367337"/>
            <a:ext cx="5486399" cy="80486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4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7656544"/>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Next Meeting:</a:t>
            </a:r>
            <a:endParaRPr lang="en-US" dirty="0"/>
          </a:p>
        </p:txBody>
      </p:sp>
      <p:sp>
        <p:nvSpPr>
          <p:cNvPr id="6" name="Subtitle 5"/>
          <p:cNvSpPr>
            <a:spLocks noGrp="1"/>
          </p:cNvSpPr>
          <p:nvPr>
            <p:ph type="subTitle" idx="1"/>
          </p:nvPr>
        </p:nvSpPr>
        <p:spPr>
          <a:xfrm>
            <a:off x="1447800" y="3352801"/>
            <a:ext cx="6400800" cy="1752600"/>
          </a:xfrm>
        </p:spPr>
        <p:txBody>
          <a:bodyPr/>
          <a:lstStyle/>
          <a:p>
            <a:r>
              <a:rPr lang="en-US" dirty="0" smtClean="0"/>
              <a:t>Monday, February </a:t>
            </a:r>
            <a:r>
              <a:rPr lang="en-US" dirty="0"/>
              <a:t>9</a:t>
            </a:r>
            <a:r>
              <a:rPr lang="en-US" dirty="0" smtClean="0"/>
              <a:t>th</a:t>
            </a:r>
          </a:p>
          <a:p>
            <a:r>
              <a:rPr lang="en-US" dirty="0" smtClean="0"/>
              <a:t>525 Old </a:t>
            </a:r>
            <a:r>
              <a:rPr lang="en-US" dirty="0" err="1" smtClean="0"/>
              <a:t>Chem</a:t>
            </a:r>
            <a:endParaRPr lang="en-US" dirty="0" smtClean="0"/>
          </a:p>
          <a:p>
            <a:r>
              <a:rPr lang="en-US" dirty="0" smtClean="0"/>
              <a:t>5:30 </a:t>
            </a:r>
            <a:endParaRPr lang="en-US" dirty="0"/>
          </a:p>
        </p:txBody>
      </p:sp>
    </p:spTree>
    <p:extLst>
      <p:ext uri="{BB962C8B-B14F-4D97-AF65-F5344CB8AC3E}">
        <p14:creationId xmlns:p14="http://schemas.microsoft.com/office/powerpoint/2010/main" val="333826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792288" y="4800600"/>
            <a:ext cx="5486399" cy="566737"/>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Font typeface="Calibri"/>
              <a:buNone/>
            </a:pPr>
            <a:endParaRPr sz="2000" b="1" i="0" u="none" strike="noStrike" cap="none" baseline="0">
              <a:solidFill>
                <a:schemeClr val="dk1"/>
              </a:solidFill>
              <a:latin typeface="Calibri"/>
              <a:ea typeface="Calibri"/>
              <a:cs typeface="Calibri"/>
              <a:sym typeface="Calibri"/>
            </a:endParaRPr>
          </a:p>
        </p:txBody>
      </p:sp>
      <p:pic>
        <p:nvPicPr>
          <p:cNvPr id="95" name="Shape 95"/>
          <p:cNvPicPr preferRelativeResize="0">
            <a:picLocks noGrp="1"/>
          </p:cNvPicPr>
          <p:nvPr>
            <p:ph type="pic" idx="2"/>
          </p:nvPr>
        </p:nvPicPr>
        <p:blipFill rotWithShape="1">
          <a:blip r:embed="rId3">
            <a:alphaModFix/>
          </a:blip>
          <a:srcRect t="1471" b="1471"/>
          <a:stretch/>
        </p:blipFill>
        <p:spPr>
          <a:xfrm>
            <a:off x="228601" y="381001"/>
            <a:ext cx="8147303" cy="6120765"/>
          </a:xfrm>
          <a:prstGeom prst="rect">
            <a:avLst/>
          </a:prstGeom>
          <a:noFill/>
          <a:ln>
            <a:noFill/>
          </a:ln>
        </p:spPr>
      </p:pic>
      <p:sp>
        <p:nvSpPr>
          <p:cNvPr id="96" name="Shape 96"/>
          <p:cNvSpPr txBox="1">
            <a:spLocks noGrp="1"/>
          </p:cNvSpPr>
          <p:nvPr>
            <p:ph type="body" idx="1"/>
          </p:nvPr>
        </p:nvSpPr>
        <p:spPr>
          <a:xfrm>
            <a:off x="1792288" y="5367337"/>
            <a:ext cx="5486399" cy="80486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4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16526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792288" y="4800600"/>
            <a:ext cx="5486399" cy="566737"/>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Font typeface="Calibri"/>
              <a:buNone/>
            </a:pPr>
            <a:endParaRPr sz="2000" b="1" i="0" u="none" strike="noStrike" cap="none" baseline="0">
              <a:solidFill>
                <a:schemeClr val="dk1"/>
              </a:solidFill>
              <a:latin typeface="Calibri"/>
              <a:ea typeface="Calibri"/>
              <a:cs typeface="Calibri"/>
              <a:sym typeface="Calibri"/>
            </a:endParaRPr>
          </a:p>
        </p:txBody>
      </p:sp>
      <p:pic>
        <p:nvPicPr>
          <p:cNvPr id="102" name="Shape 102"/>
          <p:cNvPicPr preferRelativeResize="0">
            <a:picLocks noGrp="1"/>
          </p:cNvPicPr>
          <p:nvPr>
            <p:ph type="pic" idx="2"/>
          </p:nvPr>
        </p:nvPicPr>
        <p:blipFill rotWithShape="1">
          <a:blip r:embed="rId3">
            <a:alphaModFix/>
          </a:blip>
          <a:srcRect t="1471" b="1471"/>
          <a:stretch/>
        </p:blipFill>
        <p:spPr>
          <a:xfrm>
            <a:off x="609600" y="533400"/>
            <a:ext cx="7913966" cy="5932999"/>
          </a:xfrm>
          <a:prstGeom prst="rect">
            <a:avLst/>
          </a:prstGeom>
          <a:noFill/>
          <a:ln>
            <a:noFill/>
          </a:ln>
        </p:spPr>
      </p:pic>
      <p:sp>
        <p:nvSpPr>
          <p:cNvPr id="103" name="Shape 103"/>
          <p:cNvSpPr txBox="1">
            <a:spLocks noGrp="1"/>
          </p:cNvSpPr>
          <p:nvPr>
            <p:ph type="body" idx="1"/>
          </p:nvPr>
        </p:nvSpPr>
        <p:spPr>
          <a:xfrm>
            <a:off x="1792288" y="5367337"/>
            <a:ext cx="5486399" cy="80486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4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2719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954088" y="4800600"/>
            <a:ext cx="5486399" cy="566699"/>
          </a:xfrm>
          <a:prstGeom prst="rect">
            <a:avLst/>
          </a:prstGeom>
        </p:spPr>
        <p:txBody>
          <a:bodyPr lIns="91425" tIns="91425" rIns="91425" bIns="91425" anchor="b" anchorCtr="0">
            <a:noAutofit/>
          </a:bodyPr>
          <a:lstStyle/>
          <a:p>
            <a:pPr>
              <a:spcBef>
                <a:spcPts val="0"/>
              </a:spcBef>
              <a:buNone/>
            </a:pPr>
            <a:r>
              <a:rPr lang="en-US" sz="2400">
                <a:latin typeface="Impact"/>
                <a:ea typeface="Impact"/>
                <a:cs typeface="Impact"/>
                <a:sym typeface="Impact"/>
              </a:rPr>
              <a:t>December 2014 Implementation Trip</a:t>
            </a:r>
          </a:p>
        </p:txBody>
      </p:sp>
      <p:sp>
        <p:nvSpPr>
          <p:cNvPr id="109" name="Shape 109"/>
          <p:cNvSpPr txBox="1">
            <a:spLocks noGrp="1"/>
          </p:cNvSpPr>
          <p:nvPr>
            <p:ph type="body" idx="1"/>
          </p:nvPr>
        </p:nvSpPr>
        <p:spPr>
          <a:xfrm>
            <a:off x="954088" y="5367337"/>
            <a:ext cx="5486399" cy="804899"/>
          </a:xfrm>
          <a:prstGeom prst="rect">
            <a:avLst/>
          </a:prstGeom>
        </p:spPr>
        <p:txBody>
          <a:bodyPr lIns="91425" tIns="91425" rIns="91425" bIns="91425" anchor="t" anchorCtr="0">
            <a:noAutofit/>
          </a:bodyPr>
          <a:lstStyle/>
          <a:p>
            <a:pPr>
              <a:spcBef>
                <a:spcPts val="0"/>
              </a:spcBef>
              <a:buNone/>
            </a:pPr>
            <a:r>
              <a:rPr lang="en-US" sz="1800">
                <a:latin typeface="Cambria"/>
                <a:ea typeface="Cambria"/>
                <a:cs typeface="Cambria"/>
                <a:sym typeface="Cambria"/>
              </a:rPr>
              <a:t>Nyambogo, Tanzania </a:t>
            </a:r>
          </a:p>
        </p:txBody>
      </p:sp>
      <p:pic>
        <p:nvPicPr>
          <p:cNvPr id="110" name="Shape 110"/>
          <p:cNvPicPr preferRelativeResize="0"/>
          <p:nvPr/>
        </p:nvPicPr>
        <p:blipFill>
          <a:blip r:embed="rId3">
            <a:alphaModFix/>
          </a:blip>
          <a:stretch>
            <a:fillRect/>
          </a:stretch>
        </p:blipFill>
        <p:spPr>
          <a:xfrm>
            <a:off x="1062625" y="683522"/>
            <a:ext cx="7018750" cy="3944548"/>
          </a:xfrm>
          <a:prstGeom prst="rect">
            <a:avLst/>
          </a:prstGeom>
          <a:noFill/>
          <a:ln>
            <a:noFill/>
          </a:ln>
        </p:spPr>
      </p:pic>
      <p:cxnSp>
        <p:nvCxnSpPr>
          <p:cNvPr id="111" name="Shape 111"/>
          <p:cNvCxnSpPr/>
          <p:nvPr/>
        </p:nvCxnSpPr>
        <p:spPr>
          <a:xfrm>
            <a:off x="1041325" y="4775900"/>
            <a:ext cx="6340500" cy="0"/>
          </a:xfrm>
          <a:prstGeom prst="straightConnector1">
            <a:avLst/>
          </a:prstGeom>
          <a:noFill/>
          <a:ln w="114300" cap="flat">
            <a:solidFill>
              <a:srgbClr val="3C78D8"/>
            </a:solidFill>
            <a:prstDash val="solid"/>
            <a:round/>
            <a:headEnd type="none" w="lg" len="lg"/>
            <a:tailEnd type="none" w="lg" len="lg"/>
          </a:ln>
        </p:spPr>
      </p:cxnSp>
      <p:cxnSp>
        <p:nvCxnSpPr>
          <p:cNvPr id="112" name="Shape 112"/>
          <p:cNvCxnSpPr/>
          <p:nvPr/>
        </p:nvCxnSpPr>
        <p:spPr>
          <a:xfrm>
            <a:off x="1041325" y="5385500"/>
            <a:ext cx="3652199" cy="0"/>
          </a:xfrm>
          <a:prstGeom prst="straightConnector1">
            <a:avLst/>
          </a:prstGeom>
          <a:noFill/>
          <a:ln w="114300" cap="flat">
            <a:solidFill>
              <a:srgbClr val="B7B7B7"/>
            </a:solidFill>
            <a:prstDash val="solid"/>
            <a:round/>
            <a:headEnd type="none" w="lg" len="lg"/>
            <a:tailEnd type="none" w="lg" len="lg"/>
          </a:ln>
        </p:spPr>
      </p:cxnSp>
    </p:spTree>
    <p:extLst>
      <p:ext uri="{BB962C8B-B14F-4D97-AF65-F5344CB8AC3E}">
        <p14:creationId xmlns:p14="http://schemas.microsoft.com/office/powerpoint/2010/main" val="224022302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879546" y="2363900"/>
            <a:ext cx="3948600" cy="566699"/>
          </a:xfrm>
          <a:prstGeom prst="rect">
            <a:avLst/>
          </a:prstGeom>
        </p:spPr>
        <p:txBody>
          <a:bodyPr lIns="91425" tIns="91425" rIns="91425" bIns="91425" anchor="b" anchorCtr="0">
            <a:noAutofit/>
          </a:bodyPr>
          <a:lstStyle/>
          <a:p>
            <a:pPr lvl="0" rtl="0">
              <a:spcBef>
                <a:spcPts val="0"/>
              </a:spcBef>
              <a:buNone/>
            </a:pPr>
            <a:r>
              <a:rPr lang="en-US" sz="1800">
                <a:latin typeface="Impact"/>
                <a:ea typeface="Impact"/>
                <a:cs typeface="Impact"/>
                <a:sym typeface="Impact"/>
              </a:rPr>
              <a:t>December 2014 Implementation Trip</a:t>
            </a:r>
          </a:p>
        </p:txBody>
      </p:sp>
      <p:sp>
        <p:nvSpPr>
          <p:cNvPr id="118" name="Shape 118"/>
          <p:cNvSpPr txBox="1">
            <a:spLocks noGrp="1"/>
          </p:cNvSpPr>
          <p:nvPr>
            <p:ph type="body" idx="1"/>
          </p:nvPr>
        </p:nvSpPr>
        <p:spPr>
          <a:xfrm>
            <a:off x="954088" y="5367337"/>
            <a:ext cx="5486399" cy="804899"/>
          </a:xfrm>
          <a:prstGeom prst="rect">
            <a:avLst/>
          </a:prstGeom>
        </p:spPr>
        <p:txBody>
          <a:bodyPr lIns="91425" tIns="91425" rIns="91425" bIns="91425" anchor="t" anchorCtr="0">
            <a:noAutofit/>
          </a:bodyPr>
          <a:lstStyle/>
          <a:p>
            <a:pPr lvl="0" rtl="0">
              <a:spcBef>
                <a:spcPts val="0"/>
              </a:spcBef>
              <a:buNone/>
            </a:pPr>
            <a:r>
              <a:rPr lang="en-US" sz="1800">
                <a:latin typeface="Cambria"/>
                <a:ea typeface="Cambria"/>
                <a:cs typeface="Cambria"/>
                <a:sym typeface="Cambria"/>
              </a:rPr>
              <a:t>Nyambogo, Tanzania </a:t>
            </a:r>
          </a:p>
        </p:txBody>
      </p:sp>
      <p:pic>
        <p:nvPicPr>
          <p:cNvPr id="119" name="Shape 119"/>
          <p:cNvPicPr preferRelativeResize="0"/>
          <p:nvPr/>
        </p:nvPicPr>
        <p:blipFill>
          <a:blip r:embed="rId3">
            <a:alphaModFix/>
          </a:blip>
          <a:stretch>
            <a:fillRect/>
          </a:stretch>
        </p:blipFill>
        <p:spPr>
          <a:xfrm>
            <a:off x="674375" y="364675"/>
            <a:ext cx="4019147" cy="3014375"/>
          </a:xfrm>
          <a:prstGeom prst="rect">
            <a:avLst/>
          </a:prstGeom>
          <a:noFill/>
          <a:ln>
            <a:noFill/>
          </a:ln>
        </p:spPr>
      </p:pic>
      <p:pic>
        <p:nvPicPr>
          <p:cNvPr id="120" name="Shape 120"/>
          <p:cNvPicPr preferRelativeResize="0"/>
          <p:nvPr/>
        </p:nvPicPr>
        <p:blipFill>
          <a:blip r:embed="rId4">
            <a:alphaModFix/>
          </a:blip>
          <a:stretch>
            <a:fillRect/>
          </a:stretch>
        </p:blipFill>
        <p:spPr>
          <a:xfrm>
            <a:off x="674375" y="4314640"/>
            <a:ext cx="3948529" cy="2219085"/>
          </a:xfrm>
          <a:prstGeom prst="rect">
            <a:avLst/>
          </a:prstGeom>
          <a:noFill/>
          <a:ln>
            <a:noFill/>
          </a:ln>
        </p:spPr>
      </p:pic>
      <p:pic>
        <p:nvPicPr>
          <p:cNvPr id="121" name="Shape 121"/>
          <p:cNvPicPr preferRelativeResize="0"/>
          <p:nvPr/>
        </p:nvPicPr>
        <p:blipFill>
          <a:blip r:embed="rId5">
            <a:alphaModFix/>
          </a:blip>
          <a:stretch>
            <a:fillRect/>
          </a:stretch>
        </p:blipFill>
        <p:spPr>
          <a:xfrm>
            <a:off x="4803350" y="364668"/>
            <a:ext cx="3797579" cy="2134251"/>
          </a:xfrm>
          <a:prstGeom prst="rect">
            <a:avLst/>
          </a:prstGeom>
          <a:noFill/>
          <a:ln>
            <a:noFill/>
          </a:ln>
        </p:spPr>
      </p:pic>
      <p:pic>
        <p:nvPicPr>
          <p:cNvPr id="122" name="Shape 122"/>
          <p:cNvPicPr preferRelativeResize="0"/>
          <p:nvPr/>
        </p:nvPicPr>
        <p:blipFill>
          <a:blip r:embed="rId6">
            <a:alphaModFix/>
          </a:blip>
          <a:stretch>
            <a:fillRect/>
          </a:stretch>
        </p:blipFill>
        <p:spPr>
          <a:xfrm>
            <a:off x="4727874" y="4314637"/>
            <a:ext cx="3948529" cy="2219085"/>
          </a:xfrm>
          <a:prstGeom prst="rect">
            <a:avLst/>
          </a:prstGeom>
          <a:noFill/>
          <a:ln>
            <a:noFill/>
          </a:ln>
        </p:spPr>
      </p:pic>
      <p:cxnSp>
        <p:nvCxnSpPr>
          <p:cNvPr id="123" name="Shape 123"/>
          <p:cNvCxnSpPr/>
          <p:nvPr/>
        </p:nvCxnSpPr>
        <p:spPr>
          <a:xfrm>
            <a:off x="-152950" y="3576050"/>
            <a:ext cx="3481799" cy="0"/>
          </a:xfrm>
          <a:prstGeom prst="straightConnector1">
            <a:avLst/>
          </a:prstGeom>
          <a:noFill/>
          <a:ln w="76200" cap="flat">
            <a:solidFill>
              <a:srgbClr val="3C78D8"/>
            </a:solidFill>
            <a:prstDash val="solid"/>
            <a:round/>
            <a:headEnd type="none" w="lg" len="lg"/>
            <a:tailEnd type="oval" w="lg" len="lg"/>
          </a:ln>
        </p:spPr>
      </p:cxnSp>
      <p:cxnSp>
        <p:nvCxnSpPr>
          <p:cNvPr id="124" name="Shape 124"/>
          <p:cNvCxnSpPr/>
          <p:nvPr/>
        </p:nvCxnSpPr>
        <p:spPr>
          <a:xfrm rot="10800000">
            <a:off x="4727924" y="2848275"/>
            <a:ext cx="4547700" cy="0"/>
          </a:xfrm>
          <a:prstGeom prst="straightConnector1">
            <a:avLst/>
          </a:prstGeom>
          <a:noFill/>
          <a:ln w="38100" cap="flat">
            <a:solidFill>
              <a:srgbClr val="B7B7B7"/>
            </a:solidFill>
            <a:prstDash val="solid"/>
            <a:round/>
            <a:headEnd type="none" w="lg" len="lg"/>
            <a:tailEnd type="oval" w="lg" len="lg"/>
          </a:ln>
        </p:spPr>
      </p:cxnSp>
      <p:sp>
        <p:nvSpPr>
          <p:cNvPr id="125" name="Shape 125"/>
          <p:cNvSpPr txBox="1">
            <a:spLocks noGrp="1"/>
          </p:cNvSpPr>
          <p:nvPr>
            <p:ph type="body" idx="2"/>
          </p:nvPr>
        </p:nvSpPr>
        <p:spPr>
          <a:xfrm>
            <a:off x="4803346" y="2930599"/>
            <a:ext cx="3948600" cy="1308900"/>
          </a:xfrm>
          <a:prstGeom prst="rect">
            <a:avLst/>
          </a:prstGeom>
        </p:spPr>
        <p:txBody>
          <a:bodyPr lIns="91425" tIns="91425" rIns="91425" bIns="91425" anchor="t" anchorCtr="0">
            <a:noAutofit/>
          </a:bodyPr>
          <a:lstStyle/>
          <a:p>
            <a:pPr marL="457200" lvl="0" indent="-285750" rtl="0">
              <a:spcBef>
                <a:spcPts val="0"/>
              </a:spcBef>
              <a:buClr>
                <a:schemeClr val="dk1"/>
              </a:buClr>
              <a:buSzPct val="64285"/>
              <a:buFont typeface="Cambria"/>
              <a:buChar char="●"/>
            </a:pPr>
            <a:r>
              <a:rPr lang="en-US">
                <a:latin typeface="Cambria"/>
                <a:ea typeface="Cambria"/>
                <a:cs typeface="Cambria"/>
                <a:sym typeface="Cambria"/>
              </a:rPr>
              <a:t>Village of 7,000 without access to potable water</a:t>
            </a:r>
          </a:p>
          <a:p>
            <a:pPr marL="457200" lvl="0" indent="-285750" rtl="0">
              <a:spcBef>
                <a:spcPts val="0"/>
              </a:spcBef>
              <a:buClr>
                <a:schemeClr val="dk1"/>
              </a:buClr>
              <a:buSzPct val="64285"/>
              <a:buFont typeface="Cambria"/>
              <a:buChar char="●"/>
            </a:pPr>
            <a:r>
              <a:rPr lang="en-US">
                <a:latin typeface="Cambria"/>
                <a:ea typeface="Cambria"/>
                <a:cs typeface="Cambria"/>
                <a:sym typeface="Cambria"/>
              </a:rPr>
              <a:t>Installed four 10,000 L tanks, solar panels, pump, and tap stands</a:t>
            </a:r>
          </a:p>
          <a:p>
            <a:pPr marL="457200" lvl="0" indent="-285750" rtl="0">
              <a:spcBef>
                <a:spcPts val="0"/>
              </a:spcBef>
              <a:buClr>
                <a:schemeClr val="dk1"/>
              </a:buClr>
              <a:buSzPct val="64285"/>
              <a:buFont typeface="Cambria"/>
              <a:buChar char="●"/>
            </a:pPr>
            <a:r>
              <a:rPr lang="en-US">
                <a:latin typeface="Cambria"/>
                <a:ea typeface="Cambria"/>
                <a:cs typeface="Cambria"/>
                <a:sym typeface="Cambria"/>
              </a:rPr>
              <a:t>7 days on the ground</a:t>
            </a:r>
          </a:p>
        </p:txBody>
      </p:sp>
    </p:spTree>
    <p:extLst>
      <p:ext uri="{BB962C8B-B14F-4D97-AF65-F5344CB8AC3E}">
        <p14:creationId xmlns:p14="http://schemas.microsoft.com/office/powerpoint/2010/main" val="406345861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251163" y="1895075"/>
            <a:ext cx="5486399" cy="566699"/>
          </a:xfrm>
          <a:prstGeom prst="rect">
            <a:avLst/>
          </a:prstGeom>
        </p:spPr>
        <p:txBody>
          <a:bodyPr lIns="91425" tIns="91425" rIns="91425" bIns="91425" anchor="b" anchorCtr="0">
            <a:noAutofit/>
          </a:bodyPr>
          <a:lstStyle/>
          <a:p>
            <a:pPr>
              <a:spcBef>
                <a:spcPts val="0"/>
              </a:spcBef>
              <a:buNone/>
            </a:pPr>
            <a:r>
              <a:rPr lang="en-US" sz="4800">
                <a:latin typeface="Impact"/>
                <a:ea typeface="Impact"/>
                <a:cs typeface="Impact"/>
                <a:sym typeface="Impact"/>
              </a:rPr>
              <a:t>Group Activity</a:t>
            </a:r>
          </a:p>
        </p:txBody>
      </p:sp>
      <p:sp>
        <p:nvSpPr>
          <p:cNvPr id="131" name="Shape 131"/>
          <p:cNvSpPr txBox="1">
            <a:spLocks noGrp="1"/>
          </p:cNvSpPr>
          <p:nvPr>
            <p:ph type="body" idx="1"/>
          </p:nvPr>
        </p:nvSpPr>
        <p:spPr>
          <a:xfrm>
            <a:off x="1792288" y="5367337"/>
            <a:ext cx="5486399" cy="804899"/>
          </a:xfrm>
          <a:prstGeom prst="rect">
            <a:avLst/>
          </a:prstGeom>
        </p:spPr>
        <p:txBody>
          <a:bodyPr lIns="91425" tIns="91425" rIns="91425" bIns="91425" anchor="t" anchorCtr="0">
            <a:noAutofit/>
          </a:bodyPr>
          <a:lstStyle/>
          <a:p>
            <a:pPr>
              <a:spcBef>
                <a:spcPts val="0"/>
              </a:spcBef>
              <a:buNone/>
            </a:pPr>
            <a:endParaRPr/>
          </a:p>
        </p:txBody>
      </p:sp>
      <p:sp>
        <p:nvSpPr>
          <p:cNvPr id="132" name="Shape 132"/>
          <p:cNvSpPr/>
          <p:nvPr/>
        </p:nvSpPr>
        <p:spPr>
          <a:xfrm rot="7953117">
            <a:off x="5621557" y="3927744"/>
            <a:ext cx="839323" cy="907492"/>
          </a:xfrm>
          <a:prstGeom prst="teardrop">
            <a:avLst>
              <a:gd name="adj" fmla="val 101073"/>
            </a:avLst>
          </a:prstGeom>
          <a:solidFill>
            <a:srgbClr val="FF0000"/>
          </a:solidFill>
          <a:ln w="19050" cap="flat">
            <a:solidFill>
              <a:srgbClr val="98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33" name="Shape 133"/>
          <p:cNvSpPr/>
          <p:nvPr/>
        </p:nvSpPr>
        <p:spPr>
          <a:xfrm rot="8670881">
            <a:off x="5712692" y="3256584"/>
            <a:ext cx="839285" cy="907638"/>
          </a:xfrm>
          <a:prstGeom prst="teardrop">
            <a:avLst>
              <a:gd name="adj" fmla="val 101073"/>
            </a:avLst>
          </a:prstGeom>
          <a:solidFill>
            <a:srgbClr val="FF0000"/>
          </a:solidFill>
          <a:ln w="19050" cap="flat">
            <a:solidFill>
              <a:srgbClr val="98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34" name="Shape 134"/>
          <p:cNvSpPr/>
          <p:nvPr/>
        </p:nvSpPr>
        <p:spPr>
          <a:xfrm rot="7659135">
            <a:off x="5515724" y="2659905"/>
            <a:ext cx="839298" cy="907579"/>
          </a:xfrm>
          <a:prstGeom prst="teardrop">
            <a:avLst>
              <a:gd name="adj" fmla="val 101073"/>
            </a:avLst>
          </a:prstGeom>
          <a:solidFill>
            <a:srgbClr val="FF0000"/>
          </a:solidFill>
          <a:ln w="19050" cap="flat">
            <a:solidFill>
              <a:srgbClr val="98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35" name="Shape 135"/>
          <p:cNvSpPr/>
          <p:nvPr/>
        </p:nvSpPr>
        <p:spPr>
          <a:xfrm rot="7953117">
            <a:off x="5515707" y="2057219"/>
            <a:ext cx="839323" cy="907492"/>
          </a:xfrm>
          <a:prstGeom prst="teardrop">
            <a:avLst>
              <a:gd name="adj" fmla="val 101073"/>
            </a:avLst>
          </a:prstGeom>
          <a:solidFill>
            <a:srgbClr val="FF0000"/>
          </a:solidFill>
          <a:ln w="19050" cap="flat">
            <a:solidFill>
              <a:srgbClr val="98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36" name="Shape 136"/>
          <p:cNvSpPr/>
          <p:nvPr/>
        </p:nvSpPr>
        <p:spPr>
          <a:xfrm rot="9015307">
            <a:off x="5621579" y="1405908"/>
            <a:ext cx="839281" cy="907562"/>
          </a:xfrm>
          <a:prstGeom prst="teardrop">
            <a:avLst>
              <a:gd name="adj" fmla="val 101073"/>
            </a:avLst>
          </a:prstGeom>
          <a:solidFill>
            <a:srgbClr val="FF0000"/>
          </a:solidFill>
          <a:ln w="19050" cap="flat">
            <a:solidFill>
              <a:srgbClr val="98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37" name="Shape 137"/>
          <p:cNvSpPr/>
          <p:nvPr/>
        </p:nvSpPr>
        <p:spPr>
          <a:xfrm rot="10349030">
            <a:off x="5900835" y="893952"/>
            <a:ext cx="839412" cy="907509"/>
          </a:xfrm>
          <a:prstGeom prst="teardrop">
            <a:avLst>
              <a:gd name="adj" fmla="val 101073"/>
            </a:avLst>
          </a:prstGeom>
          <a:solidFill>
            <a:srgbClr val="FF0000"/>
          </a:solidFill>
          <a:ln w="19050" cap="flat">
            <a:solidFill>
              <a:srgbClr val="98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Tree>
    <p:extLst>
      <p:ext uri="{BB962C8B-B14F-4D97-AF65-F5344CB8AC3E}">
        <p14:creationId xmlns:p14="http://schemas.microsoft.com/office/powerpoint/2010/main" val="2242224626"/>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4545</TotalTime>
  <Words>1086</Words>
  <Application>Microsoft Office PowerPoint</Application>
  <PresentationFormat>On-screen Show (4:3)</PresentationFormat>
  <Paragraphs>238</Paragraphs>
  <Slides>40</Slides>
  <Notes>11</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Default Design</vt:lpstr>
      <vt:lpstr>1_Level</vt:lpstr>
      <vt:lpstr>1_Default Design</vt:lpstr>
      <vt:lpstr>Office Theme</vt:lpstr>
      <vt:lpstr>Engineering and Applied  Science Tribunal</vt:lpstr>
      <vt:lpstr>SG Petitions</vt:lpstr>
      <vt:lpstr>PowerPoint Presentation</vt:lpstr>
      <vt:lpstr>PowerPoint Presentation</vt:lpstr>
      <vt:lpstr>PowerPoint Presentation</vt:lpstr>
      <vt:lpstr>PowerPoint Presentation</vt:lpstr>
      <vt:lpstr>December 2014 Implementation Trip</vt:lpstr>
      <vt:lpstr>December 2014 Implementation Trip</vt:lpstr>
      <vt:lpstr>Group Activity</vt:lpstr>
      <vt:lpstr>Balloon Tower</vt:lpstr>
      <vt:lpstr>PowerPoint Presentation</vt:lpstr>
      <vt:lpstr>PowerPoint Presentation</vt:lpstr>
      <vt:lpstr>President</vt:lpstr>
      <vt:lpstr>Tribunal Officers</vt:lpstr>
      <vt:lpstr>Tribunal Executives</vt:lpstr>
      <vt:lpstr>Officer Reports</vt:lpstr>
      <vt:lpstr>President</vt:lpstr>
      <vt:lpstr>Max Inniger</vt:lpstr>
      <vt:lpstr>Vice President</vt:lpstr>
      <vt:lpstr>Associate Vice President</vt:lpstr>
      <vt:lpstr>Senators</vt:lpstr>
      <vt:lpstr>Senators</vt:lpstr>
      <vt:lpstr>Joke of the week</vt:lpstr>
      <vt:lpstr>Secretary</vt:lpstr>
      <vt:lpstr>Committee Reports</vt:lpstr>
      <vt:lpstr>Public Affairs</vt:lpstr>
      <vt:lpstr>EWeek</vt:lpstr>
      <vt:lpstr>EWeek</vt:lpstr>
      <vt:lpstr>Resume Review Day</vt:lpstr>
      <vt:lpstr>FELD</vt:lpstr>
      <vt:lpstr>Special Events</vt:lpstr>
      <vt:lpstr>PowerPoint Presentation</vt:lpstr>
      <vt:lpstr>Recognition </vt:lpstr>
      <vt:lpstr>PowerPoint Presentation</vt:lpstr>
      <vt:lpstr>PowerPoint Presentation</vt:lpstr>
      <vt:lpstr>Tau Beta Pi – The Engineering Honor Society</vt:lpstr>
      <vt:lpstr>PowerPoint Presentation</vt:lpstr>
      <vt:lpstr>If you have any questions contact Jacob Wells 419-889-1858</vt:lpstr>
      <vt:lpstr>Constructive Criticism</vt:lpstr>
      <vt:lpstr>Next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Secretary Report</dc:title>
  <dc:creator>Andrew Griggs</dc:creator>
  <cp:lastModifiedBy>adnauseum</cp:lastModifiedBy>
  <cp:revision>238</cp:revision>
  <dcterms:created xsi:type="dcterms:W3CDTF">2012-06-23T16:33:59Z</dcterms:created>
  <dcterms:modified xsi:type="dcterms:W3CDTF">2015-01-26T23:35:18Z</dcterms:modified>
</cp:coreProperties>
</file>