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4" r:id="rId4"/>
  </p:sldMasterIdLst>
  <p:notesMasterIdLst>
    <p:notesMasterId r:id="rId30"/>
  </p:notesMasterIdLst>
  <p:sldIdLst>
    <p:sldId id="265" r:id="rId5"/>
    <p:sldId id="486" r:id="rId6"/>
    <p:sldId id="439" r:id="rId7"/>
    <p:sldId id="453" r:id="rId8"/>
    <p:sldId id="267" r:id="rId9"/>
    <p:sldId id="268" r:id="rId10"/>
    <p:sldId id="487" r:id="rId11"/>
    <p:sldId id="489" r:id="rId12"/>
    <p:sldId id="492" r:id="rId13"/>
    <p:sldId id="270" r:id="rId14"/>
    <p:sldId id="424" r:id="rId15"/>
    <p:sldId id="451" r:id="rId16"/>
    <p:sldId id="452" r:id="rId17"/>
    <p:sldId id="388" r:id="rId18"/>
    <p:sldId id="271" r:id="rId19"/>
    <p:sldId id="491" r:id="rId20"/>
    <p:sldId id="482" r:id="rId21"/>
    <p:sldId id="483" r:id="rId22"/>
    <p:sldId id="479" r:id="rId23"/>
    <p:sldId id="477" r:id="rId24"/>
    <p:sldId id="475" r:id="rId25"/>
    <p:sldId id="461" r:id="rId26"/>
    <p:sldId id="441" r:id="rId27"/>
    <p:sldId id="440" r:id="rId28"/>
    <p:sldId id="42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89237" autoAdjust="0"/>
  </p:normalViewPr>
  <p:slideViewPr>
    <p:cSldViewPr>
      <p:cViewPr>
        <p:scale>
          <a:sx n="100" d="100"/>
          <a:sy n="100" d="100"/>
        </p:scale>
        <p:origin x="-306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22A-C710-4B0F-8115-DFEE80D0B9B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9374-E3E6-4EE9-A9DD-5D9D37E3F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59374-E3E6-4EE9-A9DD-5D9D37E3F7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4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59374-E3E6-4EE9-A9DD-5D9D37E3F7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6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Order of the Engineer</a:t>
            </a:r>
            <a:r>
              <a:rPr lang="en-US" sz="900" baseline="0" dirty="0" smtClean="0"/>
              <a:t> is a ceremony that all CEAS seniors can take part in. Engineers take an oath and receive a ring during the ceremony. The ceremony is supposed to foster a spirit of pride and responsibility in the engineering profession and bridge the gap between training and experience.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8274-A2E4-41BC-A2B2-07008E0406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6133A-A6CC-4DB5-8494-5242BED781EC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b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2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568-25B7-4D67-8C5B-447F1A877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6D59-A378-44B6-A64C-21D85C1C3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23CF-252F-4809-B171-47114F3BD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7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C00-5BE3-4B58-ADC6-75C2D71C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6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DF4B-7AB1-48C5-9FA2-A52575A5C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17B0-994D-4F3C-84B4-D0103D22A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F1D-4813-4073-933E-6A15A6AF6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BB5E-6F4A-4EFA-AA5F-F4B284F79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5203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1B5D-530D-4C4A-A41F-15E8D96B9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9BD3-ECB1-4B36-B8A4-E85FACF22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15AF-D5EF-4AD0-AF43-0364FDD41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4BC6-4AD5-4F6E-A391-733420BE8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3AA5-61D4-483D-AD7D-E7623293C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4C8B-E3CC-4136-822C-B2C601EB97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40C7-1925-426B-BBC5-670F3DA4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1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76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990F28-EF56-40AF-B6C1-2CF755EA3890}" type="slidenum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900" dirty="0">
                <a:solidFill>
                  <a:srgbClr val="1E4191"/>
                </a:solidFill>
              </a:rPr>
              <a:t>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E4191"/>
                </a:solidFill>
              </a:rPr>
              <a:t>GE Title or job number</a:t>
            </a:r>
            <a:endParaRPr lang="en-US" sz="900" dirty="0">
              <a:solidFill>
                <a:srgbClr val="1E4191"/>
              </a:solidFill>
            </a:endParaRP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0CD2AD-FBB4-4F75-A08B-B1DD55C25E63}" type="datetime1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4/6/2015</a:t>
            </a:fld>
            <a:endParaRPr lang="en-US" sz="3200" dirty="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7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990F28-EF56-40AF-B6C1-2CF755EA3890}" type="slidenum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900" dirty="0">
                <a:solidFill>
                  <a:srgbClr val="1E4191"/>
                </a:solidFill>
              </a:rPr>
              <a:t>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E4191"/>
                </a:solidFill>
              </a:rPr>
              <a:t>GE Title or job number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0CD2AD-FBB4-4F75-A08B-B1DD55C25E63}" type="datetime1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4/6/2015</a:t>
            </a:fld>
            <a:endParaRPr lang="en-US" sz="3200" dirty="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9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990F28-EF56-40AF-B6C1-2CF755EA3890}" type="slidenum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900" dirty="0">
                <a:solidFill>
                  <a:srgbClr val="1E4191"/>
                </a:solidFill>
              </a:rPr>
              <a:t>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E4191"/>
                </a:solidFill>
              </a:rPr>
              <a:t>GE Title or job number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0CD2AD-FBB4-4F75-A08B-B1DD55C25E63}" type="datetime1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4/6/2015</a:t>
            </a:fld>
            <a:endParaRPr lang="en-US" sz="3200" dirty="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3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990F28-EF56-40AF-B6C1-2CF755EA3890}" type="slidenum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900" dirty="0">
                <a:solidFill>
                  <a:srgbClr val="1E4191"/>
                </a:solidFill>
              </a:rPr>
              <a:t>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E4191"/>
                </a:solidFill>
              </a:rPr>
              <a:t>GE Title or job number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0CD2AD-FBB4-4F75-A08B-B1DD55C25E63}" type="datetime1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4/6/2015</a:t>
            </a:fld>
            <a:endParaRPr lang="en-US" sz="3200" dirty="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4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990F28-EF56-40AF-B6C1-2CF755EA3890}" type="slidenum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900" dirty="0">
                <a:solidFill>
                  <a:srgbClr val="1E4191"/>
                </a:solidFill>
              </a:rPr>
              <a:t>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E4191"/>
                </a:solidFill>
              </a:rPr>
              <a:t>GE Title or job number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0CD2AD-FBB4-4F75-A08B-B1DD55C25E63}" type="datetime1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4/6/2015</a:t>
            </a:fld>
            <a:endParaRPr lang="en-US" sz="3200" dirty="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990F28-EF56-40AF-B6C1-2CF755EA3890}" type="slidenum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900" dirty="0">
                <a:solidFill>
                  <a:srgbClr val="1E4191"/>
                </a:solidFill>
              </a:rPr>
              <a:t>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E4191"/>
                </a:solidFill>
              </a:rPr>
              <a:t>GE Title or job number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0CD2AD-FBB4-4F75-A08B-B1DD55C25E63}" type="datetime1">
              <a:rPr lang="en-US" sz="900">
                <a:solidFill>
                  <a:srgbClr val="1E4191"/>
                </a:solidFill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4/6/2015</a:t>
            </a:fld>
            <a:endParaRPr lang="en-US" sz="3200" dirty="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4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15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78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9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28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6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6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6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45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1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2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5201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61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63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5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1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76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38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7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71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97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9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6445252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5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5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-105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41E4-8F88-466F-93D2-2CC5AD3C68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3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38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45250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3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9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nelmt@mail.uc.ed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0701" y="1524000"/>
            <a:ext cx="8623300" cy="990600"/>
          </a:xfrm>
        </p:spPr>
        <p:txBody>
          <a:bodyPr/>
          <a:lstStyle/>
          <a:p>
            <a:r>
              <a:rPr lang="en-US" b="1" dirty="0" smtClean="0"/>
              <a:t>Engineering and Applied </a:t>
            </a:r>
            <a:br>
              <a:rPr lang="en-US" b="1" dirty="0" smtClean="0"/>
            </a:br>
            <a:r>
              <a:rPr lang="en-US" b="1" dirty="0" smtClean="0"/>
              <a:t>Science Tribunal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3400" y="40005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April 6</a:t>
            </a:r>
            <a:r>
              <a:rPr lang="en-US" sz="4400" baseline="30000" dirty="0" smtClean="0">
                <a:solidFill>
                  <a:schemeClr val="tx2"/>
                </a:solidFill>
                <a:latin typeface="Myriad Pro" pitchFamily="34" charset="0"/>
              </a:rPr>
              <a:t>th</a:t>
            </a:r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 , 2015</a:t>
            </a:r>
            <a:endParaRPr lang="en-US" sz="44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3400" y="2971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Officer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45" cy="7391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Fall Nominations</a:t>
            </a:r>
          </a:p>
          <a:p>
            <a:pPr marL="0" indent="0">
              <a:buNone/>
            </a:pPr>
            <a:r>
              <a:rPr lang="en-US" sz="2800" dirty="0" smtClean="0"/>
              <a:t>Vice President</a:t>
            </a:r>
            <a:r>
              <a:rPr lang="en-US" sz="2800" dirty="0" smtClean="0"/>
              <a:t>: </a:t>
            </a:r>
          </a:p>
          <a:p>
            <a:pPr>
              <a:buFontTx/>
              <a:buChar char="-"/>
            </a:pPr>
            <a:r>
              <a:rPr lang="en-US" sz="2800" dirty="0" smtClean="0"/>
              <a:t>Mags (Maggie)</a:t>
            </a:r>
          </a:p>
          <a:p>
            <a:pPr>
              <a:buFontTx/>
              <a:buChar char="-"/>
            </a:pPr>
            <a:r>
              <a:rPr lang="en-US" sz="2800" dirty="0" smtClean="0"/>
              <a:t>Max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Associate Vice President</a:t>
            </a:r>
            <a:r>
              <a:rPr lang="en-US" sz="2800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smtClean="0"/>
              <a:t>Meredith</a:t>
            </a:r>
          </a:p>
          <a:p>
            <a:pPr>
              <a:buFontTx/>
              <a:buChar char="-"/>
            </a:pPr>
            <a:r>
              <a:rPr lang="en-US" sz="2800" dirty="0" smtClean="0"/>
              <a:t>Jared</a:t>
            </a:r>
          </a:p>
          <a:p>
            <a:pPr>
              <a:buFontTx/>
              <a:buChar char="-"/>
            </a:pPr>
            <a:r>
              <a:rPr lang="en-US" sz="2800" dirty="0" smtClean="0"/>
              <a:t>Hammer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Treasurer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- Max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Secretary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- Pockets (Dan)</a:t>
            </a:r>
            <a:endParaRPr lang="en-US" sz="2800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31520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Officer: </a:t>
            </a:r>
          </a:p>
          <a:p>
            <a:pPr eaLnBrk="0" hangingPunct="0"/>
            <a:r>
              <a:rPr lang="en-US" sz="1600" b="1" dirty="0" smtClean="0">
                <a:solidFill>
                  <a:schemeClr val="tx2"/>
                </a:solidFill>
                <a:latin typeface="Myriad Pro" pitchFamily="34" charset="0"/>
              </a:rPr>
              <a:t>Alison Hayfer</a:t>
            </a:r>
            <a:endParaRPr lang="en-US" sz="1600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Vice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Office Hours: </a:t>
            </a:r>
          </a:p>
          <a:p>
            <a:pPr lvl="1"/>
            <a:r>
              <a:rPr lang="en-US" sz="3200" dirty="0" smtClean="0"/>
              <a:t>Wednesdays 1:30-2:30 PM</a:t>
            </a:r>
          </a:p>
          <a:p>
            <a:pPr lvl="1"/>
            <a:r>
              <a:rPr lang="en-US" sz="3200" dirty="0" smtClean="0"/>
              <a:t>Baldwin 650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1524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Officer: </a:t>
            </a:r>
          </a:p>
          <a:p>
            <a:r>
              <a:rPr lang="en-US" dirty="0" smtClean="0"/>
              <a:t>Carlo </a:t>
            </a:r>
            <a:r>
              <a:rPr lang="en-US" dirty="0" err="1" smtClean="0"/>
              <a:t>Perottino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Associate Vice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Office Hours:</a:t>
            </a:r>
          </a:p>
          <a:p>
            <a:pPr lvl="1"/>
            <a:r>
              <a:rPr lang="en-US" sz="3200" dirty="0" smtClean="0"/>
              <a:t>Tuesday/ Thursday 12:45-1:45 PM</a:t>
            </a:r>
          </a:p>
          <a:p>
            <a:pPr lvl="1"/>
            <a:r>
              <a:rPr lang="en-US" sz="3200" dirty="0" smtClean="0"/>
              <a:t>Baldwin 650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524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Officer: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Matt Kitchen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sign in at the back of the room</a:t>
            </a:r>
          </a:p>
          <a:p>
            <a:r>
              <a:rPr lang="en-US" dirty="0" smtClean="0"/>
              <a:t>Must attend and sign in at minimum of 4 meetings each semester to having voting rights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008564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Officer: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Jared Wood</a:t>
            </a:r>
          </a:p>
        </p:txBody>
      </p:sp>
    </p:spTree>
    <p:extLst>
      <p:ext uri="{BB962C8B-B14F-4D97-AF65-F5344CB8AC3E}">
        <p14:creationId xmlns:p14="http://schemas.microsoft.com/office/powerpoint/2010/main" val="182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Committee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96244" cy="1143000"/>
          </a:xfrm>
        </p:spPr>
        <p:txBody>
          <a:bodyPr/>
          <a:lstStyle/>
          <a:p>
            <a:r>
              <a:rPr lang="en-US" sz="7200" dirty="0" smtClean="0"/>
              <a:t>Luau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696244" cy="3550967"/>
          </a:xfrm>
        </p:spPr>
        <p:txBody>
          <a:bodyPr/>
          <a:lstStyle/>
          <a:p>
            <a:r>
              <a:rPr lang="en-US" sz="2800" dirty="0"/>
              <a:t>What it is: Our yearly celebration for engineers at the beach waterpark that includes a day at the beach waterpark, food, and drinks for those of you of age</a:t>
            </a:r>
          </a:p>
          <a:p>
            <a:r>
              <a:rPr lang="en-US" sz="2800" dirty="0" smtClean="0"/>
              <a:t>When is it: June 27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2015</a:t>
            </a:r>
          </a:p>
          <a:p>
            <a:r>
              <a:rPr lang="en-US" sz="2800" b="1" dirty="0" smtClean="0"/>
              <a:t>Want tickets</a:t>
            </a:r>
            <a:r>
              <a:rPr lang="en-US" sz="2800" dirty="0" smtClean="0"/>
              <a:t>: Tickets will be sold in </a:t>
            </a:r>
            <a:r>
              <a:rPr lang="en-US" sz="2800" b="1" dirty="0" smtClean="0"/>
              <a:t>Baldwin Lobby,</a:t>
            </a:r>
            <a:r>
              <a:rPr lang="en-US" sz="2800" dirty="0" smtClean="0"/>
              <a:t> </a:t>
            </a:r>
            <a:r>
              <a:rPr lang="en-US" sz="2800" b="1" dirty="0" smtClean="0"/>
              <a:t>April 13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</a:t>
            </a:r>
            <a:r>
              <a:rPr lang="en-US" sz="2800" dirty="0" smtClean="0"/>
              <a:t>to </a:t>
            </a:r>
            <a:r>
              <a:rPr lang="en-US" sz="2800" b="1" dirty="0" smtClean="0"/>
              <a:t>April 24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, </a:t>
            </a:r>
            <a:r>
              <a:rPr lang="en-US" sz="2800" dirty="0" smtClean="0"/>
              <a:t>from </a:t>
            </a:r>
            <a:r>
              <a:rPr lang="en-US" sz="2800" b="1" dirty="0" smtClean="0"/>
              <a:t>10:00AM </a:t>
            </a:r>
            <a:r>
              <a:rPr lang="en-US" sz="2800" dirty="0" smtClean="0"/>
              <a:t> to </a:t>
            </a:r>
            <a:r>
              <a:rPr lang="en-US" sz="2800" b="1" dirty="0" smtClean="0"/>
              <a:t>2:00 PM </a:t>
            </a:r>
            <a:endParaRPr lang="en-US" sz="2800" dirty="0"/>
          </a:p>
          <a:p>
            <a:r>
              <a:rPr lang="en-US" sz="2800" dirty="0" smtClean="0"/>
              <a:t>There will also be another ticket sale two weeks prior to the event in summer semester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962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Upcoming Service Hour Opportunities!</a:t>
            </a:r>
            <a:endParaRPr lang="en-US" dirty="0" smtClean="0"/>
          </a:p>
          <a:p>
            <a:pPr lvl="1"/>
            <a:r>
              <a:rPr lang="en-US" sz="2600" b="1" dirty="0" smtClean="0"/>
              <a:t>Relay for Life</a:t>
            </a:r>
          </a:p>
          <a:p>
            <a:pPr lvl="2"/>
            <a:r>
              <a:rPr lang="en-US" sz="2000" dirty="0" smtClean="0"/>
              <a:t>April 10 - 11	</a:t>
            </a:r>
          </a:p>
          <a:p>
            <a:pPr lvl="2"/>
            <a:r>
              <a:rPr lang="en-US" sz="2000" dirty="0" smtClean="0"/>
              <a:t>Time: 6 PM (Friday) – 12 PM (Saturday)</a:t>
            </a:r>
          </a:p>
          <a:p>
            <a:pPr lvl="2"/>
            <a:r>
              <a:rPr lang="en-US" sz="2000" dirty="0" smtClean="0"/>
              <a:t>Basically large party to fight cancer!</a:t>
            </a:r>
          </a:p>
          <a:p>
            <a:pPr lvl="2"/>
            <a:r>
              <a:rPr lang="en-US" sz="2000" dirty="0" smtClean="0"/>
              <a:t>Questions? Contact Meredith Meads:</a:t>
            </a:r>
          </a:p>
          <a:p>
            <a:pPr lvl="3"/>
            <a:r>
              <a:rPr lang="en-US" sz="1800" dirty="0" smtClean="0"/>
              <a:t>meadsmc@mail.uc.edu</a:t>
            </a:r>
          </a:p>
          <a:p>
            <a:pPr lvl="1"/>
            <a:r>
              <a:rPr lang="en-US" sz="2400" b="1" dirty="0" smtClean="0"/>
              <a:t>Cincy Clean-Up</a:t>
            </a:r>
          </a:p>
          <a:p>
            <a:pPr lvl="2"/>
            <a:r>
              <a:rPr lang="en-US" sz="2000" dirty="0" smtClean="0"/>
              <a:t>April 4</a:t>
            </a:r>
          </a:p>
          <a:p>
            <a:pPr lvl="2"/>
            <a:r>
              <a:rPr lang="en-US" sz="2000" dirty="0" smtClean="0"/>
              <a:t>Time: 9 AM – Noon</a:t>
            </a:r>
          </a:p>
          <a:p>
            <a:pPr lvl="2"/>
            <a:r>
              <a:rPr lang="en-US" sz="2000" dirty="0" smtClean="0"/>
              <a:t>Cleanup surrounding Cincinnati neighborhoods!</a:t>
            </a:r>
          </a:p>
          <a:p>
            <a:pPr lvl="2"/>
            <a:r>
              <a:rPr lang="en-US" sz="2000" dirty="0"/>
              <a:t>Questions? Contact </a:t>
            </a:r>
            <a:r>
              <a:rPr lang="en-US" sz="2000" dirty="0" smtClean="0"/>
              <a:t>Scott Blincoe:</a:t>
            </a:r>
            <a:endParaRPr lang="en-US" sz="2000" dirty="0"/>
          </a:p>
          <a:p>
            <a:pPr lvl="3"/>
            <a:r>
              <a:rPr lang="en-US" sz="1800" dirty="0" smtClean="0"/>
              <a:t>blincosv@mail.uc.edu </a:t>
            </a: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www.slu.edu/Images/student_development/parents/Relay%20For%20Life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83" y="2209800"/>
            <a:ext cx="3294117" cy="29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44" cy="1143000"/>
          </a:xfrm>
        </p:spPr>
        <p:txBody>
          <a:bodyPr/>
          <a:lstStyle/>
          <a:p>
            <a:r>
              <a:rPr lang="en-US" dirty="0" smtClean="0"/>
              <a:t>Special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Sigma </a:t>
            </a:r>
            <a:r>
              <a:rPr lang="en-US" sz="2800" b="1" dirty="0" err="1" smtClean="0"/>
              <a:t>Sigma</a:t>
            </a:r>
            <a:r>
              <a:rPr lang="en-US" sz="2800" b="1" dirty="0" smtClean="0"/>
              <a:t> Carnival</a:t>
            </a:r>
          </a:p>
          <a:p>
            <a:pPr lvl="1"/>
            <a:r>
              <a:rPr lang="en-US" sz="2400" dirty="0"/>
              <a:t>April </a:t>
            </a:r>
            <a:r>
              <a:rPr lang="en-US" sz="2400" dirty="0" smtClean="0"/>
              <a:t>11</a:t>
            </a:r>
            <a:r>
              <a:rPr lang="en-US" sz="2400" dirty="0"/>
              <a:t>	</a:t>
            </a:r>
          </a:p>
          <a:p>
            <a:pPr lvl="1"/>
            <a:r>
              <a:rPr lang="en-US" sz="2400" dirty="0"/>
              <a:t>Time: </a:t>
            </a:r>
            <a:r>
              <a:rPr lang="en-US" sz="2400" dirty="0" smtClean="0"/>
              <a:t>All night on Sigma </a:t>
            </a:r>
            <a:r>
              <a:rPr lang="en-US" sz="2400" dirty="0" err="1" smtClean="0"/>
              <a:t>Sigma</a:t>
            </a:r>
            <a:r>
              <a:rPr lang="en-US" sz="2400" dirty="0" smtClean="0"/>
              <a:t> Commons</a:t>
            </a:r>
            <a:endParaRPr lang="en-US" sz="2400" dirty="0"/>
          </a:p>
          <a:p>
            <a:pPr lvl="1"/>
            <a:r>
              <a:rPr lang="en-US" sz="2400" dirty="0" smtClean="0"/>
              <a:t>Annual carnival and fireworks show for alumni and students!</a:t>
            </a:r>
            <a:endParaRPr lang="en-US" sz="2400" dirty="0"/>
          </a:p>
          <a:p>
            <a:pPr lvl="1"/>
            <a:r>
              <a:rPr lang="en-US" sz="2400" dirty="0"/>
              <a:t>Questions? Contact </a:t>
            </a:r>
            <a:r>
              <a:rPr lang="en-US" sz="2400" dirty="0" smtClean="0"/>
              <a:t>Chris Stone:</a:t>
            </a:r>
            <a:endParaRPr lang="en-US" sz="2400" dirty="0"/>
          </a:p>
          <a:p>
            <a:pPr lvl="2"/>
            <a:r>
              <a:rPr lang="en-US" dirty="0" smtClean="0"/>
              <a:t>stonec5@mail.uc.edu</a:t>
            </a:r>
            <a:endParaRPr lang="en-US" dirty="0"/>
          </a:p>
          <a:p>
            <a:endParaRPr lang="en-US" b="1" dirty="0" smtClean="0"/>
          </a:p>
          <a:p>
            <a:pPr lvl="1"/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0161" r="41171" b="21875"/>
          <a:stretch/>
        </p:blipFill>
        <p:spPr bwMode="auto">
          <a:xfrm>
            <a:off x="4495800" y="3810000"/>
            <a:ext cx="4419600" cy="249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88" y="-17505"/>
            <a:ext cx="224257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095"/>
            <a:ext cx="7696244" cy="1143000"/>
          </a:xfrm>
        </p:spPr>
        <p:txBody>
          <a:bodyPr/>
          <a:lstStyle/>
          <a:p>
            <a:r>
              <a:rPr lang="en-US" b="1" dirty="0" smtClean="0"/>
              <a:t>Order of the Engineer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What’s this all about?</a:t>
            </a:r>
          </a:p>
          <a:p>
            <a:pPr lvl="1"/>
            <a:r>
              <a:rPr lang="en-US" dirty="0"/>
              <a:t>Foster a spirit of pride and responsibility in the engineering profession.</a:t>
            </a:r>
          </a:p>
          <a:p>
            <a:pPr lvl="1"/>
            <a:r>
              <a:rPr lang="en-US" dirty="0"/>
              <a:t>Bridge the gap between training and experience.</a:t>
            </a:r>
          </a:p>
          <a:p>
            <a:pPr lvl="1"/>
            <a:r>
              <a:rPr lang="en-US" dirty="0"/>
              <a:t>Present to the public a visible symbol identifying the engineer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/>
              <a:t>engineer is eligible for induction if he or she has </a:t>
            </a:r>
            <a:r>
              <a:rPr lang="en-US" dirty="0" smtClean="0"/>
              <a:t>graduated/within </a:t>
            </a:r>
            <a:r>
              <a:rPr lang="en-US" dirty="0"/>
              <a:t>one academic year of </a:t>
            </a:r>
            <a:r>
              <a:rPr lang="en-US" dirty="0" smtClean="0"/>
              <a:t>graduation from </a:t>
            </a:r>
            <a:r>
              <a:rPr lang="en-US" dirty="0"/>
              <a:t>an EAC of ABET program or holds a license as a Professional </a:t>
            </a:r>
            <a:r>
              <a:rPr lang="en-US" dirty="0" smtClean="0"/>
              <a:t>Engineer.</a:t>
            </a:r>
          </a:p>
          <a:p>
            <a:r>
              <a:rPr lang="en-US" i="1" dirty="0" smtClean="0"/>
              <a:t>Got Questions? Want to help? </a:t>
            </a:r>
          </a:p>
          <a:p>
            <a:pPr lvl="1"/>
            <a:r>
              <a:rPr lang="en-US" dirty="0" smtClean="0"/>
              <a:t>connelmt@mail.uc.edu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 and Bylaws voting</a:t>
            </a:r>
          </a:p>
          <a:p>
            <a:r>
              <a:rPr lang="en-US" dirty="0" smtClean="0"/>
              <a:t>President/ Senators election</a:t>
            </a:r>
          </a:p>
          <a:p>
            <a:r>
              <a:rPr lang="en-US" dirty="0" smtClean="0"/>
              <a:t>Fall Officer nominations</a:t>
            </a:r>
          </a:p>
          <a:p>
            <a:r>
              <a:rPr lang="en-US" dirty="0" smtClean="0"/>
              <a:t>Dean Lim visit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8773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1143000"/>
          </a:xfrm>
        </p:spPr>
        <p:txBody>
          <a:bodyPr/>
          <a:lstStyle/>
          <a:p>
            <a:r>
              <a:rPr lang="en-US" dirty="0" smtClean="0"/>
              <a:t>Order of the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solidFill>
                  <a:srgbClr val="FF0000"/>
                </a:solidFill>
              </a:rPr>
              <a:t>ATTENTION ALL CEAS SENIORS: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Be part of a time honored tradition that celebrates the spirit of an engineer; Order of the Engineer</a:t>
            </a:r>
          </a:p>
          <a:p>
            <a:r>
              <a:rPr lang="en-US" b="1" dirty="0" smtClean="0"/>
              <a:t>Ring sizing through Friday,  April 10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in 650 Baldwin (Tribunal office)</a:t>
            </a:r>
          </a:p>
          <a:p>
            <a:pPr lvl="1"/>
            <a:r>
              <a:rPr lang="en-US" dirty="0" smtClean="0"/>
              <a:t>Monday – Friday </a:t>
            </a:r>
            <a:r>
              <a:rPr lang="en-US" b="1" dirty="0" smtClean="0"/>
              <a:t>11:30am – 2:00pm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10$</a:t>
            </a:r>
            <a:r>
              <a:rPr lang="en-US" dirty="0" smtClean="0">
                <a:solidFill>
                  <a:prstClr val="black"/>
                </a:solidFill>
              </a:rPr>
              <a:t> cash or check made out to “CEAS Tribunal” to pay for ring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Ceremony will be on Friday, </a:t>
            </a:r>
            <a:r>
              <a:rPr lang="en-US" b="1" dirty="0" smtClean="0">
                <a:solidFill>
                  <a:prstClr val="black"/>
                </a:solidFill>
              </a:rPr>
              <a:t>May 1</a:t>
            </a:r>
            <a:r>
              <a:rPr lang="en-US" b="1" baseline="30000" dirty="0" smtClean="0">
                <a:solidFill>
                  <a:prstClr val="black"/>
                </a:solidFill>
              </a:rPr>
              <a:t>st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Can’t make these times: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Email Maggie Connell: connelmt@mail.uc.ed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u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62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altLang="en-US" b="1" u="sng" dirty="0" smtClean="0"/>
              <a:t>Recognition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7696200" cy="4267200"/>
          </a:xfrm>
        </p:spPr>
        <p:txBody>
          <a:bodyPr/>
          <a:lstStyle/>
          <a:p>
            <a:r>
              <a:rPr lang="en-US" altLang="en-US" sz="2400" u="sng" dirty="0" smtClean="0"/>
              <a:t>Professor and TA of the Semester</a:t>
            </a:r>
            <a:r>
              <a:rPr lang="en-US" altLang="en-US" sz="2400" dirty="0" smtClean="0"/>
              <a:t> nominations</a:t>
            </a:r>
          </a:p>
          <a:p>
            <a:pPr lvl="1"/>
            <a:r>
              <a:rPr lang="en-US" altLang="en-US" sz="2000" dirty="0" smtClean="0"/>
              <a:t>Due April 15 at 5:00 PM</a:t>
            </a:r>
          </a:p>
          <a:p>
            <a:pPr lvl="2"/>
            <a:r>
              <a:rPr lang="en-US" altLang="en-US" sz="1800" dirty="0" smtClean="0"/>
              <a:t>Applications found and submitted at </a:t>
            </a:r>
            <a:r>
              <a:rPr lang="en-US" altLang="en-US" sz="1800" u="sng" dirty="0" smtClean="0">
                <a:solidFill>
                  <a:srgbClr val="00B0F0"/>
                </a:solidFill>
              </a:rPr>
              <a:t>tribunal.uc.edu/recognition</a:t>
            </a:r>
          </a:p>
          <a:p>
            <a:pPr lvl="2"/>
            <a:r>
              <a:rPr lang="en-US" altLang="en-US" sz="1800" dirty="0" smtClean="0"/>
              <a:t>Class of the winning TA and Professor will receive a food party on behalf of the tribunal</a:t>
            </a:r>
          </a:p>
          <a:p>
            <a:r>
              <a:rPr lang="en-US" altLang="en-US" sz="2400" u="sng" dirty="0" smtClean="0"/>
              <a:t>Freshman and Junior of the Year</a:t>
            </a:r>
            <a:r>
              <a:rPr lang="en-US" altLang="en-US" sz="2400" dirty="0" smtClean="0"/>
              <a:t> applications </a:t>
            </a:r>
          </a:p>
          <a:p>
            <a:pPr lvl="1"/>
            <a:r>
              <a:rPr lang="en-US" altLang="en-US" sz="1800" dirty="0"/>
              <a:t>Due April 15 at 5:00 PM</a:t>
            </a:r>
          </a:p>
          <a:p>
            <a:pPr lvl="2"/>
            <a:r>
              <a:rPr lang="en-US" altLang="en-US" sz="1800" dirty="0"/>
              <a:t>Applications found and submitted at </a:t>
            </a:r>
            <a:r>
              <a:rPr lang="en-US" altLang="en-US" sz="1800" u="sng" dirty="0">
                <a:solidFill>
                  <a:srgbClr val="00B0F0"/>
                </a:solidFill>
              </a:rPr>
              <a:t>tribunal.uc.edu/recognition</a:t>
            </a:r>
          </a:p>
          <a:p>
            <a:pPr lvl="2"/>
            <a:r>
              <a:rPr lang="en-US" altLang="en-US" sz="1800" dirty="0"/>
              <a:t>Winners receive a $500 scholarship on behalf of the tribunal</a:t>
            </a:r>
          </a:p>
          <a:p>
            <a:r>
              <a:rPr lang="en-US" altLang="en-US" sz="2400" dirty="0" smtClean="0"/>
              <a:t>Join Recognition Committee!!!!</a:t>
            </a:r>
          </a:p>
          <a:p>
            <a:pPr lvl="1"/>
            <a:r>
              <a:rPr lang="en-US" altLang="en-US" sz="1800" dirty="0" smtClean="0"/>
              <a:t>Read nominations to help select winner. Read scholarship applications.</a:t>
            </a:r>
          </a:p>
          <a:p>
            <a:pPr lvl="1"/>
            <a:r>
              <a:rPr lang="en-US" altLang="en-US" sz="1800" dirty="0" smtClean="0"/>
              <a:t>MINIMUM commitment. Easy committee requirement!</a:t>
            </a:r>
          </a:p>
          <a:p>
            <a:pPr lvl="1"/>
            <a:r>
              <a:rPr lang="en-US" altLang="en-US" sz="1800" dirty="0" smtClean="0"/>
              <a:t>Email   lipacc@mail.uc.edu   to join </a:t>
            </a:r>
          </a:p>
          <a:p>
            <a:pPr lvl="1">
              <a:buFontTx/>
              <a:buNone/>
            </a:pPr>
            <a:endParaRPr lang="en-US" altLang="en-US" sz="2000" dirty="0" smtClean="0"/>
          </a:p>
          <a:p>
            <a:pPr lvl="1">
              <a:buFontTx/>
              <a:buNone/>
            </a:pPr>
            <a:endParaRPr lang="en-US" altLang="en-US" sz="2000" dirty="0" smtClean="0"/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7543800" y="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srgbClr val="000000"/>
                </a:solidFill>
                <a:latin typeface="Myriad Pro" pitchFamily="34" charset="0"/>
              </a:rPr>
              <a:t>Chair:</a:t>
            </a:r>
            <a:r>
              <a:rPr lang="en-US" altLang="en-US" sz="1600" u="sng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endParaRPr lang="en-US" altLang="en-US" sz="16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latin typeface="Myriad Pro" pitchFamily="34" charset="0"/>
              </a:rPr>
              <a:t>Christian </a:t>
            </a:r>
            <a:r>
              <a:rPr lang="en-US" altLang="en-US" sz="1600" dirty="0" err="1" smtClean="0">
                <a:solidFill>
                  <a:srgbClr val="000000"/>
                </a:solidFill>
                <a:latin typeface="Myriad Pro" pitchFamily="34" charset="0"/>
              </a:rPr>
              <a:t>Lipa</a:t>
            </a:r>
            <a:endParaRPr lang="en-US" altLang="en-US" sz="1600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/>
              <a:t>Other Announcements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RAFFLE!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67056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Constructive Criticism</a:t>
            </a:r>
          </a:p>
        </p:txBody>
      </p:sp>
      <p:sp>
        <p:nvSpPr>
          <p:cNvPr id="23555" name="Subtitle 4"/>
          <p:cNvSpPr>
            <a:spLocks noGrp="1"/>
          </p:cNvSpPr>
          <p:nvPr>
            <p:ph idx="1"/>
          </p:nvPr>
        </p:nvSpPr>
        <p:spPr>
          <a:xfrm>
            <a:off x="441960" y="2362200"/>
            <a:ext cx="8686800" cy="2209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do you like/dislike about the college?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Comments / Questions?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questions.ceastribunal@gmail.com</a:t>
            </a:r>
          </a:p>
          <a:p>
            <a:pPr marL="0" indent="0" algn="ctr" eaLnBrk="1" hangingPunct="1"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What would you like to see Tribunal do next?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22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3352801"/>
            <a:ext cx="6400800" cy="1752600"/>
          </a:xfrm>
        </p:spPr>
        <p:txBody>
          <a:bodyPr/>
          <a:lstStyle/>
          <a:p>
            <a:r>
              <a:rPr lang="en-US" dirty="0" smtClean="0"/>
              <a:t>Monday, April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525 Old </a:t>
            </a:r>
            <a:r>
              <a:rPr lang="en-US" dirty="0" err="1" smtClean="0"/>
              <a:t>Chem</a:t>
            </a:r>
            <a:endParaRPr lang="en-US" dirty="0" smtClean="0"/>
          </a:p>
          <a:p>
            <a:r>
              <a:rPr lang="en-US" dirty="0" smtClean="0"/>
              <a:t>5:30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Myriad Pro"/>
              </a:rPr>
              <a:t>Purpose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168401" y="1752601"/>
            <a:ext cx="759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defRPr sz="3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•"/>
              <a:defRPr sz="2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en-US" sz="4400" dirty="0" smtClean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8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we are: CEAS Branch of Student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we do: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Host programs for the college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Input on curriculum, grievances, and student/faculty relations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Improve student experience in the college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8697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82" y="1018171"/>
            <a:ext cx="2325255" cy="415781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+mn-lt"/>
              </a:rPr>
              <a:t>President</a:t>
            </a:r>
            <a:endParaRPr lang="en-US" sz="18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98110" y="1433951"/>
            <a:ext cx="1" cy="304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0470" y="1729510"/>
            <a:ext cx="3948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32480" y="1729510"/>
            <a:ext cx="3146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2319479" y="2269765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Vice President</a:t>
            </a:r>
            <a:endParaRPr lang="en-US" sz="1400" b="1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44291" y="2269765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Associate Vice President</a:t>
            </a:r>
            <a:endParaRPr lang="en-US" sz="1400" b="1" dirty="0"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82157" y="226976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Secretary</a:t>
            </a:r>
            <a:endParaRPr lang="en-US" sz="1400" b="1" dirty="0"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1251" y="226976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Treasurer</a:t>
            </a:r>
            <a:endParaRPr lang="en-US" sz="1400" b="1" dirty="0"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715991" y="2269763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Senators (X2)</a:t>
            </a:r>
            <a:endParaRPr lang="en-US" sz="1400" b="1" dirty="0">
              <a:latin typeface="+mn-lt"/>
            </a:endParaRPr>
          </a:p>
        </p:txBody>
      </p:sp>
      <p:cxnSp>
        <p:nvCxnSpPr>
          <p:cNvPr id="20" name="Straight Arrow Connector 19"/>
          <p:cNvCxnSpPr>
            <a:endCxn id="15" idx="0"/>
          </p:cNvCxnSpPr>
          <p:nvPr/>
        </p:nvCxnSpPr>
        <p:spPr>
          <a:xfrm>
            <a:off x="780470" y="1729510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63879" y="1720273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79793" y="1729510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80362" y="1729509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78617" y="1738607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82109" y="2683341"/>
            <a:ext cx="1" cy="113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76323" y="2683341"/>
            <a:ext cx="1" cy="113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19201" y="3816927"/>
            <a:ext cx="2260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16884" y="3821469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941646" y="3821469"/>
            <a:ext cx="1451" cy="1067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11152" y="3821469"/>
            <a:ext cx="1451" cy="1316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82676" y="3812386"/>
            <a:ext cx="0" cy="1667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-39853" y="4306307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Career Fair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80470" y="4722088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 smtClean="0">
                <a:solidFill>
                  <a:srgbClr val="FF0000"/>
                </a:solidFill>
                <a:latin typeface="+mn-lt"/>
              </a:rPr>
              <a:t>EWeek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592114" y="502191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Luau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351222" y="5365181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Special Events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671691" y="3808922"/>
            <a:ext cx="0" cy="1667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5329" y="3816929"/>
            <a:ext cx="0" cy="1412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869546" y="3808924"/>
            <a:ext cx="0" cy="1079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93001" y="3808922"/>
            <a:ext cx="0" cy="825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177645" y="3816929"/>
            <a:ext cx="0" cy="662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660737" y="3808924"/>
            <a:ext cx="2516909" cy="8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/>
          <p:cNvSpPr txBox="1">
            <a:spLocks/>
          </p:cNvSpPr>
          <p:nvPr/>
        </p:nvSpPr>
        <p:spPr>
          <a:xfrm>
            <a:off x="4517734" y="536556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Collegiate Affairs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5110883" y="5055142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Recognition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5706919" y="4783276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SOCC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6330374" y="454309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FELD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7015018" y="436240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Public Affairs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498108" y="1724891"/>
            <a:ext cx="0" cy="1392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3355106" y="298082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Technology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91176" y="6145631"/>
            <a:ext cx="730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OFFICERS are in black. </a:t>
            </a:r>
            <a:r>
              <a:rPr lang="en-US" b="1" dirty="0" smtClean="0">
                <a:solidFill>
                  <a:srgbClr val="FF0000"/>
                </a:solidFill>
              </a:rPr>
              <a:t>COMMITTEE CHAIRS are in red.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93619" y="197429"/>
            <a:ext cx="763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CEAS TRIBUNAL EXECUTIVE STRUCTURE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2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2"/>
            <a:ext cx="8915400" cy="758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Tribunal Officers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576392"/>
              </p:ext>
            </p:extLst>
          </p:nvPr>
        </p:nvGraphicFramePr>
        <p:xfrm>
          <a:off x="1" y="1524000"/>
          <a:ext cx="9120188" cy="499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00"/>
                <a:gridCol w="152300"/>
                <a:gridCol w="75938"/>
                <a:gridCol w="4472250"/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Alison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Hayfer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Carlo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Perottino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Associate 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Matt Kitchen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Treasurer: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Max </a:t>
                      </a:r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Inniger</a:t>
                      </a:r>
                      <a:endParaRPr lang="en-US" sz="2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50433" marR="50433" marT="33450" marB="33450" anchor="ctr"/>
                </a:tc>
              </a:tr>
              <a:tr h="581033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Secretary: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Jared Wood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57899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Senators: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Madeline Adams</a:t>
                      </a:r>
                    </a:p>
                    <a:p>
                      <a:r>
                        <a:rPr lang="en-US" sz="2200" b="1" baseline="0" dirty="0" smtClean="0"/>
                        <a:t>Hannah Kenny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142355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algn="r"/>
                      <a:endParaRPr lang="en-US" sz="7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402219">
                <a:tc gridSpan="4">
                  <a:txBody>
                    <a:bodyPr/>
                    <a:lstStyle/>
                    <a:p>
                      <a:pPr algn="ctr"/>
                      <a:endParaRPr lang="en-US" sz="2200" b="1" u="sng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u="sng" dirty="0"/>
                    </a:p>
                  </a:txBody>
                  <a:tcPr marL="50433" marR="50433" marT="33450" marB="33450" anchor="ctr"/>
                </a:tc>
                <a:tc hMerge="1">
                  <a:txBody>
                    <a:bodyPr/>
                    <a:lstStyle/>
                    <a:p>
                      <a:endParaRPr lang="en-US" sz="2000" b="1" u="sng" dirty="0" smtClean="0"/>
                    </a:p>
                  </a:txBody>
                  <a:tcPr marL="50433" marR="50433" marT="33450" marB="33450" anchor="ctr"/>
                </a:tc>
              </a:tr>
              <a:tr h="402219"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50433" marR="50433" marT="33450" marB="33450" anchor="ctr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350"/>
            <a:ext cx="8839200" cy="758825"/>
          </a:xfrm>
        </p:spPr>
        <p:txBody>
          <a:bodyPr/>
          <a:lstStyle/>
          <a:p>
            <a:pPr eaLnBrk="1" hangingPunct="1"/>
            <a:r>
              <a:rPr lang="en-US" b="1" u="sng" smtClean="0"/>
              <a:t>Tribunal Executives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12959"/>
              </p:ext>
            </p:extLst>
          </p:nvPr>
        </p:nvGraphicFramePr>
        <p:xfrm>
          <a:off x="372580" y="914400"/>
          <a:ext cx="8539646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353"/>
                <a:gridCol w="126268"/>
                <a:gridCol w="3991025"/>
              </a:tblGrid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Career Fair: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Dane Sowers, Nick </a:t>
                      </a:r>
                      <a:r>
                        <a:rPr lang="en-US" sz="2000" b="1" baseline="0" dirty="0" err="1" smtClean="0"/>
                        <a:t>Stelzer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Collegiate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Mark </a:t>
                      </a:r>
                      <a:r>
                        <a:rPr lang="en-US" sz="2000" b="1" dirty="0" err="1" smtClean="0"/>
                        <a:t>Gruenbacher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 smtClean="0"/>
                        <a:t>EWeek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Alison Hayfer, Kitty </a:t>
                      </a:r>
                      <a:r>
                        <a:rPr lang="en-US" sz="2000" b="1" baseline="0" dirty="0" err="1" smtClean="0"/>
                        <a:t>DiFalco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FELD: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Alexis Conway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Luau: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marL="0" marR="0" indent="0" algn="l" defTabSz="914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Chris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Katuscak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Recognition: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Christian </a:t>
                      </a:r>
                      <a:r>
                        <a:rPr lang="en-US" sz="2000" b="1" dirty="0" err="1" smtClean="0"/>
                        <a:t>Lipa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Public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solidFill>
                            <a:schemeClr val="tx1"/>
                          </a:solidFill>
                        </a:rPr>
                        <a:t>Juliann</a:t>
                      </a:r>
                      <a:r>
                        <a:rPr lang="en-US" sz="2000" b="1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chemeClr val="tx1"/>
                          </a:solidFill>
                        </a:rPr>
                        <a:t>Leny</a:t>
                      </a:r>
                      <a:r>
                        <a:rPr lang="en-US" sz="2000" b="1" i="0" baseline="0" dirty="0" smtClean="0">
                          <a:solidFill>
                            <a:schemeClr val="tx1"/>
                          </a:solidFill>
                        </a:rPr>
                        <a:t>, Logan Buck</a:t>
                      </a:r>
                      <a:endParaRPr lang="en-US" sz="20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SOCC: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Nathan Ball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Special Events: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Scott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Blincoe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Technology: 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Charlie Hinton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President:</a:t>
            </a:r>
          </a:p>
          <a:p>
            <a:r>
              <a:rPr lang="en-US" sz="2800" b="1" dirty="0"/>
              <a:t>Carlo </a:t>
            </a:r>
            <a:r>
              <a:rPr lang="en-US" sz="2800" b="1" dirty="0" err="1"/>
              <a:t>Perottino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Senators </a:t>
            </a:r>
            <a:r>
              <a:rPr lang="en-US" sz="2800" dirty="0"/>
              <a:t>(2):</a:t>
            </a:r>
          </a:p>
          <a:p>
            <a:r>
              <a:rPr lang="en-US" sz="2800" b="1" dirty="0"/>
              <a:t>John </a:t>
            </a:r>
            <a:r>
              <a:rPr lang="en-US" sz="2800" b="1" dirty="0" err="1"/>
              <a:t>Lewnard</a:t>
            </a:r>
            <a:endParaRPr lang="en-US" sz="2800" b="1" dirty="0"/>
          </a:p>
          <a:p>
            <a:r>
              <a:rPr lang="en-US" sz="2800" b="1" dirty="0" smtClean="0"/>
              <a:t>Varun </a:t>
            </a:r>
            <a:r>
              <a:rPr lang="en-US" sz="2800" b="1" dirty="0" err="1" smtClean="0"/>
              <a:t>Nagarajan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John Lewnard for Senator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9067"/>
            <a:ext cx="8497888" cy="4965171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Past Experience: 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EAS Tribuna</a:t>
            </a:r>
            <a:r>
              <a:rPr lang="en-US" sz="2000" dirty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 Treasurer (Past - 5 semesters)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Freshmen Education Leadership Development (FELD) President ( Past - 3 semesters)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Triathlon Club Co-Founder, Treasurer (Past), and President (Current)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Past Semester – no EAS Tribunal Position but still effective member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Attended nearly every Senate meeting this semester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Goals &amp; Objectives: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EAS Tribunal Initiative Leader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Host CEAS Student Organization Workshop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Drive Transparency within EAS Tribunal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Help Streamline UFB Funding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Push for Informational Videos for Current Topics</a:t>
            </a:r>
          </a:p>
        </p:txBody>
      </p:sp>
    </p:spTree>
    <p:extLst>
      <p:ext uri="{BB962C8B-B14F-4D97-AF65-F5344CB8AC3E}">
        <p14:creationId xmlns:p14="http://schemas.microsoft.com/office/powerpoint/2010/main" val="1952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Dean </a:t>
            </a:r>
            <a:r>
              <a:rPr lang="en-US" dirty="0" err="1" smtClean="0"/>
              <a:t>Teik</a:t>
            </a:r>
            <a:r>
              <a:rPr lang="en-US" dirty="0" smtClean="0"/>
              <a:t> 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846</Words>
  <Application>Microsoft Office PowerPoint</Application>
  <PresentationFormat>On-screen Show (4:3)</PresentationFormat>
  <Paragraphs>200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Default Design</vt:lpstr>
      <vt:lpstr>1_Level</vt:lpstr>
      <vt:lpstr>blank</vt:lpstr>
      <vt:lpstr>1_Default Design</vt:lpstr>
      <vt:lpstr>Engineering and Applied  Science Tribunal</vt:lpstr>
      <vt:lpstr>Agenda:</vt:lpstr>
      <vt:lpstr>PowerPoint Presentation</vt:lpstr>
      <vt:lpstr>President</vt:lpstr>
      <vt:lpstr>Tribunal Officers</vt:lpstr>
      <vt:lpstr>Tribunal Executives</vt:lpstr>
      <vt:lpstr>Elections</vt:lpstr>
      <vt:lpstr>John Lewnard for Senator</vt:lpstr>
      <vt:lpstr>Dean Teik Lim</vt:lpstr>
      <vt:lpstr>Officer Reports</vt:lpstr>
      <vt:lpstr>President</vt:lpstr>
      <vt:lpstr>Vice President</vt:lpstr>
      <vt:lpstr>Associate Vice President</vt:lpstr>
      <vt:lpstr>Secretary</vt:lpstr>
      <vt:lpstr>Committee Reports</vt:lpstr>
      <vt:lpstr>Luau</vt:lpstr>
      <vt:lpstr>Special Events</vt:lpstr>
      <vt:lpstr>Special Events</vt:lpstr>
      <vt:lpstr>Order of the Engineer</vt:lpstr>
      <vt:lpstr>Order of the Engineer</vt:lpstr>
      <vt:lpstr>Recognition</vt:lpstr>
      <vt:lpstr>PowerPoint Presentation</vt:lpstr>
      <vt:lpstr>RAFFLE!</vt:lpstr>
      <vt:lpstr>Constructive Criticism</vt:lpstr>
      <vt:lpstr>Next Meeting: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Report</dc:title>
  <dc:creator>Andrew Griggs</dc:creator>
  <cp:lastModifiedBy>adnauseum</cp:lastModifiedBy>
  <cp:revision>241</cp:revision>
  <dcterms:created xsi:type="dcterms:W3CDTF">2012-06-23T16:33:59Z</dcterms:created>
  <dcterms:modified xsi:type="dcterms:W3CDTF">2015-04-06T23:48:41Z</dcterms:modified>
</cp:coreProperties>
</file>