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2" r:id="rId3"/>
    <p:sldMasterId id="2147483724" r:id="rId4"/>
    <p:sldMasterId id="2147483736" r:id="rId5"/>
    <p:sldMasterId id="2147483747" r:id="rId6"/>
  </p:sldMasterIdLst>
  <p:notesMasterIdLst>
    <p:notesMasterId r:id="rId52"/>
  </p:notesMasterIdLst>
  <p:sldIdLst>
    <p:sldId id="265" r:id="rId7"/>
    <p:sldId id="506" r:id="rId8"/>
    <p:sldId id="488" r:id="rId9"/>
    <p:sldId id="489" r:id="rId10"/>
    <p:sldId id="490" r:id="rId11"/>
    <p:sldId id="491" r:id="rId12"/>
    <p:sldId id="492" r:id="rId13"/>
    <p:sldId id="493" r:id="rId14"/>
    <p:sldId id="494" r:id="rId15"/>
    <p:sldId id="495" r:id="rId16"/>
    <p:sldId id="496" r:id="rId17"/>
    <p:sldId id="497" r:id="rId18"/>
    <p:sldId id="498" r:id="rId19"/>
    <p:sldId id="499" r:id="rId20"/>
    <p:sldId id="500" r:id="rId21"/>
    <p:sldId id="501" r:id="rId22"/>
    <p:sldId id="502" r:id="rId23"/>
    <p:sldId id="503" r:id="rId24"/>
    <p:sldId id="504" r:id="rId25"/>
    <p:sldId id="505" r:id="rId26"/>
    <p:sldId id="439" r:id="rId27"/>
    <p:sldId id="453" r:id="rId28"/>
    <p:sldId id="267" r:id="rId29"/>
    <p:sldId id="268" r:id="rId30"/>
    <p:sldId id="270" r:id="rId31"/>
    <p:sldId id="424" r:id="rId32"/>
    <p:sldId id="451" r:id="rId33"/>
    <p:sldId id="452" r:id="rId34"/>
    <p:sldId id="513" r:id="rId35"/>
    <p:sldId id="514" r:id="rId36"/>
    <p:sldId id="515" r:id="rId37"/>
    <p:sldId id="516" r:id="rId38"/>
    <p:sldId id="388" r:id="rId39"/>
    <p:sldId id="271" r:id="rId40"/>
    <p:sldId id="481" r:id="rId41"/>
    <p:sldId id="510" r:id="rId42"/>
    <p:sldId id="511" r:id="rId43"/>
    <p:sldId id="485" r:id="rId44"/>
    <p:sldId id="486" r:id="rId45"/>
    <p:sldId id="483" r:id="rId46"/>
    <p:sldId id="508" r:id="rId47"/>
    <p:sldId id="461" r:id="rId48"/>
    <p:sldId id="441" r:id="rId49"/>
    <p:sldId id="440" r:id="rId50"/>
    <p:sldId id="42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89244" autoAdjust="0"/>
  </p:normalViewPr>
  <p:slideViewPr>
    <p:cSldViewPr>
      <p:cViewPr>
        <p:scale>
          <a:sx n="120" d="100"/>
          <a:sy n="120" d="100"/>
        </p:scale>
        <p:origin x="6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Blatt1!$B$1</c:f>
              <c:strCache>
                <c:ptCount val="1"/>
                <c:pt idx="0">
                  <c:v>Spalte1</c:v>
                </c:pt>
              </c:strCache>
            </c:strRef>
          </c:tx>
          <c:spPr>
            <a:solidFill>
              <a:schemeClr val="accent2"/>
            </a:solidFill>
            <a:ln w="25384">
              <a:noFill/>
            </a:ln>
          </c:spPr>
          <c:invertIfNegative val="0"/>
          <c:dPt>
            <c:idx val="9"/>
            <c:invertIfNegative val="0"/>
            <c:bubble3D val="0"/>
            <c:spPr>
              <a:solidFill>
                <a:schemeClr val="accent2"/>
              </a:solidFill>
              <a:ln w="25384">
                <a:noFill/>
              </a:ln>
            </c:spPr>
          </c:dPt>
          <c:dPt>
            <c:idx val="10"/>
            <c:invertIfNegative val="0"/>
            <c:bubble3D val="0"/>
            <c:spPr>
              <a:solidFill>
                <a:schemeClr val="accent2"/>
              </a:solidFill>
              <a:ln w="12692">
                <a:solidFill>
                  <a:srgbClr val="008080"/>
                </a:solidFill>
                <a:prstDash val="solid"/>
              </a:ln>
            </c:spPr>
          </c:dPt>
          <c:dLbls>
            <c:dLbl>
              <c:idx val="1"/>
              <c:layout/>
              <c:tx>
                <c:rich>
                  <a:bodyPr/>
                  <a:lstStyle/>
                  <a:p>
                    <a:r>
                      <a:rPr lang="en-US" dirty="0" smtClean="0"/>
                      <a:t>1,114</a:t>
                    </a:r>
                    <a:endParaRPr lang="en-US" dirty="0"/>
                  </a:p>
                </c:rich>
              </c:tx>
              <c:dLblPos val="outEnd"/>
              <c:showLegendKey val="0"/>
              <c:showVal val="1"/>
              <c:showCatName val="0"/>
              <c:showSerName val="0"/>
              <c:showPercent val="0"/>
              <c:showBubbleSize val="0"/>
            </c:dLbl>
            <c:dLbl>
              <c:idx val="2"/>
              <c:layout/>
              <c:tx>
                <c:rich>
                  <a:bodyPr/>
                  <a:lstStyle/>
                  <a:p>
                    <a:r>
                      <a:rPr lang="en-US" dirty="0" smtClean="0"/>
                      <a:t>1,548</a:t>
                    </a:r>
                    <a:endParaRPr lang="en-US" dirty="0"/>
                  </a:p>
                </c:rich>
              </c:tx>
              <c:dLblPos val="outEnd"/>
              <c:showLegendKey val="0"/>
              <c:showVal val="1"/>
              <c:showCatName val="0"/>
              <c:showSerName val="0"/>
              <c:showPercent val="0"/>
              <c:showBubbleSize val="0"/>
            </c:dLbl>
            <c:dLbl>
              <c:idx val="3"/>
              <c:layout/>
              <c:tx>
                <c:rich>
                  <a:bodyPr/>
                  <a:lstStyle/>
                  <a:p>
                    <a:r>
                      <a:rPr lang="en-US" dirty="0" smtClean="0"/>
                      <a:t>2,108</a:t>
                    </a:r>
                    <a:endParaRPr lang="en-US" dirty="0"/>
                  </a:p>
                </c:rich>
              </c:tx>
              <c:dLblPos val="outEnd"/>
              <c:showLegendKey val="0"/>
              <c:showVal val="1"/>
              <c:showCatName val="0"/>
              <c:showSerName val="0"/>
              <c:showPercent val="0"/>
              <c:showBubbleSize val="0"/>
            </c:dLbl>
            <c:dLbl>
              <c:idx val="4"/>
              <c:layout/>
              <c:tx>
                <c:rich>
                  <a:bodyPr/>
                  <a:lstStyle/>
                  <a:p>
                    <a:r>
                      <a:rPr lang="en-US" dirty="0" smtClean="0"/>
                      <a:t>2,367</a:t>
                    </a:r>
                    <a:endParaRPr lang="en-US" dirty="0"/>
                  </a:p>
                </c:rich>
              </c:tx>
              <c:dLblPos val="outEnd"/>
              <c:showLegendKey val="0"/>
              <c:showVal val="1"/>
              <c:showCatName val="0"/>
              <c:showSerName val="0"/>
              <c:showPercent val="0"/>
              <c:showBubbleSize val="0"/>
            </c:dLbl>
            <c:dLbl>
              <c:idx val="5"/>
              <c:layout/>
              <c:tx>
                <c:rich>
                  <a:bodyPr/>
                  <a:lstStyle/>
                  <a:p>
                    <a:r>
                      <a:rPr lang="en-US" dirty="0" smtClean="0"/>
                      <a:t>2,912</a:t>
                    </a:r>
                    <a:endParaRPr lang="en-US" dirty="0"/>
                  </a:p>
                </c:rich>
              </c:tx>
              <c:dLblPos val="outEnd"/>
              <c:showLegendKey val="0"/>
              <c:showVal val="1"/>
              <c:showCatName val="0"/>
              <c:showSerName val="0"/>
              <c:showPercent val="0"/>
              <c:showBubbleSize val="0"/>
            </c:dLbl>
            <c:dLbl>
              <c:idx val="6"/>
              <c:layout/>
              <c:tx>
                <c:rich>
                  <a:bodyPr/>
                  <a:lstStyle/>
                  <a:p>
                    <a:r>
                      <a:rPr lang="en-US" dirty="0" smtClean="0"/>
                      <a:t>2,160</a:t>
                    </a:r>
                    <a:endParaRPr lang="en-US" dirty="0"/>
                  </a:p>
                </c:rich>
              </c:tx>
              <c:dLblPos val="outEnd"/>
              <c:showLegendKey val="0"/>
              <c:showVal val="1"/>
              <c:showCatName val="0"/>
              <c:showSerName val="0"/>
              <c:showPercent val="0"/>
              <c:showBubbleSize val="0"/>
            </c:dLbl>
            <c:dLbl>
              <c:idx val="7"/>
              <c:layout/>
              <c:tx>
                <c:rich>
                  <a:bodyPr/>
                  <a:lstStyle/>
                  <a:p>
                    <a:r>
                      <a:rPr lang="en-US" dirty="0" smtClean="0"/>
                      <a:t>2,956</a:t>
                    </a:r>
                    <a:endParaRPr lang="en-US" dirty="0"/>
                  </a:p>
                </c:rich>
              </c:tx>
              <c:dLblPos val="outEnd"/>
              <c:showLegendKey val="0"/>
              <c:showVal val="1"/>
              <c:showCatName val="0"/>
              <c:showSerName val="0"/>
              <c:showPercent val="0"/>
              <c:showBubbleSize val="0"/>
            </c:dLbl>
            <c:dLbl>
              <c:idx val="8"/>
              <c:layout/>
              <c:tx>
                <c:rich>
                  <a:bodyPr/>
                  <a:lstStyle/>
                  <a:p>
                    <a:r>
                      <a:rPr lang="en-US" dirty="0" smtClean="0"/>
                      <a:t>3,701</a:t>
                    </a:r>
                    <a:endParaRPr lang="en-US" dirty="0"/>
                  </a:p>
                </c:rich>
              </c:tx>
              <c:dLblPos val="outEnd"/>
              <c:showLegendKey val="0"/>
              <c:showVal val="1"/>
              <c:showCatName val="0"/>
              <c:showSerName val="0"/>
              <c:showPercent val="0"/>
              <c:showBubbleSize val="0"/>
            </c:dLbl>
            <c:dLbl>
              <c:idx val="9"/>
              <c:layout/>
              <c:tx>
                <c:rich>
                  <a:bodyPr/>
                  <a:lstStyle/>
                  <a:p>
                    <a:r>
                      <a:rPr lang="en-US" dirty="0" smtClean="0"/>
                      <a:t>3,810</a:t>
                    </a:r>
                    <a:endParaRPr lang="en-US" dirty="0"/>
                  </a:p>
                </c:rich>
              </c:tx>
              <c:dLblPos val="outEnd"/>
              <c:showLegendKey val="0"/>
              <c:showVal val="1"/>
              <c:showCatName val="0"/>
              <c:showSerName val="0"/>
              <c:showPercent val="0"/>
              <c:showBubbleSize val="0"/>
            </c:dLbl>
            <c:dLbl>
              <c:idx val="10"/>
              <c:layout/>
              <c:tx>
                <c:rich>
                  <a:bodyPr/>
                  <a:lstStyle/>
                  <a:p>
                    <a:r>
                      <a:rPr lang="en-US" dirty="0" smtClean="0"/>
                      <a:t>3,920</a:t>
                    </a:r>
                  </a:p>
                </c:rich>
              </c:tx>
              <c:dLblPos val="outEnd"/>
              <c:showLegendKey val="0"/>
              <c:showVal val="1"/>
              <c:showCatName val="0"/>
              <c:showSerName val="0"/>
              <c:showPercent val="0"/>
              <c:showBubbleSize val="0"/>
            </c:dLbl>
            <c:dLbl>
              <c:idx val="11"/>
              <c:layout/>
              <c:tx>
                <c:rich>
                  <a:bodyPr/>
                  <a:lstStyle/>
                  <a:p>
                    <a:r>
                      <a:rPr lang="en-US" dirty="0" smtClean="0"/>
                      <a:t>5,000</a:t>
                    </a:r>
                    <a:endParaRPr lang="en-US" dirty="0"/>
                  </a:p>
                </c:rich>
              </c:tx>
              <c:dLblPos val="outEnd"/>
              <c:showLegendKey val="0"/>
              <c:showVal val="1"/>
              <c:showCatName val="0"/>
              <c:showSerName val="0"/>
              <c:showPercent val="0"/>
              <c:showBubbleSize val="0"/>
            </c:dLbl>
            <c:numFmt formatCode="#,##0" sourceLinked="0"/>
            <c:txPr>
              <a:bodyPr/>
              <a:lstStyle/>
              <a:p>
                <a:pPr>
                  <a:defRPr sz="1100" b="1"/>
                </a:pPr>
                <a:endParaRPr lang="en-US"/>
              </a:p>
            </c:txPr>
            <c:dLblPos val="outEnd"/>
            <c:showLegendKey val="0"/>
            <c:showVal val="1"/>
            <c:showCatName val="0"/>
            <c:showSerName val="0"/>
            <c:showPercent val="0"/>
            <c:showBubbleSize val="0"/>
            <c:showLeaderLines val="0"/>
          </c:dLbls>
          <c:cat>
            <c:numRef>
              <c:f>Blatt1!$A$2:$A$13</c:f>
              <c:numCache>
                <c:formatCode>General</c:formatCode>
                <c:ptCount val="12"/>
                <c:pt idx="0">
                  <c:v>1999</c:v>
                </c:pt>
                <c:pt idx="1">
                  <c:v>2002</c:v>
                </c:pt>
                <c:pt idx="2">
                  <c:v>2005</c:v>
                </c:pt>
                <c:pt idx="3">
                  <c:v>2006</c:v>
                </c:pt>
                <c:pt idx="4">
                  <c:v>2007</c:v>
                </c:pt>
                <c:pt idx="5">
                  <c:v>2008</c:v>
                </c:pt>
                <c:pt idx="6">
                  <c:v>2009</c:v>
                </c:pt>
                <c:pt idx="7">
                  <c:v>2010</c:v>
                </c:pt>
                <c:pt idx="8">
                  <c:v>2011</c:v>
                </c:pt>
                <c:pt idx="9">
                  <c:v>2012</c:v>
                </c:pt>
                <c:pt idx="10">
                  <c:v>2013</c:v>
                </c:pt>
                <c:pt idx="11">
                  <c:v>2016</c:v>
                </c:pt>
              </c:numCache>
            </c:numRef>
          </c:cat>
          <c:val>
            <c:numRef>
              <c:f>Blatt1!$B$2:$B$13</c:f>
              <c:numCache>
                <c:formatCode>#,##0</c:formatCode>
                <c:ptCount val="12"/>
                <c:pt idx="0">
                  <c:v>618</c:v>
                </c:pt>
                <c:pt idx="1">
                  <c:v>1114</c:v>
                </c:pt>
                <c:pt idx="2">
                  <c:v>1548</c:v>
                </c:pt>
                <c:pt idx="3">
                  <c:v>2108</c:v>
                </c:pt>
                <c:pt idx="4">
                  <c:v>2367</c:v>
                </c:pt>
                <c:pt idx="5">
                  <c:v>2912</c:v>
                </c:pt>
                <c:pt idx="6">
                  <c:v>2160</c:v>
                </c:pt>
                <c:pt idx="7">
                  <c:v>2956</c:v>
                </c:pt>
                <c:pt idx="8">
                  <c:v>3701</c:v>
                </c:pt>
                <c:pt idx="9">
                  <c:v>3810</c:v>
                </c:pt>
                <c:pt idx="10">
                  <c:v>3920</c:v>
                </c:pt>
                <c:pt idx="11">
                  <c:v>5000</c:v>
                </c:pt>
              </c:numCache>
            </c:numRef>
          </c:val>
        </c:ser>
        <c:ser>
          <c:idx val="1"/>
          <c:order val="1"/>
          <c:tx>
            <c:strRef>
              <c:f>Blatt1!$C$1</c:f>
              <c:strCache>
                <c:ptCount val="1"/>
                <c:pt idx="0">
                  <c:v>Spalte2</c:v>
                </c:pt>
              </c:strCache>
            </c:strRef>
          </c:tx>
          <c:spPr>
            <a:gradFill rotWithShape="0">
              <a:gsLst>
                <a:gs pos="0">
                  <a:srgbClr val="F79FA3"/>
                </a:gs>
                <a:gs pos="100000">
                  <a:srgbClr val="B4212F"/>
                </a:gs>
              </a:gsLst>
              <a:lin ang="5400000"/>
            </a:gradFill>
            <a:ln w="25384">
              <a:noFill/>
            </a:ln>
            <a:effectLst>
              <a:outerShdw dist="35921" dir="2700000" algn="br">
                <a:srgbClr val="000000"/>
              </a:outerShdw>
            </a:effectLst>
          </c:spPr>
          <c:invertIfNegative val="0"/>
          <c:cat>
            <c:numRef>
              <c:f>Blatt1!$A$2:$A$13</c:f>
              <c:numCache>
                <c:formatCode>General</c:formatCode>
                <c:ptCount val="12"/>
                <c:pt idx="0">
                  <c:v>1999</c:v>
                </c:pt>
                <c:pt idx="1">
                  <c:v>2002</c:v>
                </c:pt>
                <c:pt idx="2">
                  <c:v>2005</c:v>
                </c:pt>
                <c:pt idx="3">
                  <c:v>2006</c:v>
                </c:pt>
                <c:pt idx="4">
                  <c:v>2007</c:v>
                </c:pt>
                <c:pt idx="5">
                  <c:v>2008</c:v>
                </c:pt>
                <c:pt idx="6">
                  <c:v>2009</c:v>
                </c:pt>
                <c:pt idx="7">
                  <c:v>2010</c:v>
                </c:pt>
                <c:pt idx="8">
                  <c:v>2011</c:v>
                </c:pt>
                <c:pt idx="9">
                  <c:v>2012</c:v>
                </c:pt>
                <c:pt idx="10">
                  <c:v>2013</c:v>
                </c:pt>
                <c:pt idx="11">
                  <c:v>2016</c:v>
                </c:pt>
              </c:numCache>
            </c:numRef>
          </c:cat>
          <c:val>
            <c:numRef>
              <c:f>Blatt1!$C$2:$C$13</c:f>
            </c:numRef>
          </c:val>
        </c:ser>
        <c:ser>
          <c:idx val="2"/>
          <c:order val="2"/>
          <c:tx>
            <c:strRef>
              <c:f>Blatt1!$D$1</c:f>
              <c:strCache>
                <c:ptCount val="1"/>
                <c:pt idx="0">
                  <c:v>Datenreihe 3</c:v>
                </c:pt>
              </c:strCache>
            </c:strRef>
          </c:tx>
          <c:spPr>
            <a:gradFill rotWithShape="0">
              <a:gsLst>
                <a:gs pos="0">
                  <a:srgbClr val="A5ECA5"/>
                </a:gs>
                <a:gs pos="100000">
                  <a:srgbClr val="23A326"/>
                </a:gs>
              </a:gsLst>
              <a:lin ang="5400000"/>
            </a:gradFill>
            <a:ln w="25384">
              <a:noFill/>
            </a:ln>
            <a:effectLst>
              <a:outerShdw dist="35921" dir="2700000" algn="br">
                <a:srgbClr val="000000"/>
              </a:outerShdw>
            </a:effectLst>
          </c:spPr>
          <c:invertIfNegative val="0"/>
          <c:cat>
            <c:numRef>
              <c:f>Blatt1!$A$2:$A$13</c:f>
              <c:numCache>
                <c:formatCode>General</c:formatCode>
                <c:ptCount val="12"/>
                <c:pt idx="0">
                  <c:v>1999</c:v>
                </c:pt>
                <c:pt idx="1">
                  <c:v>2002</c:v>
                </c:pt>
                <c:pt idx="2">
                  <c:v>2005</c:v>
                </c:pt>
                <c:pt idx="3">
                  <c:v>2006</c:v>
                </c:pt>
                <c:pt idx="4">
                  <c:v>2007</c:v>
                </c:pt>
                <c:pt idx="5">
                  <c:v>2008</c:v>
                </c:pt>
                <c:pt idx="6">
                  <c:v>2009</c:v>
                </c:pt>
                <c:pt idx="7">
                  <c:v>2010</c:v>
                </c:pt>
                <c:pt idx="8">
                  <c:v>2011</c:v>
                </c:pt>
                <c:pt idx="9">
                  <c:v>2012</c:v>
                </c:pt>
                <c:pt idx="10">
                  <c:v>2013</c:v>
                </c:pt>
                <c:pt idx="11">
                  <c:v>2016</c:v>
                </c:pt>
              </c:numCache>
            </c:numRef>
          </c:cat>
          <c:val>
            <c:numRef>
              <c:f>Blatt1!$D$2:$D$13</c:f>
            </c:numRef>
          </c:val>
        </c:ser>
        <c:dLbls>
          <c:dLblPos val="outEnd"/>
          <c:showLegendKey val="0"/>
          <c:showVal val="1"/>
          <c:showCatName val="0"/>
          <c:showSerName val="0"/>
          <c:showPercent val="0"/>
          <c:showBubbleSize val="0"/>
        </c:dLbls>
        <c:gapWidth val="195"/>
        <c:overlap val="-18"/>
        <c:axId val="28071808"/>
        <c:axId val="28073344"/>
      </c:barChart>
      <c:catAx>
        <c:axId val="28071808"/>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sz="1099">
                <a:latin typeface="Arial"/>
              </a:defRPr>
            </a:pPr>
            <a:endParaRPr lang="en-US"/>
          </a:p>
        </c:txPr>
        <c:crossAx val="28073344"/>
        <c:crossesAt val="0"/>
        <c:auto val="1"/>
        <c:lblAlgn val="ctr"/>
        <c:lblOffset val="100"/>
        <c:noMultiLvlLbl val="0"/>
      </c:catAx>
      <c:valAx>
        <c:axId val="28073344"/>
        <c:scaling>
          <c:orientation val="minMax"/>
          <c:max val="5500"/>
        </c:scaling>
        <c:delete val="0"/>
        <c:axPos val="l"/>
        <c:majorGridlines>
          <c:spPr>
            <a:ln w="3173">
              <a:solidFill>
                <a:srgbClr val="808080"/>
              </a:solidFill>
              <a:prstDash val="solid"/>
            </a:ln>
          </c:spPr>
        </c:majorGridlines>
        <c:numFmt formatCode="0" sourceLinked="0"/>
        <c:majorTickMark val="out"/>
        <c:minorTickMark val="none"/>
        <c:tickLblPos val="nextTo"/>
        <c:spPr>
          <a:ln w="3173">
            <a:solidFill>
              <a:srgbClr val="808080"/>
            </a:solidFill>
            <a:prstDash val="solid"/>
          </a:ln>
        </c:spPr>
        <c:txPr>
          <a:bodyPr/>
          <a:lstStyle/>
          <a:p>
            <a:pPr>
              <a:defRPr sz="1099" baseline="0">
                <a:latin typeface="Arial"/>
              </a:defRPr>
            </a:pPr>
            <a:endParaRPr lang="en-US"/>
          </a:p>
        </c:txPr>
        <c:crossAx val="28071808"/>
        <c:crosses val="autoZero"/>
        <c:crossBetween val="between"/>
        <c:majorUnit val="500"/>
      </c:valAx>
      <c:spPr>
        <a:noFill/>
        <a:ln w="25384">
          <a:noFill/>
        </a:ln>
      </c:spPr>
    </c:plotArea>
    <c:plotVisOnly val="1"/>
    <c:dispBlanksAs val="gap"/>
    <c:showDLblsOverMax val="0"/>
  </c:chart>
  <c:spPr>
    <a:noFill/>
    <a:ln>
      <a:noFill/>
    </a:ln>
  </c:spPr>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9722A-C710-4B0F-8115-DFEE80D0B9B5}" type="datetimeFigureOut">
              <a:rPr lang="en-US" smtClean="0"/>
              <a:pPr/>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59374-E3E6-4EE9-A9DD-5D9D37E3F78F}" type="slidenum">
              <a:rPr lang="en-US" smtClean="0"/>
              <a:pPr/>
              <a:t>‹#›</a:t>
            </a:fld>
            <a:endParaRPr lang="en-US"/>
          </a:p>
        </p:txBody>
      </p:sp>
    </p:spTree>
    <p:extLst>
      <p:ext uri="{BB962C8B-B14F-4D97-AF65-F5344CB8AC3E}">
        <p14:creationId xmlns:p14="http://schemas.microsoft.com/office/powerpoint/2010/main" val="5386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4" name="Fußzeilenplatzhalter 3"/>
          <p:cNvSpPr>
            <a:spLocks noGrp="1"/>
          </p:cNvSpPr>
          <p:nvPr>
            <p:ph type="ftr" sz="quarter" idx="4"/>
          </p:nvPr>
        </p:nvSpPr>
        <p:spPr/>
        <p:txBody>
          <a:bodyPr/>
          <a:lstStyle/>
          <a:p>
            <a:pPr>
              <a:defRPr/>
            </a:pPr>
            <a:endParaRPr lang="de-DE">
              <a:solidFill>
                <a:prstClr val="black"/>
              </a:solidFill>
            </a:endParaRPr>
          </a:p>
        </p:txBody>
      </p:sp>
      <p:sp>
        <p:nvSpPr>
          <p:cNvPr id="79877"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1936C46-C9EF-4613-BEAB-45A1A45567BD}" type="slidenum">
              <a:rPr lang="de-DE">
                <a:solidFill>
                  <a:prstClr val="black"/>
                </a:solidFill>
              </a:rPr>
              <a:pPr eaLnBrk="1" hangingPunct="1"/>
              <a:t>5</a:t>
            </a:fld>
            <a:endParaRPr lang="de-D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MS PGothic"/>
              <a:cs typeface="MS PGothic"/>
            </a:endParaRPr>
          </a:p>
        </p:txBody>
      </p:sp>
      <p:sp>
        <p:nvSpPr>
          <p:cNvPr id="4" name="Fußzeilenplatzhalter 3"/>
          <p:cNvSpPr>
            <a:spLocks noGrp="1"/>
          </p:cNvSpPr>
          <p:nvPr>
            <p:ph type="ftr" sz="quarter" idx="4"/>
          </p:nvPr>
        </p:nvSpPr>
        <p:spPr/>
        <p:txBody>
          <a:bodyPr/>
          <a:lstStyle/>
          <a:p>
            <a:pPr>
              <a:defRPr/>
            </a:pPr>
            <a:endParaRPr lang="de-DE">
              <a:solidFill>
                <a:prstClr val="black"/>
              </a:solidFill>
            </a:endParaRPr>
          </a:p>
        </p:txBody>
      </p:sp>
      <p:sp>
        <p:nvSpPr>
          <p:cNvPr id="61445"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a:cs typeface="MS PGothic"/>
              </a:defRPr>
            </a:lvl1pPr>
            <a:lvl2pPr marL="742883" indent="-285724" eaLnBrk="0" hangingPunct="0">
              <a:defRPr>
                <a:solidFill>
                  <a:schemeClr val="tx1"/>
                </a:solidFill>
                <a:latin typeface="Calibri" pitchFamily="34" charset="0"/>
                <a:ea typeface="MS PGothic"/>
                <a:cs typeface="MS PGothic"/>
              </a:defRPr>
            </a:lvl2pPr>
            <a:lvl3pPr marL="1142898" indent="-228580" eaLnBrk="0" hangingPunct="0">
              <a:defRPr>
                <a:solidFill>
                  <a:schemeClr val="tx1"/>
                </a:solidFill>
                <a:latin typeface="Calibri" pitchFamily="34" charset="0"/>
                <a:ea typeface="MS PGothic"/>
                <a:cs typeface="MS PGothic"/>
              </a:defRPr>
            </a:lvl3pPr>
            <a:lvl4pPr marL="1600057" indent="-228580" eaLnBrk="0" hangingPunct="0">
              <a:defRPr>
                <a:solidFill>
                  <a:schemeClr val="tx1"/>
                </a:solidFill>
                <a:latin typeface="Calibri" pitchFamily="34" charset="0"/>
                <a:ea typeface="MS PGothic"/>
                <a:cs typeface="MS PGothic"/>
              </a:defRPr>
            </a:lvl4pPr>
            <a:lvl5pPr marL="2057217" indent="-228580" eaLnBrk="0" hangingPunct="0">
              <a:defRPr>
                <a:solidFill>
                  <a:schemeClr val="tx1"/>
                </a:solidFill>
                <a:latin typeface="Calibri" pitchFamily="34" charset="0"/>
                <a:ea typeface="MS PGothic"/>
                <a:cs typeface="MS PGothic"/>
              </a:defRPr>
            </a:lvl5pPr>
            <a:lvl6pPr marL="2514376" indent="-228580" defTabSz="457159" eaLnBrk="0" fontAlgn="base" hangingPunct="0">
              <a:spcBef>
                <a:spcPct val="0"/>
              </a:spcBef>
              <a:spcAft>
                <a:spcPct val="0"/>
              </a:spcAft>
              <a:defRPr>
                <a:solidFill>
                  <a:schemeClr val="tx1"/>
                </a:solidFill>
                <a:latin typeface="Calibri" pitchFamily="34" charset="0"/>
                <a:ea typeface="MS PGothic"/>
                <a:cs typeface="MS PGothic"/>
              </a:defRPr>
            </a:lvl6pPr>
            <a:lvl7pPr marL="2971535" indent="-228580" defTabSz="457159" eaLnBrk="0" fontAlgn="base" hangingPunct="0">
              <a:spcBef>
                <a:spcPct val="0"/>
              </a:spcBef>
              <a:spcAft>
                <a:spcPct val="0"/>
              </a:spcAft>
              <a:defRPr>
                <a:solidFill>
                  <a:schemeClr val="tx1"/>
                </a:solidFill>
                <a:latin typeface="Calibri" pitchFamily="34" charset="0"/>
                <a:ea typeface="MS PGothic"/>
                <a:cs typeface="MS PGothic"/>
              </a:defRPr>
            </a:lvl7pPr>
            <a:lvl8pPr marL="3428695" indent="-228580" defTabSz="457159" eaLnBrk="0" fontAlgn="base" hangingPunct="0">
              <a:spcBef>
                <a:spcPct val="0"/>
              </a:spcBef>
              <a:spcAft>
                <a:spcPct val="0"/>
              </a:spcAft>
              <a:defRPr>
                <a:solidFill>
                  <a:schemeClr val="tx1"/>
                </a:solidFill>
                <a:latin typeface="Calibri" pitchFamily="34" charset="0"/>
                <a:ea typeface="MS PGothic"/>
                <a:cs typeface="MS PGothic"/>
              </a:defRPr>
            </a:lvl8pPr>
            <a:lvl9pPr marL="3885854" indent="-228580" defTabSz="457159"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fld id="{12E43B0E-B8BF-4F19-B645-642A3930DF1F}" type="slidenum">
              <a:rPr lang="de-DE" smtClean="0">
                <a:solidFill>
                  <a:prstClr val="black"/>
                </a:solidFill>
              </a:rPr>
              <a:pPr eaLnBrk="1" hangingPunct="1"/>
              <a:t>6</a:t>
            </a:fld>
            <a:endParaRPr lang="de-DE"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three</a:t>
            </a:r>
            <a:r>
              <a:rPr lang="en-US" baseline="0" dirty="0" smtClean="0"/>
              <a:t> in progress and Four that have had Co-op students from the states</a:t>
            </a:r>
            <a:endParaRPr lang="en-US" dirty="0"/>
          </a:p>
        </p:txBody>
      </p:sp>
      <p:sp>
        <p:nvSpPr>
          <p:cNvPr id="4" name="Footer Placeholder 3"/>
          <p:cNvSpPr>
            <a:spLocks noGrp="1"/>
          </p:cNvSpPr>
          <p:nvPr>
            <p:ph type="ftr" sz="quarter" idx="10"/>
          </p:nvPr>
        </p:nvSpPr>
        <p:spPr/>
        <p:txBody>
          <a:bodyPr/>
          <a:lstStyle/>
          <a:p>
            <a:pPr>
              <a:defRPr/>
            </a:pPr>
            <a:endParaRPr lang="de-DE">
              <a:solidFill>
                <a:prstClr val="black"/>
              </a:solidFill>
            </a:endParaRPr>
          </a:p>
        </p:txBody>
      </p:sp>
      <p:sp>
        <p:nvSpPr>
          <p:cNvPr id="5" name="Slide Number Placeholder 4"/>
          <p:cNvSpPr>
            <a:spLocks noGrp="1"/>
          </p:cNvSpPr>
          <p:nvPr>
            <p:ph type="sldNum" sz="quarter" idx="11"/>
          </p:nvPr>
        </p:nvSpPr>
        <p:spPr/>
        <p:txBody>
          <a:bodyPr/>
          <a:lstStyle/>
          <a:p>
            <a:pPr>
              <a:defRPr/>
            </a:pPr>
            <a:fld id="{CEC8C7E5-1D33-4C08-80D2-D7844C2F5229}" type="slidenum">
              <a:rPr lang="de-DE" smtClean="0">
                <a:solidFill>
                  <a:prstClr val="black"/>
                </a:solidFill>
              </a:rPr>
              <a:pPr>
                <a:defRPr/>
              </a:pPr>
              <a:t>17</a:t>
            </a:fld>
            <a:endParaRPr lang="de-DE">
              <a:solidFill>
                <a:prstClr val="black"/>
              </a:solidFill>
            </a:endParaRPr>
          </a:p>
        </p:txBody>
      </p:sp>
    </p:spTree>
    <p:extLst>
      <p:ext uri="{BB962C8B-B14F-4D97-AF65-F5344CB8AC3E}">
        <p14:creationId xmlns:p14="http://schemas.microsoft.com/office/powerpoint/2010/main" val="312095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E6133A-A6CC-4DB5-8494-5242BED781EC}" type="slidenum">
              <a:rPr lang="en-US" smtClean="0">
                <a:solidFill>
                  <a:prstClr val="black"/>
                </a:solidFill>
                <a:cs typeface="Arial" charset="0"/>
              </a:rPr>
              <a:pPr/>
              <a:t>44</a:t>
            </a:fld>
            <a:endParaRPr lang="en-US" smtClean="0">
              <a:solidFill>
                <a:prstClr val="black"/>
              </a:solidFill>
              <a:cs typeface="Arial" charset="0"/>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p:spPr>
        <p:txBody>
          <a:bodyPr/>
          <a:lstStyle/>
          <a:p>
            <a:pPr eaLnBrk="1" hangingPunct="1">
              <a:spcBef>
                <a:spcPct val="0"/>
              </a:spcBef>
            </a:pPr>
            <a:endParaRPr lang="en-US" sz="1800" b="1" smtClean="0">
              <a:cs typeface="Arial" charset="0"/>
            </a:endParaRPr>
          </a:p>
        </p:txBody>
      </p:sp>
    </p:spTree>
    <p:extLst>
      <p:ext uri="{BB962C8B-B14F-4D97-AF65-F5344CB8AC3E}">
        <p14:creationId xmlns:p14="http://schemas.microsoft.com/office/powerpoint/2010/main" val="31479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2"/>
            <a:ext cx="7620000" cy="99060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400800" cy="1752600"/>
          </a:xfrm>
        </p:spPr>
        <p:txBody>
          <a:bodyPr/>
          <a:lstStyle>
            <a:lvl1pPr marL="0" indent="0" algn="ctr">
              <a:buNone/>
              <a:defRPr/>
            </a:lvl1pPr>
            <a:lvl2pPr marL="457173" indent="0" algn="ctr">
              <a:buNone/>
              <a:defRPr/>
            </a:lvl2pPr>
            <a:lvl3pPr marL="914345" indent="0" algn="ctr">
              <a:buNone/>
              <a:defRPr/>
            </a:lvl3pPr>
            <a:lvl4pPr marL="1371518" indent="0" algn="ctr">
              <a:buNone/>
              <a:defRPr/>
            </a:lvl4pPr>
            <a:lvl5pPr marL="1828691" indent="0" algn="ctr">
              <a:buNone/>
              <a:defRPr/>
            </a:lvl5pPr>
            <a:lvl6pPr marL="2285863" indent="0" algn="ctr">
              <a:buNone/>
              <a:defRPr/>
            </a:lvl6pPr>
            <a:lvl7pPr marL="2743036" indent="0" algn="ctr">
              <a:buNone/>
              <a:defRPr/>
            </a:lvl7pPr>
            <a:lvl8pPr marL="3200209" indent="0" algn="ctr">
              <a:buNone/>
              <a:defRPr/>
            </a:lvl8pPr>
            <a:lvl9pPr marL="3657381"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315200" y="6248400"/>
            <a:ext cx="1447800" cy="476250"/>
          </a:xfrm>
        </p:spPr>
        <p:txBody>
          <a:bodyPr/>
          <a:lstStyle>
            <a:lvl1pPr>
              <a:defRPr/>
            </a:lvl1pPr>
          </a:lstStyle>
          <a:p>
            <a:pPr>
              <a:defRPr/>
            </a:pPr>
            <a:fld id="{7C15EC3B-6544-4BA0-85FC-19BB35D795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7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148F-CFA6-4069-A53F-150BFE0A4D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93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609600"/>
            <a:ext cx="20193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9055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10C57-76CA-4EE3-8178-B2EBC0DFB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72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6C568-25B7-4D67-8C5B-447F1A877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88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66D59-A378-44B6-A64C-21D85C1C32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39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623CF-252F-4809-B171-47114F3BD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97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46C00-5BE3-4B58-ADC6-75C2D71CD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56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CDF4B-7AB1-48C5-9FA2-A52575A5C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35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DF17B0-994D-4F3C-84B4-D0103D22A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3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979F1D-4813-4073-933E-6A15A6AF6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96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E9BB5E-6F4A-4EFA-AA5F-F4B284F79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58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1" y="609833"/>
            <a:ext cx="769624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95401" y="1935203"/>
            <a:ext cx="7696244" cy="355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53064-0445-42AB-990D-19F23DF12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78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061B5D-530D-4C4A-A41F-15E8D96B9D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14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59BD3-ECB1-4B36-B8A4-E85FACF22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6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FD15AF-D5EF-4AD0-AF43-0364FDD41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0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E74BC6-4AD5-4F6E-A391-733420BE8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486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04D3AA5-61D4-483D-AD7D-E7623293C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0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54C8B-E3CC-4136-822C-B2C601EB9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061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540C7-1925-426B-BBC5-670F3DA43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981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0"/>
            <a:ext cx="7620000" cy="99060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400800" cy="1752600"/>
          </a:xfrm>
        </p:spPr>
        <p:txBody>
          <a:bodyPr/>
          <a:lstStyle>
            <a:lvl1pPr marL="0" indent="0" algn="ctr">
              <a:buNone/>
              <a:defRPr/>
            </a:lvl1pPr>
            <a:lvl2pPr marL="457173" indent="0" algn="ctr">
              <a:buNone/>
              <a:defRPr/>
            </a:lvl2pPr>
            <a:lvl3pPr marL="914345" indent="0" algn="ctr">
              <a:buNone/>
              <a:defRPr/>
            </a:lvl3pPr>
            <a:lvl4pPr marL="1371518" indent="0" algn="ctr">
              <a:buNone/>
              <a:defRPr/>
            </a:lvl4pPr>
            <a:lvl5pPr marL="1828691" indent="0" algn="ctr">
              <a:buNone/>
              <a:defRPr/>
            </a:lvl5pPr>
            <a:lvl6pPr marL="2285863" indent="0" algn="ctr">
              <a:buNone/>
              <a:defRPr/>
            </a:lvl6pPr>
            <a:lvl7pPr marL="2743036" indent="0" algn="ctr">
              <a:buNone/>
              <a:defRPr/>
            </a:lvl7pPr>
            <a:lvl8pPr marL="3200209" indent="0" algn="ctr">
              <a:buNone/>
              <a:defRPr/>
            </a:lvl8pPr>
            <a:lvl9pPr marL="3657381"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315200" y="6248400"/>
            <a:ext cx="1447800" cy="476250"/>
          </a:xfrm>
        </p:spPr>
        <p:txBody>
          <a:bodyPr/>
          <a:lstStyle>
            <a:lvl1pPr>
              <a:defRPr/>
            </a:lvl1pPr>
          </a:lstStyle>
          <a:p>
            <a:pPr>
              <a:defRPr/>
            </a:pPr>
            <a:fld id="{7C15EC3B-6544-4BA0-85FC-19BB35D795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105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833"/>
            <a:ext cx="769624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95400" y="1935201"/>
            <a:ext cx="7696244" cy="355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53064-0445-42AB-990D-19F23DF12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2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3" indent="0">
              <a:buNone/>
              <a:defRPr sz="1800"/>
            </a:lvl2pPr>
            <a:lvl3pPr marL="914345" indent="0">
              <a:buNone/>
              <a:defRPr sz="1600"/>
            </a:lvl3pPr>
            <a:lvl4pPr marL="1371518" indent="0">
              <a:buNone/>
              <a:defRPr sz="1400"/>
            </a:lvl4pPr>
            <a:lvl5pPr marL="1828691" indent="0">
              <a:buNone/>
              <a:defRPr sz="1400"/>
            </a:lvl5pPr>
            <a:lvl6pPr marL="2285863" indent="0">
              <a:buNone/>
              <a:defRPr sz="1400"/>
            </a:lvl6pPr>
            <a:lvl7pPr marL="2743036" indent="0">
              <a:buNone/>
              <a:defRPr sz="1400"/>
            </a:lvl7pPr>
            <a:lvl8pPr marL="3200209" indent="0">
              <a:buNone/>
              <a:defRPr sz="1400"/>
            </a:lvl8pPr>
            <a:lvl9pPr marL="365738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236B1-503E-4626-ABC3-BDB0CDA5F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02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3" indent="0">
              <a:buNone/>
              <a:defRPr sz="1800"/>
            </a:lvl2pPr>
            <a:lvl3pPr marL="914345" indent="0">
              <a:buNone/>
              <a:defRPr sz="1600"/>
            </a:lvl3pPr>
            <a:lvl4pPr marL="1371518" indent="0">
              <a:buNone/>
              <a:defRPr sz="1400"/>
            </a:lvl4pPr>
            <a:lvl5pPr marL="1828691" indent="0">
              <a:buNone/>
              <a:defRPr sz="1400"/>
            </a:lvl5pPr>
            <a:lvl6pPr marL="2285863" indent="0">
              <a:buNone/>
              <a:defRPr sz="1400"/>
            </a:lvl6pPr>
            <a:lvl7pPr marL="2743036" indent="0">
              <a:buNone/>
              <a:defRPr sz="1400"/>
            </a:lvl7pPr>
            <a:lvl8pPr marL="3200209" indent="0">
              <a:buNone/>
              <a:defRPr sz="1400"/>
            </a:lvl8pPr>
            <a:lvl9pPr marL="365738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236B1-503E-4626-ABC3-BDB0CDA5F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505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1F21E-B905-4A0A-A1CF-8277D2BF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740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B4818-9E8A-491D-8A12-7FD698935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46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480F3-6707-4C45-BCC7-7B7A3F620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7218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B08AB0-195B-4C63-AE4C-3767080EF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983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35580-2D8C-4351-902E-06C34BBBD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254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5" indent="0">
              <a:buNone/>
              <a:defRPr sz="2400"/>
            </a:lvl3pPr>
            <a:lvl4pPr marL="1371518" indent="0">
              <a:buNone/>
              <a:defRPr sz="2000"/>
            </a:lvl4pPr>
            <a:lvl5pPr marL="1828691" indent="0">
              <a:buNone/>
              <a:defRPr sz="2000"/>
            </a:lvl5pPr>
            <a:lvl6pPr marL="2285863" indent="0">
              <a:buNone/>
              <a:defRPr sz="2000"/>
            </a:lvl6pPr>
            <a:lvl7pPr marL="2743036" indent="0">
              <a:buNone/>
              <a:defRPr sz="2000"/>
            </a:lvl7pPr>
            <a:lvl8pPr marL="3200209" indent="0">
              <a:buNone/>
              <a:defRPr sz="2000"/>
            </a:lvl8pPr>
            <a:lvl9pPr marL="365738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15D1E-9C53-4CA3-B0A2-7FC68B112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0590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148F-CFA6-4069-A53F-150BFE0A4D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207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609600"/>
            <a:ext cx="20193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9055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10C57-76CA-4EE3-8178-B2EBC0DFB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911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77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71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35166"/>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6"/>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1F21E-B905-4A0A-A1CF-8277D2BF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91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205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820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880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909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60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115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397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17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40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itel 1"/>
          <p:cNvSpPr>
            <a:spLocks noGrp="1"/>
          </p:cNvSpPr>
          <p:nvPr>
            <p:ph type="title"/>
          </p:nvPr>
        </p:nvSpPr>
        <p:spPr>
          <a:xfrm>
            <a:off x="457200" y="0"/>
            <a:ext cx="6598069" cy="950400"/>
          </a:xfrm>
        </p:spPr>
        <p:txBody>
          <a:bodyPr/>
          <a:lstStyle/>
          <a:p>
            <a:r>
              <a:rPr lang="de-DE" smtClean="0"/>
              <a:t>Mastertitelformat bearbeiten</a:t>
            </a:r>
            <a:endParaRPr lang="de-DE"/>
          </a:p>
        </p:txBody>
      </p:sp>
      <p:sp>
        <p:nvSpPr>
          <p:cNvPr id="3" name="Fußzeilenplatzhalter 4"/>
          <p:cNvSpPr>
            <a:spLocks noGrp="1"/>
          </p:cNvSpPr>
          <p:nvPr>
            <p:ph type="ftr" sz="quarter"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4" name="Foliennummernplatzhalter 5"/>
          <p:cNvSpPr>
            <a:spLocks noGrp="1"/>
          </p:cNvSpPr>
          <p:nvPr>
            <p:ph type="sldNum" sz="quarter" idx="11"/>
          </p:nvPr>
        </p:nvSpPr>
        <p:spPr/>
        <p:txBody>
          <a:bodyPr/>
          <a:lstStyle>
            <a:lvl1pPr>
              <a:defRPr smtClean="0"/>
            </a:lvl1pPr>
          </a:lstStyle>
          <a:p>
            <a:pPr>
              <a:defRPr/>
            </a:pPr>
            <a:fld id="{4B935CCE-5516-4672-8540-C61546E7ACB5}" type="slidenum">
              <a:rPr lang="de-DE"/>
              <a:pPr>
                <a:defRPr/>
              </a:pPr>
              <a:t>‹#›</a:t>
            </a:fld>
            <a:endParaRPr lang="de-DE"/>
          </a:p>
        </p:txBody>
      </p:sp>
    </p:spTree>
    <p:extLst>
      <p:ext uri="{BB962C8B-B14F-4D97-AF65-F5344CB8AC3E}">
        <p14:creationId xmlns:p14="http://schemas.microsoft.com/office/powerpoint/2010/main" val="124702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B4818-9E8A-491D-8A12-7FD698935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26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a:p>
        </p:txBody>
      </p:sp>
      <p:sp>
        <p:nvSpPr>
          <p:cNvPr id="4" name="Foliennummernplatzhalter 5"/>
          <p:cNvSpPr>
            <a:spLocks noGrp="1"/>
          </p:cNvSpPr>
          <p:nvPr>
            <p:ph type="sldNum" sz="quarter" idx="10"/>
          </p:nvPr>
        </p:nvSpPr>
        <p:spPr/>
        <p:txBody>
          <a:bodyPr/>
          <a:lstStyle>
            <a:lvl1pPr>
              <a:defRPr smtClean="0"/>
            </a:lvl1pPr>
          </a:lstStyle>
          <a:p>
            <a:pPr>
              <a:defRPr/>
            </a:pPr>
            <a:fld id="{1BC05FFA-738A-4B3B-ABEB-A8B50E06A3E9}" type="slidenum">
              <a:rPr lang="de-DE"/>
              <a:pPr>
                <a:defRPr/>
              </a:pPr>
              <a:t>‹#›</a:t>
            </a:fld>
            <a:endParaRPr lang="de-DE"/>
          </a:p>
        </p:txBody>
      </p:sp>
      <p:sp>
        <p:nvSpPr>
          <p:cNvPr id="5" name="Fußzeilenplatzhalter 4"/>
          <p:cNvSpPr>
            <a:spLocks noGrp="1"/>
          </p:cNvSpPr>
          <p:nvPr>
            <p:ph type="ftr" sz="quarter" idx="11"/>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Tree>
    <p:extLst>
      <p:ext uri="{BB962C8B-B14F-4D97-AF65-F5344CB8AC3E}">
        <p14:creationId xmlns:p14="http://schemas.microsoft.com/office/powerpoint/2010/main" val="730108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Überschrif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a:xfrm>
            <a:off x="457200" y="1926973"/>
            <a:ext cx="8229600" cy="419919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p:nvPr>
        </p:nvSpPr>
        <p:spPr>
          <a:xfrm>
            <a:off x="457200" y="1335088"/>
            <a:ext cx="8229600" cy="395287"/>
          </a:xfrm>
        </p:spPr>
        <p:txBody>
          <a:bodyPr/>
          <a:lstStyle>
            <a:lvl1pPr marL="0" indent="0">
              <a:buNone/>
              <a:defRPr b="1">
                <a:solidFill>
                  <a:srgbClr val="000000"/>
                </a:solidFill>
              </a:defRPr>
            </a:lvl1pPr>
          </a:lstStyle>
          <a:p>
            <a:pPr lvl="0"/>
            <a:r>
              <a:rPr lang="de-DE" smtClean="0"/>
              <a:t>Mastertextformat bearbeiten</a:t>
            </a:r>
          </a:p>
        </p:txBody>
      </p:sp>
      <p:sp>
        <p:nvSpPr>
          <p:cNvPr id="5" name="Fußzeilenplatzhalter 4"/>
          <p:cNvSpPr>
            <a:spLocks noGrp="1"/>
          </p:cNvSpPr>
          <p:nvPr>
            <p:ph type="ftr" sz="quarter" idx="14"/>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6" name="Foliennummernplatzhalter 5"/>
          <p:cNvSpPr>
            <a:spLocks noGrp="1"/>
          </p:cNvSpPr>
          <p:nvPr>
            <p:ph type="sldNum" sz="quarter" idx="15"/>
          </p:nvPr>
        </p:nvSpPr>
        <p:spPr/>
        <p:txBody>
          <a:bodyPr/>
          <a:lstStyle>
            <a:lvl1pPr>
              <a:defRPr smtClean="0"/>
            </a:lvl1pPr>
          </a:lstStyle>
          <a:p>
            <a:pPr>
              <a:defRPr/>
            </a:pPr>
            <a:fld id="{026313DD-E903-4C22-B58F-6079E117719F}" type="slidenum">
              <a:rPr lang="de-DE"/>
              <a:pPr>
                <a:defRPr/>
              </a:pPr>
              <a:t>‹#›</a:t>
            </a:fld>
            <a:endParaRPr lang="de-DE"/>
          </a:p>
        </p:txBody>
      </p:sp>
    </p:spTree>
    <p:extLst>
      <p:ext uri="{BB962C8B-B14F-4D97-AF65-F5344CB8AC3E}">
        <p14:creationId xmlns:p14="http://schemas.microsoft.com/office/powerpoint/2010/main" val="3700075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Spalten">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mtClean="0"/>
              <a:t>Mastertitelformat bearbeiten</a:t>
            </a:r>
            <a:endParaRPr lang="de-DE"/>
          </a:p>
        </p:txBody>
      </p:sp>
      <p:sp>
        <p:nvSpPr>
          <p:cNvPr id="11" name="Inhaltsplatzhalter 2"/>
          <p:cNvSpPr>
            <a:spLocks noGrp="1"/>
          </p:cNvSpPr>
          <p:nvPr>
            <p:ph idx="1"/>
          </p:nvPr>
        </p:nvSpPr>
        <p:spPr>
          <a:xfrm>
            <a:off x="457199" y="1238400"/>
            <a:ext cx="3961495" cy="488776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Inhaltsplatzhalter 2"/>
          <p:cNvSpPr>
            <a:spLocks noGrp="1"/>
          </p:cNvSpPr>
          <p:nvPr>
            <p:ph idx="13"/>
          </p:nvPr>
        </p:nvSpPr>
        <p:spPr>
          <a:xfrm>
            <a:off x="4731830" y="1238400"/>
            <a:ext cx="3954970" cy="488776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p:cNvSpPr>
            <a:spLocks noGrp="1"/>
          </p:cNvSpPr>
          <p:nvPr>
            <p:ph type="ftr" sz="quarter" idx="14"/>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6" name="Foliennummernplatzhalter 5"/>
          <p:cNvSpPr>
            <a:spLocks noGrp="1"/>
          </p:cNvSpPr>
          <p:nvPr>
            <p:ph type="sldNum" sz="quarter" idx="15"/>
          </p:nvPr>
        </p:nvSpPr>
        <p:spPr/>
        <p:txBody>
          <a:bodyPr/>
          <a:lstStyle>
            <a:lvl1pPr>
              <a:defRPr smtClean="0"/>
            </a:lvl1pPr>
          </a:lstStyle>
          <a:p>
            <a:pPr>
              <a:defRPr/>
            </a:pPr>
            <a:fld id="{A0B5F274-4853-4613-AC29-8F73B14CF77B}" type="slidenum">
              <a:rPr lang="de-DE"/>
              <a:pPr>
                <a:defRPr/>
              </a:pPr>
              <a:t>‹#›</a:t>
            </a:fld>
            <a:endParaRPr lang="de-DE"/>
          </a:p>
        </p:txBody>
      </p:sp>
    </p:spTree>
    <p:extLst>
      <p:ext uri="{BB962C8B-B14F-4D97-AF65-F5344CB8AC3E}">
        <p14:creationId xmlns:p14="http://schemas.microsoft.com/office/powerpoint/2010/main" val="1591188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mit Bild (rechts)">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mtClean="0"/>
              <a:t>Mastertitelformat bearbeiten</a:t>
            </a:r>
            <a:endParaRPr lang="de-DE"/>
          </a:p>
        </p:txBody>
      </p:sp>
      <p:sp>
        <p:nvSpPr>
          <p:cNvPr id="11" name="Inhaltsplatzhalter 2"/>
          <p:cNvSpPr>
            <a:spLocks noGrp="1"/>
          </p:cNvSpPr>
          <p:nvPr>
            <p:ph idx="1"/>
          </p:nvPr>
        </p:nvSpPr>
        <p:spPr>
          <a:xfrm>
            <a:off x="457199" y="1238400"/>
            <a:ext cx="3961495" cy="488776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Bildplatzhalter 2"/>
          <p:cNvSpPr>
            <a:spLocks noGrp="1"/>
          </p:cNvSpPr>
          <p:nvPr>
            <p:ph type="pic" sz="quarter" idx="14"/>
          </p:nvPr>
        </p:nvSpPr>
        <p:spPr>
          <a:xfrm>
            <a:off x="4731830" y="1238399"/>
            <a:ext cx="3954970" cy="4887763"/>
          </a:xfrm>
        </p:spPr>
        <p:txBody>
          <a:bodyPr rtlCol="0">
            <a:normAutofit/>
          </a:bodyPr>
          <a:lstStyle/>
          <a:p>
            <a:pPr lvl="0"/>
            <a:r>
              <a:rPr lang="de-DE" noProof="0" smtClean="0"/>
              <a:t>Bild auf Platzhalter ziehen oder durch Klicken auf Symbol hinzufügen</a:t>
            </a:r>
            <a:endParaRPr lang="de-DE" noProof="0"/>
          </a:p>
        </p:txBody>
      </p:sp>
      <p:sp>
        <p:nvSpPr>
          <p:cNvPr id="5" name="Fußzeilenplatzhalter 4"/>
          <p:cNvSpPr>
            <a:spLocks noGrp="1"/>
          </p:cNvSpPr>
          <p:nvPr>
            <p:ph type="ftr" sz="quarter" idx="15"/>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6" name="Foliennummernplatzhalter 5"/>
          <p:cNvSpPr>
            <a:spLocks noGrp="1"/>
          </p:cNvSpPr>
          <p:nvPr>
            <p:ph type="sldNum" sz="quarter" idx="16"/>
          </p:nvPr>
        </p:nvSpPr>
        <p:spPr/>
        <p:txBody>
          <a:bodyPr/>
          <a:lstStyle>
            <a:lvl1pPr>
              <a:defRPr smtClean="0"/>
            </a:lvl1pPr>
          </a:lstStyle>
          <a:p>
            <a:pPr>
              <a:defRPr/>
            </a:pPr>
            <a:fld id="{CF965E0C-E92A-4829-9406-61721C30FF6E}" type="slidenum">
              <a:rPr lang="de-DE"/>
              <a:pPr>
                <a:defRPr/>
              </a:pPr>
              <a:t>‹#›</a:t>
            </a:fld>
            <a:endParaRPr lang="de-DE"/>
          </a:p>
        </p:txBody>
      </p:sp>
    </p:spTree>
    <p:extLst>
      <p:ext uri="{BB962C8B-B14F-4D97-AF65-F5344CB8AC3E}">
        <p14:creationId xmlns:p14="http://schemas.microsoft.com/office/powerpoint/2010/main" val="610525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mtClean="0"/>
              <a:t>Mastertitelformat bearbeiten</a:t>
            </a:r>
            <a:endParaRPr lang="de-DE"/>
          </a:p>
        </p:txBody>
      </p:sp>
      <p:sp>
        <p:nvSpPr>
          <p:cNvPr id="12" name="Inhaltsplatzhalter 2"/>
          <p:cNvSpPr>
            <a:spLocks noGrp="1"/>
          </p:cNvSpPr>
          <p:nvPr>
            <p:ph idx="13"/>
          </p:nvPr>
        </p:nvSpPr>
        <p:spPr>
          <a:xfrm>
            <a:off x="4731830" y="1238400"/>
            <a:ext cx="3954970" cy="4887763"/>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Bildplatzhalter 2"/>
          <p:cNvSpPr>
            <a:spLocks noGrp="1"/>
          </p:cNvSpPr>
          <p:nvPr>
            <p:ph type="pic" sz="quarter" idx="14"/>
          </p:nvPr>
        </p:nvSpPr>
        <p:spPr>
          <a:xfrm>
            <a:off x="457200" y="1238400"/>
            <a:ext cx="3961493" cy="4887763"/>
          </a:xfrm>
        </p:spPr>
        <p:txBody>
          <a:bodyPr rtlCol="0">
            <a:normAutofit/>
          </a:bodyPr>
          <a:lstStyle/>
          <a:p>
            <a:pPr lvl="0"/>
            <a:r>
              <a:rPr lang="de-DE" noProof="0" smtClean="0"/>
              <a:t>Bild auf Platzhalter ziehen oder durch Klicken auf Symbol hinzufügen</a:t>
            </a:r>
            <a:endParaRPr lang="de-DE" noProof="0"/>
          </a:p>
        </p:txBody>
      </p:sp>
      <p:sp>
        <p:nvSpPr>
          <p:cNvPr id="5" name="Fußzeilenplatzhalter 4"/>
          <p:cNvSpPr>
            <a:spLocks noGrp="1"/>
          </p:cNvSpPr>
          <p:nvPr>
            <p:ph type="ftr" sz="quarter" idx="15"/>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6" name="Foliennummernplatzhalter 5"/>
          <p:cNvSpPr>
            <a:spLocks noGrp="1"/>
          </p:cNvSpPr>
          <p:nvPr>
            <p:ph type="sldNum" sz="quarter" idx="16"/>
          </p:nvPr>
        </p:nvSpPr>
        <p:spPr/>
        <p:txBody>
          <a:bodyPr/>
          <a:lstStyle>
            <a:lvl1pPr>
              <a:defRPr smtClean="0"/>
            </a:lvl1pPr>
          </a:lstStyle>
          <a:p>
            <a:pPr>
              <a:defRPr/>
            </a:pPr>
            <a:fld id="{DD9DB4C7-183A-4996-AC7F-2CDDC4BED0C0}" type="slidenum">
              <a:rPr lang="de-DE"/>
              <a:pPr>
                <a:defRPr/>
              </a:pPr>
              <a:t>‹#›</a:t>
            </a:fld>
            <a:endParaRPr lang="de-DE"/>
          </a:p>
        </p:txBody>
      </p:sp>
    </p:spTree>
    <p:extLst>
      <p:ext uri="{BB962C8B-B14F-4D97-AF65-F5344CB8AC3E}">
        <p14:creationId xmlns:p14="http://schemas.microsoft.com/office/powerpoint/2010/main" val="341526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mtClean="0"/>
              <a:t>Mastertitelformat bearbeiten</a:t>
            </a:r>
            <a:endParaRPr lang="de-DE"/>
          </a:p>
        </p:txBody>
      </p:sp>
      <p:sp>
        <p:nvSpPr>
          <p:cNvPr id="12" name="Inhaltsplatzhalter 2"/>
          <p:cNvSpPr>
            <a:spLocks noGrp="1"/>
          </p:cNvSpPr>
          <p:nvPr>
            <p:ph idx="13"/>
          </p:nvPr>
        </p:nvSpPr>
        <p:spPr>
          <a:xfrm>
            <a:off x="4027274" y="1238400"/>
            <a:ext cx="4680000" cy="15480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Bildplatzhalter 2"/>
          <p:cNvSpPr>
            <a:spLocks noGrp="1"/>
          </p:cNvSpPr>
          <p:nvPr>
            <p:ph type="pic" sz="quarter" idx="14"/>
          </p:nvPr>
        </p:nvSpPr>
        <p:spPr>
          <a:xfrm>
            <a:off x="457200" y="1238401"/>
            <a:ext cx="3240000" cy="1548000"/>
          </a:xfrm>
        </p:spPr>
        <p:txBody>
          <a:bodyPr rtlCol="0">
            <a:normAutofit/>
          </a:bodyPr>
          <a:lstStyle/>
          <a:p>
            <a:pPr lvl="0"/>
            <a:r>
              <a:rPr lang="de-DE" noProof="0" smtClean="0"/>
              <a:t>Bild auf Platzhalter ziehen oder durch Klicken auf Symbol hinzufügen</a:t>
            </a:r>
            <a:endParaRPr lang="de-DE" noProof="0"/>
          </a:p>
        </p:txBody>
      </p:sp>
      <p:sp>
        <p:nvSpPr>
          <p:cNvPr id="9" name="Bildplatzhalter 2"/>
          <p:cNvSpPr>
            <a:spLocks noGrp="1"/>
          </p:cNvSpPr>
          <p:nvPr>
            <p:ph type="pic" sz="quarter" idx="15"/>
          </p:nvPr>
        </p:nvSpPr>
        <p:spPr>
          <a:xfrm>
            <a:off x="457200" y="4578163"/>
            <a:ext cx="3240000" cy="1548000"/>
          </a:xfrm>
        </p:spPr>
        <p:txBody>
          <a:bodyPr rtlCol="0">
            <a:normAutofit/>
          </a:bodyPr>
          <a:lstStyle/>
          <a:p>
            <a:pPr lvl="0"/>
            <a:r>
              <a:rPr lang="de-DE" noProof="0" smtClean="0"/>
              <a:t>Bild auf Platzhalter ziehen oder durch Klicken auf Symbol hinzufügen</a:t>
            </a:r>
            <a:endParaRPr lang="de-DE" noProof="0"/>
          </a:p>
        </p:txBody>
      </p:sp>
      <p:sp>
        <p:nvSpPr>
          <p:cNvPr id="10" name="Bildplatzhalter 2"/>
          <p:cNvSpPr>
            <a:spLocks noGrp="1"/>
          </p:cNvSpPr>
          <p:nvPr>
            <p:ph type="pic" sz="quarter" idx="16"/>
          </p:nvPr>
        </p:nvSpPr>
        <p:spPr>
          <a:xfrm>
            <a:off x="457200" y="2908282"/>
            <a:ext cx="3240000" cy="1548000"/>
          </a:xfrm>
        </p:spPr>
        <p:txBody>
          <a:bodyPr rtlCol="0">
            <a:normAutofit/>
          </a:bodyPr>
          <a:lstStyle/>
          <a:p>
            <a:pPr lvl="0"/>
            <a:r>
              <a:rPr lang="de-DE" noProof="0" smtClean="0"/>
              <a:t>Bild auf Platzhalter ziehen oder durch Klicken auf Symbol hinzufügen</a:t>
            </a:r>
            <a:endParaRPr lang="de-DE" noProof="0"/>
          </a:p>
        </p:txBody>
      </p:sp>
      <p:sp>
        <p:nvSpPr>
          <p:cNvPr id="11" name="Inhaltsplatzhalter 2"/>
          <p:cNvSpPr>
            <a:spLocks noGrp="1"/>
          </p:cNvSpPr>
          <p:nvPr>
            <p:ph idx="17"/>
          </p:nvPr>
        </p:nvSpPr>
        <p:spPr>
          <a:xfrm>
            <a:off x="4027274" y="2908282"/>
            <a:ext cx="4680000" cy="15480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Inhaltsplatzhalter 2"/>
          <p:cNvSpPr>
            <a:spLocks noGrp="1"/>
          </p:cNvSpPr>
          <p:nvPr>
            <p:ph idx="18"/>
          </p:nvPr>
        </p:nvSpPr>
        <p:spPr>
          <a:xfrm>
            <a:off x="4027274" y="4578162"/>
            <a:ext cx="4680000" cy="15480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Fußzeilenplatzhalter 4"/>
          <p:cNvSpPr>
            <a:spLocks noGrp="1"/>
          </p:cNvSpPr>
          <p:nvPr>
            <p:ph type="ftr" sz="quarter" idx="19"/>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15" name="Foliennummernplatzhalter 5"/>
          <p:cNvSpPr>
            <a:spLocks noGrp="1"/>
          </p:cNvSpPr>
          <p:nvPr>
            <p:ph type="sldNum" sz="quarter" idx="20"/>
          </p:nvPr>
        </p:nvSpPr>
        <p:spPr/>
        <p:txBody>
          <a:bodyPr/>
          <a:lstStyle>
            <a:lvl1pPr>
              <a:defRPr smtClean="0"/>
            </a:lvl1pPr>
          </a:lstStyle>
          <a:p>
            <a:pPr>
              <a:defRPr/>
            </a:pPr>
            <a:fld id="{5E41FFB5-B1A3-4B4B-B919-898E6941159A}" type="slidenum">
              <a:rPr lang="de-DE"/>
              <a:pPr>
                <a:defRPr/>
              </a:pPr>
              <a:t>‹#›</a:t>
            </a:fld>
            <a:endParaRPr lang="de-DE"/>
          </a:p>
        </p:txBody>
      </p:sp>
    </p:spTree>
    <p:extLst>
      <p:ext uri="{BB962C8B-B14F-4D97-AF65-F5344CB8AC3E}">
        <p14:creationId xmlns:p14="http://schemas.microsoft.com/office/powerpoint/2010/main" val="3243547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mit Bild (unten)">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mtClean="0"/>
              <a:t>Mastertitelformat bearbeiten</a:t>
            </a:r>
            <a:endParaRPr lang="de-DE"/>
          </a:p>
        </p:txBody>
      </p:sp>
      <p:sp>
        <p:nvSpPr>
          <p:cNvPr id="11" name="Inhaltsplatzhalter 2"/>
          <p:cNvSpPr>
            <a:spLocks noGrp="1"/>
          </p:cNvSpPr>
          <p:nvPr>
            <p:ph idx="1"/>
          </p:nvPr>
        </p:nvSpPr>
        <p:spPr>
          <a:xfrm>
            <a:off x="457199" y="1238400"/>
            <a:ext cx="3961495" cy="1800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Inhaltsplatzhalter 2"/>
          <p:cNvSpPr>
            <a:spLocks noGrp="1"/>
          </p:cNvSpPr>
          <p:nvPr>
            <p:ph idx="13"/>
          </p:nvPr>
        </p:nvSpPr>
        <p:spPr>
          <a:xfrm>
            <a:off x="4731830" y="1238400"/>
            <a:ext cx="3954970" cy="1800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Bildplatzhalter 2"/>
          <p:cNvSpPr>
            <a:spLocks noGrp="1"/>
          </p:cNvSpPr>
          <p:nvPr>
            <p:ph type="pic" sz="quarter" idx="14"/>
          </p:nvPr>
        </p:nvSpPr>
        <p:spPr>
          <a:xfrm>
            <a:off x="457200" y="3238473"/>
            <a:ext cx="8229600" cy="2887690"/>
          </a:xfrm>
        </p:spPr>
        <p:txBody>
          <a:bodyPr rtlCol="0">
            <a:normAutofit/>
          </a:bodyPr>
          <a:lstStyle/>
          <a:p>
            <a:pPr lvl="0"/>
            <a:r>
              <a:rPr lang="de-DE" noProof="0" smtClean="0"/>
              <a:t>Bild auf Platzhalter ziehen oder durch Klicken auf Symbol hinzufügen</a:t>
            </a:r>
            <a:endParaRPr lang="de-DE" noProof="0"/>
          </a:p>
        </p:txBody>
      </p:sp>
      <p:sp>
        <p:nvSpPr>
          <p:cNvPr id="6" name="Fußzeilenplatzhalter 4"/>
          <p:cNvSpPr>
            <a:spLocks noGrp="1"/>
          </p:cNvSpPr>
          <p:nvPr>
            <p:ph type="ftr" sz="quarter" idx="15"/>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000" b="0">
                <a:solidFill>
                  <a:srgbClr val="000000"/>
                </a:solidFill>
                <a:latin typeface="Arial"/>
                <a:cs typeface="Arial"/>
              </a:defRPr>
            </a:lvl1pPr>
          </a:lstStyle>
          <a:p>
            <a:pPr>
              <a:defRPr/>
            </a:pPr>
            <a:r>
              <a:rPr lang="de-DE"/>
              <a:t>Corporate Presentation</a:t>
            </a:r>
          </a:p>
        </p:txBody>
      </p:sp>
      <p:sp>
        <p:nvSpPr>
          <p:cNvPr id="7" name="Foliennummernplatzhalter 5"/>
          <p:cNvSpPr>
            <a:spLocks noGrp="1"/>
          </p:cNvSpPr>
          <p:nvPr>
            <p:ph type="sldNum" sz="quarter" idx="16"/>
          </p:nvPr>
        </p:nvSpPr>
        <p:spPr/>
        <p:txBody>
          <a:bodyPr/>
          <a:lstStyle>
            <a:lvl1pPr>
              <a:defRPr smtClean="0"/>
            </a:lvl1pPr>
          </a:lstStyle>
          <a:p>
            <a:pPr>
              <a:defRPr/>
            </a:pPr>
            <a:fld id="{F75B6D71-A608-43F6-A0E0-F789FB27CAAF}" type="slidenum">
              <a:rPr lang="de-DE"/>
              <a:pPr>
                <a:defRPr/>
              </a:pPr>
              <a:t>‹#›</a:t>
            </a:fld>
            <a:endParaRPr lang="de-DE"/>
          </a:p>
        </p:txBody>
      </p:sp>
    </p:spTree>
    <p:extLst>
      <p:ext uri="{BB962C8B-B14F-4D97-AF65-F5344CB8AC3E}">
        <p14:creationId xmlns:p14="http://schemas.microsoft.com/office/powerpoint/2010/main" val="2053968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D7AA5E7D-B010-4EEE-9E9F-D214E4AB1E62}" type="slidenum">
              <a:rPr lang="de-DE"/>
              <a:pPr>
                <a:defRPr/>
              </a:pPr>
              <a:t>‹#›</a:t>
            </a:fld>
            <a:endParaRPr lang="de-DE"/>
          </a:p>
        </p:txBody>
      </p:sp>
    </p:spTree>
    <p:extLst>
      <p:ext uri="{BB962C8B-B14F-4D97-AF65-F5344CB8AC3E}">
        <p14:creationId xmlns:p14="http://schemas.microsoft.com/office/powerpoint/2010/main" val="81940047"/>
      </p:ext>
    </p:extLst>
  </p:cSld>
  <p:clrMapOvr>
    <a:masterClrMapping/>
  </p:clrMapOvr>
  <p:transition spd="med">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17794" name="Group 2"/>
          <p:cNvGrpSpPr>
            <a:grpSpLocks/>
          </p:cNvGrpSpPr>
          <p:nvPr userDrawn="1"/>
        </p:nvGrpSpPr>
        <p:grpSpPr bwMode="auto">
          <a:xfrm>
            <a:off x="754063" y="1568450"/>
            <a:ext cx="8389937" cy="3311525"/>
            <a:chOff x="515" y="988"/>
            <a:chExt cx="5725" cy="2086"/>
          </a:xfrm>
        </p:grpSpPr>
        <p:pic>
          <p:nvPicPr>
            <p:cNvPr id="41779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5" y="1161"/>
              <a:ext cx="5725" cy="1909"/>
            </a:xfrm>
            <a:prstGeom prst="rect">
              <a:avLst/>
            </a:prstGeom>
            <a:solidFill>
              <a:schemeClr val="accent1"/>
            </a:solidFill>
          </p:spPr>
        </p:pic>
        <p:sp>
          <p:nvSpPr>
            <p:cNvPr id="417796" name="Line 4"/>
            <p:cNvSpPr>
              <a:spLocks noChangeShapeType="1"/>
            </p:cNvSpPr>
            <p:nvPr userDrawn="1"/>
          </p:nvSpPr>
          <p:spPr bwMode="auto">
            <a:xfrm>
              <a:off x="2426" y="988"/>
              <a:ext cx="0" cy="208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417797" name="Line 5"/>
            <p:cNvSpPr>
              <a:spLocks noChangeShapeType="1"/>
            </p:cNvSpPr>
            <p:nvPr userDrawn="1"/>
          </p:nvSpPr>
          <p:spPr bwMode="auto">
            <a:xfrm>
              <a:off x="4333" y="988"/>
              <a:ext cx="0" cy="208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grpSp>
      <p:sp>
        <p:nvSpPr>
          <p:cNvPr id="417798" name="Line 6"/>
          <p:cNvSpPr>
            <a:spLocks noChangeShapeType="1"/>
          </p:cNvSpPr>
          <p:nvPr/>
        </p:nvSpPr>
        <p:spPr bwMode="auto">
          <a:xfrm flipH="1">
            <a:off x="0" y="1857375"/>
            <a:ext cx="758825"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417799" name="Line 7"/>
          <p:cNvSpPr>
            <a:spLocks noChangeShapeType="1"/>
          </p:cNvSpPr>
          <p:nvPr/>
        </p:nvSpPr>
        <p:spPr bwMode="auto">
          <a:xfrm flipH="1">
            <a:off x="0" y="1438275"/>
            <a:ext cx="1381125"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417800" name="Line 8"/>
          <p:cNvSpPr>
            <a:spLocks noChangeShapeType="1"/>
          </p:cNvSpPr>
          <p:nvPr/>
        </p:nvSpPr>
        <p:spPr bwMode="auto">
          <a:xfrm flipH="1">
            <a:off x="0" y="1019175"/>
            <a:ext cx="1381125"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417801" name="Line 9"/>
          <p:cNvSpPr>
            <a:spLocks noChangeShapeType="1"/>
          </p:cNvSpPr>
          <p:nvPr/>
        </p:nvSpPr>
        <p:spPr bwMode="auto">
          <a:xfrm flipH="1">
            <a:off x="0" y="600075"/>
            <a:ext cx="1381125"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417802" name="Rectangle 10"/>
          <p:cNvSpPr>
            <a:spLocks noGrp="1" noChangeArrowheads="1"/>
          </p:cNvSpPr>
          <p:nvPr>
            <p:ph type="ctrTitle" sz="quarter"/>
          </p:nvPr>
        </p:nvSpPr>
        <p:spPr>
          <a:xfrm>
            <a:off x="1293813" y="323850"/>
            <a:ext cx="7737475" cy="409575"/>
          </a:xfrm>
          <a:extLst>
            <a:ext uri="{91240B29-F687-4F45-9708-019B960494DF}">
              <a14:hiddenLine xmlns:a14="http://schemas.microsoft.com/office/drawing/2010/main" w="25400">
                <a:solidFill>
                  <a:srgbClr val="FF0000"/>
                </a:solidFill>
                <a:miter lim="800000"/>
                <a:headEnd/>
                <a:tailEnd/>
              </a14:hiddenLine>
            </a:ext>
          </a:extLst>
        </p:spPr>
        <p:txBody>
          <a:bodyPr lIns="90000" tIns="46800" rIns="90000" bIns="46800"/>
          <a:lstStyle>
            <a:lvl1pPr>
              <a:defRPr sz="1600" b="0">
                <a:solidFill>
                  <a:srgbClr val="969696"/>
                </a:solidFill>
                <a:latin typeface="Arial" charset="0"/>
              </a:defRPr>
            </a:lvl1pPr>
          </a:lstStyle>
          <a:p>
            <a:pPr lvl="0"/>
            <a:r>
              <a:rPr lang="de-DE" noProof="0" smtClean="0"/>
              <a:t>Klicken Sie, um das Titelformat zu bearbeiten</a:t>
            </a:r>
          </a:p>
        </p:txBody>
      </p:sp>
      <p:sp>
        <p:nvSpPr>
          <p:cNvPr id="417803" name="Rectangle 11"/>
          <p:cNvSpPr>
            <a:spLocks noGrp="1" noChangeArrowheads="1"/>
          </p:cNvSpPr>
          <p:nvPr>
            <p:ph type="subTitle" sz="quarter" idx="1"/>
          </p:nvPr>
        </p:nvSpPr>
        <p:spPr>
          <a:xfrm>
            <a:off x="1293813" y="781050"/>
            <a:ext cx="6400800" cy="420688"/>
          </a:xfrm>
        </p:spPr>
        <p:txBody>
          <a:bodyPr/>
          <a:lstStyle>
            <a:lvl1pPr marL="0" indent="0">
              <a:buFont typeface="Monotype Sorts" pitchFamily="2" charset="2"/>
              <a:buNone/>
              <a:defRPr sz="1600">
                <a:solidFill>
                  <a:srgbClr val="969696"/>
                </a:solidFill>
              </a:defRPr>
            </a:lvl1pPr>
          </a:lstStyle>
          <a:p>
            <a:pPr lvl="0"/>
            <a:r>
              <a:rPr lang="de-DE" noProof="0" smtClean="0"/>
              <a:t>Klicken Sie, um das Format des Untertitel-Masters zu bearbeiten.</a:t>
            </a:r>
          </a:p>
        </p:txBody>
      </p:sp>
      <p:sp>
        <p:nvSpPr>
          <p:cNvPr id="417804" name="Rectangle 12"/>
          <p:cNvSpPr>
            <a:spLocks noChangeArrowheads="1"/>
          </p:cNvSpPr>
          <p:nvPr/>
        </p:nvSpPr>
        <p:spPr bwMode="auto">
          <a:xfrm>
            <a:off x="2525713" y="4868863"/>
            <a:ext cx="6616700" cy="436562"/>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fontAlgn="base">
              <a:spcBef>
                <a:spcPct val="0"/>
              </a:spcBef>
              <a:spcAft>
                <a:spcPct val="0"/>
              </a:spcAft>
            </a:pPr>
            <a:r>
              <a:rPr lang="de-DE" sz="2400">
                <a:solidFill>
                  <a:prstClr val="black"/>
                </a:solidFill>
                <a:latin typeface="Times New Roman" pitchFamily="18" charset="0"/>
                <a:ea typeface="MS PGothic" pitchFamily="34" charset="-128"/>
              </a:rPr>
              <a:t>	</a:t>
            </a:r>
          </a:p>
        </p:txBody>
      </p:sp>
      <p:pic>
        <p:nvPicPr>
          <p:cNvPr id="417806" name="Picture 14" descr="LEONI logo Jan200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5250" y="165100"/>
            <a:ext cx="1276350" cy="3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938"/>
      </p:ext>
    </p:extLst>
  </p:cSld>
  <p:clrMapOvr>
    <a:masterClrMapping/>
  </p:clrMapOvr>
  <p:transition advTm="10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cxnSp>
        <p:nvCxnSpPr>
          <p:cNvPr id="3" name="Gerade Verbindung 6"/>
          <p:cNvCxnSpPr>
            <a:cxnSpLocks noChangeShapeType="1"/>
          </p:cNvCxnSpPr>
          <p:nvPr userDrawn="1"/>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4" name="Bild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8713" y="546100"/>
            <a:ext cx="12239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15"/>
          <p:cNvCxnSpPr>
            <a:cxnSpLocks noChangeShapeType="1"/>
          </p:cNvCxnSpPr>
          <p:nvPr userDrawn="1"/>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Gerade Verbindung 6"/>
          <p:cNvCxnSpPr>
            <a:cxnSpLocks noChangeShapeType="1"/>
          </p:cNvCxnSpPr>
          <p:nvPr userDrawn="1"/>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8" name="Picture 33" descr="Balken"/>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532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450000" y="0"/>
            <a:ext cx="6598069" cy="950400"/>
          </a:xfrm>
        </p:spPr>
        <p:txBody>
          <a:bodyPr/>
          <a:lstStyle/>
          <a:p>
            <a:r>
              <a:rPr lang="de-DE" dirty="0" smtClean="0"/>
              <a:t>Mastertitelformat bearbeiten</a:t>
            </a:r>
            <a:endParaRPr lang="de-DE" dirty="0"/>
          </a:p>
        </p:txBody>
      </p:sp>
      <p:sp>
        <p:nvSpPr>
          <p:cNvPr id="12" name="Foliennummernplatzhalter 3"/>
          <p:cNvSpPr>
            <a:spLocks noGrp="1"/>
          </p:cNvSpPr>
          <p:nvPr>
            <p:ph type="sldNum" sz="quarter" idx="4"/>
          </p:nvPr>
        </p:nvSpPr>
        <p:spPr bwMode="auto">
          <a:xfrm>
            <a:off x="6553200" y="6594475"/>
            <a:ext cx="2133600" cy="187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ctr" anchorCtr="0" compatLnSpc="1">
            <a:prstTxWarp prst="textNoShape">
              <a:avLst/>
            </a:prstTxWarp>
          </a:bodyPr>
          <a:lstStyle>
            <a:lvl1pPr algn="r" defTabSz="914400">
              <a:defRPr sz="1000" b="1" smtClean="0">
                <a:solidFill>
                  <a:schemeClr val="bg1"/>
                </a:solidFill>
                <a:latin typeface="Arial" pitchFamily="34" charset="0"/>
                <a:cs typeface="Arial" pitchFamily="34" charset="0"/>
              </a:defRPr>
            </a:lvl1pPr>
          </a:lstStyle>
          <a:p>
            <a:pPr>
              <a:defRPr/>
            </a:pPr>
            <a:fld id="{33240EA9-910F-4FE8-B096-22174933C80D}" type="slidenum">
              <a:rPr lang="de-DE">
                <a:solidFill>
                  <a:prstClr val="white"/>
                </a:solidFill>
              </a:rPr>
              <a:pPr>
                <a:defRPr/>
              </a:pPr>
              <a:t>‹#›</a:t>
            </a:fld>
            <a:endParaRPr lang="de-DE" dirty="0">
              <a:solidFill>
                <a:prstClr val="white"/>
              </a:solidFill>
            </a:endParaRPr>
          </a:p>
        </p:txBody>
      </p:sp>
      <p:sp>
        <p:nvSpPr>
          <p:cNvPr id="10" name="Textfeld 9"/>
          <p:cNvSpPr txBox="1"/>
          <p:nvPr userDrawn="1"/>
        </p:nvSpPr>
        <p:spPr>
          <a:xfrm>
            <a:off x="228600" y="6573024"/>
            <a:ext cx="5181600" cy="276999"/>
          </a:xfrm>
          <a:prstGeom prst="rect">
            <a:avLst/>
          </a:prstGeom>
          <a:noFill/>
        </p:spPr>
        <p:txBody>
          <a:bodyPr wrap="square" rtlCol="0">
            <a:spAutoFit/>
          </a:bodyPr>
          <a:lstStyle/>
          <a:p>
            <a:r>
              <a:rPr lang="en-US" sz="1200" b="1" dirty="0" smtClean="0">
                <a:solidFill>
                  <a:prstClr val="white"/>
                </a:solidFill>
                <a:latin typeface="Calibri" pitchFamily="34" charset="0"/>
                <a:ea typeface="MS PGothic" pitchFamily="34" charset="-128"/>
              </a:rPr>
              <a:t>Wiring Systems  November  2014</a:t>
            </a:r>
            <a:endParaRPr lang="en-US" sz="1200" b="1" dirty="0">
              <a:solidFill>
                <a:prstClr val="white"/>
              </a:solidFill>
              <a:latin typeface="Calibri" pitchFamily="34" charset="0"/>
              <a:ea typeface="MS PGothic" pitchFamily="34" charset="-128"/>
            </a:endParaRPr>
          </a:p>
        </p:txBody>
      </p:sp>
    </p:spTree>
    <p:extLst>
      <p:ext uri="{BB962C8B-B14F-4D97-AF65-F5344CB8AC3E}">
        <p14:creationId xmlns:p14="http://schemas.microsoft.com/office/powerpoint/2010/main" val="376721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480F3-6707-4C45-BCC7-7B7A3F620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8438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a:xfrm>
            <a:off x="449263" y="1238250"/>
            <a:ext cx="8229600" cy="3449638"/>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4"/>
            <a:endParaRPr lang="de-DE" dirty="0"/>
          </a:p>
        </p:txBody>
      </p:sp>
      <p:sp>
        <p:nvSpPr>
          <p:cNvPr id="4" name="Foliennummernplatzhalter 5"/>
          <p:cNvSpPr>
            <a:spLocks noGrp="1"/>
          </p:cNvSpPr>
          <p:nvPr>
            <p:ph type="sldNum" sz="quarter" idx="10"/>
          </p:nvPr>
        </p:nvSpPr>
        <p:spPr>
          <a:ln/>
        </p:spPr>
        <p:txBody>
          <a:bodyPr/>
          <a:lstStyle>
            <a:lvl1pPr>
              <a:defRPr/>
            </a:lvl1pPr>
          </a:lstStyle>
          <a:p>
            <a:pPr>
              <a:defRPr/>
            </a:pPr>
            <a:fld id="{E45DC2F9-B746-407E-8E2F-53BF549C0A96}" type="slidenum">
              <a:rPr lang="de-DE">
                <a:solidFill>
                  <a:prstClr val="white"/>
                </a:solidFill>
              </a:rPr>
              <a:pPr>
                <a:defRPr/>
              </a:pPr>
              <a:t>‹#›</a:t>
            </a:fld>
            <a:endParaRPr lang="de-DE" dirty="0">
              <a:solidFill>
                <a:prstClr val="white"/>
              </a:solidFill>
            </a:endParaRPr>
          </a:p>
        </p:txBody>
      </p:sp>
    </p:spTree>
    <p:extLst>
      <p:ext uri="{BB962C8B-B14F-4D97-AF65-F5344CB8AC3E}">
        <p14:creationId xmlns:p14="http://schemas.microsoft.com/office/powerpoint/2010/main" val="2773245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p:txBody>
          <a:bodyPr/>
          <a:lstStyle>
            <a:lvl1pPr>
              <a:defRPr smtClean="0"/>
            </a:lvl1pPr>
          </a:lstStyle>
          <a:p>
            <a:pPr>
              <a:defRPr/>
            </a:pPr>
            <a:fld id="{FED84F39-2BD1-43A6-B3AC-1306EF16B2E8}" type="slidenum">
              <a:rPr lang="de-DE" altLang="zh-CN">
                <a:solidFill>
                  <a:prstClr val="white"/>
                </a:solidFill>
              </a:rPr>
              <a:pPr>
                <a:defRPr/>
              </a:pPr>
              <a:t>‹#›</a:t>
            </a:fld>
            <a:endParaRPr lang="de-DE" altLang="zh-CN" b="0">
              <a:solidFill>
                <a:prstClr val="white"/>
              </a:solidFill>
            </a:endParaRPr>
          </a:p>
        </p:txBody>
      </p:sp>
    </p:spTree>
    <p:extLst>
      <p:ext uri="{BB962C8B-B14F-4D97-AF65-F5344CB8AC3E}">
        <p14:creationId xmlns:p14="http://schemas.microsoft.com/office/powerpoint/2010/main" val="2164162431"/>
      </p:ext>
    </p:extLst>
  </p:cSld>
  <p:clrMapOvr>
    <a:masterClrMapping/>
  </p:clrMapOvr>
  <p:transition spd="med">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6075" y="896938"/>
            <a:ext cx="8493125" cy="5359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Rectangle 13"/>
          <p:cNvSpPr>
            <a:spLocks noGrp="1" noChangeArrowheads="1"/>
          </p:cNvSpPr>
          <p:nvPr>
            <p:ph type="sldNum" sz="quarter" idx="10"/>
          </p:nvPr>
        </p:nvSpPr>
        <p:spPr/>
        <p:txBody>
          <a:bodyPr/>
          <a:lstStyle>
            <a:lvl1pPr fontAlgn="auto">
              <a:spcBef>
                <a:spcPts val="0"/>
              </a:spcBef>
              <a:spcAft>
                <a:spcPts val="0"/>
              </a:spcAft>
              <a:defRPr>
                <a:solidFill>
                  <a:schemeClr val="bg1"/>
                </a:solidFill>
                <a:ea typeface="+mn-ea"/>
              </a:defRPr>
            </a:lvl1pPr>
          </a:lstStyle>
          <a:p>
            <a:pPr>
              <a:defRPr/>
            </a:pPr>
            <a:fld id="{363DDBF2-D99B-4A6A-AD60-44A07F25D58A}" type="slidenum">
              <a:rPr lang="fr-FR">
                <a:solidFill>
                  <a:prstClr val="white"/>
                </a:solidFill>
              </a:rPr>
              <a:pPr>
                <a:defRPr/>
              </a:pPr>
              <a:t>‹#›</a:t>
            </a:fld>
            <a:endParaRPr lang="fr-FR">
              <a:solidFill>
                <a:prstClr val="white"/>
              </a:solidFill>
            </a:endParaRPr>
          </a:p>
        </p:txBody>
      </p:sp>
    </p:spTree>
    <p:extLst>
      <p:ext uri="{BB962C8B-B14F-4D97-AF65-F5344CB8AC3E}">
        <p14:creationId xmlns:p14="http://schemas.microsoft.com/office/powerpoint/2010/main" val="233108811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B08AB0-195B-4C63-AE4C-3767080EF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35580-2D8C-4351-902E-06C34BBBD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2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5" indent="0">
              <a:buNone/>
              <a:defRPr sz="2400"/>
            </a:lvl3pPr>
            <a:lvl4pPr marL="1371518" indent="0">
              <a:buNone/>
              <a:defRPr sz="2000"/>
            </a:lvl4pPr>
            <a:lvl5pPr marL="1828691" indent="0">
              <a:buNone/>
              <a:defRPr sz="2000"/>
            </a:lvl5pPr>
            <a:lvl6pPr marL="2285863" indent="0">
              <a:buNone/>
              <a:defRPr sz="2000"/>
            </a:lvl6pPr>
            <a:lvl7pPr marL="2743036" indent="0">
              <a:buNone/>
              <a:defRPr sz="2000"/>
            </a:lvl7pPr>
            <a:lvl8pPr marL="3200209" indent="0">
              <a:buNone/>
              <a:defRPr sz="2000"/>
            </a:lvl8pPr>
            <a:lvl9pPr marL="365738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15D1E-9C53-4CA3-B0A2-7FC68B112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5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1.xml"/><Relationship Id="rId7" Type="http://schemas.openxmlformats.org/officeDocument/2006/relationships/image" Target="../media/image7.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6.jpeg"/><Relationship Id="rId5" Type="http://schemas.openxmlformats.org/officeDocument/2006/relationships/theme" Target="../theme/theme6.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1" y="6445252"/>
            <a:ext cx="2176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forUC05_9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873125" y="5770565"/>
            <a:ext cx="1933575" cy="8921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6382" tIns="28191" rIns="56382" bIns="28191" anchor="ctr"/>
          <a:lstStyle/>
          <a:p>
            <a:pPr algn="ctr" fontAlgn="base">
              <a:spcBef>
                <a:spcPct val="0"/>
              </a:spcBef>
              <a:spcAft>
                <a:spcPct val="0"/>
              </a:spcAft>
              <a:defRPr/>
            </a:pPr>
            <a:endParaRPr lang="en-US">
              <a:solidFill>
                <a:srgbClr val="FFFFFF"/>
              </a:solidFill>
            </a:endParaRPr>
          </a:p>
        </p:txBody>
      </p:sp>
      <p:sp>
        <p:nvSpPr>
          <p:cNvPr id="1029" name="Rectangle 2"/>
          <p:cNvSpPr>
            <a:spLocks noGrp="1" noChangeArrowheads="1"/>
          </p:cNvSpPr>
          <p:nvPr>
            <p:ph type="title"/>
          </p:nvPr>
        </p:nvSpPr>
        <p:spPr bwMode="auto">
          <a:xfrm>
            <a:off x="9144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1935165"/>
            <a:ext cx="80772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8194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3" name="Rectangle 5"/>
          <p:cNvSpPr>
            <a:spLocks noGrp="1" noChangeArrowheads="1"/>
          </p:cNvSpPr>
          <p:nvPr>
            <p:ph type="ftr" sz="quarter" idx="3"/>
          </p:nvPr>
        </p:nvSpPr>
        <p:spPr bwMode="auto">
          <a:xfrm>
            <a:off x="4572000" y="6245225"/>
            <a:ext cx="24384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4" name="Rectangle 6"/>
          <p:cNvSpPr>
            <a:spLocks noGrp="1" noChangeArrowheads="1"/>
          </p:cNvSpPr>
          <p:nvPr>
            <p:ph type="sldNum" sz="quarter" idx="4"/>
          </p:nvPr>
        </p:nvSpPr>
        <p:spPr bwMode="auto">
          <a:xfrm>
            <a:off x="72390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083AE7C7-9E81-4AE0-91D0-8093C420D58A}"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75051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defRPr>
      </a:lvl2pPr>
      <a:lvl3pPr algn="ctr" rtl="0" eaLnBrk="0" fontAlgn="base" hangingPunct="0">
        <a:spcBef>
          <a:spcPct val="0"/>
        </a:spcBef>
        <a:spcAft>
          <a:spcPct val="0"/>
        </a:spcAft>
        <a:defRPr sz="4400">
          <a:solidFill>
            <a:schemeClr val="tx2"/>
          </a:solidFill>
          <a:latin typeface="Myriad Pro" pitchFamily="34" charset="0"/>
        </a:defRPr>
      </a:lvl3pPr>
      <a:lvl4pPr algn="ctr" rtl="0" eaLnBrk="0" fontAlgn="base" hangingPunct="0">
        <a:spcBef>
          <a:spcPct val="0"/>
        </a:spcBef>
        <a:spcAft>
          <a:spcPct val="0"/>
        </a:spcAft>
        <a:defRPr sz="4400">
          <a:solidFill>
            <a:schemeClr val="tx2"/>
          </a:solidFill>
          <a:latin typeface="Myriad Pro" pitchFamily="34" charset="0"/>
        </a:defRPr>
      </a:lvl4pPr>
      <a:lvl5pPr algn="ctr" rtl="0" eaLnBrk="0" fontAlgn="base" hangingPunct="0">
        <a:spcBef>
          <a:spcPct val="0"/>
        </a:spcBef>
        <a:spcAft>
          <a:spcPct val="0"/>
        </a:spcAft>
        <a:defRPr sz="4400">
          <a:solidFill>
            <a:schemeClr val="tx2"/>
          </a:solidFill>
          <a:latin typeface="Myriad Pro" pitchFamily="34" charset="0"/>
        </a:defRPr>
      </a:lvl5pPr>
      <a:lvl6pPr marL="457173" algn="ctr" rtl="0" fontAlgn="base">
        <a:spcBef>
          <a:spcPct val="0"/>
        </a:spcBef>
        <a:spcAft>
          <a:spcPct val="0"/>
        </a:spcAft>
        <a:defRPr sz="4400">
          <a:solidFill>
            <a:schemeClr val="tx2"/>
          </a:solidFill>
          <a:latin typeface="Arial" charset="0"/>
        </a:defRPr>
      </a:lvl6pPr>
      <a:lvl7pPr marL="914345" algn="ctr" rtl="0" fontAlgn="base">
        <a:spcBef>
          <a:spcPct val="0"/>
        </a:spcBef>
        <a:spcAft>
          <a:spcPct val="0"/>
        </a:spcAft>
        <a:defRPr sz="4400">
          <a:solidFill>
            <a:schemeClr val="tx2"/>
          </a:solidFill>
          <a:latin typeface="Arial" charset="0"/>
        </a:defRPr>
      </a:lvl7pPr>
      <a:lvl8pPr marL="1371518" algn="ctr" rtl="0" fontAlgn="base">
        <a:spcBef>
          <a:spcPct val="0"/>
        </a:spcBef>
        <a:spcAft>
          <a:spcPct val="0"/>
        </a:spcAft>
        <a:defRPr sz="4400">
          <a:solidFill>
            <a:schemeClr val="tx2"/>
          </a:solidFill>
          <a:latin typeface="Arial" charset="0"/>
        </a:defRPr>
      </a:lvl8pPr>
      <a:lvl9pPr marL="182869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50" indent="-228587" algn="l" rtl="0" fontAlgn="base">
        <a:spcBef>
          <a:spcPct val="20000"/>
        </a:spcBef>
        <a:spcAft>
          <a:spcPct val="0"/>
        </a:spcAft>
        <a:buChar char="»"/>
        <a:defRPr sz="2000">
          <a:solidFill>
            <a:schemeClr val="tx1"/>
          </a:solidFill>
          <a:latin typeface="+mn-lt"/>
        </a:defRPr>
      </a:lvl6pPr>
      <a:lvl7pPr marL="2971622" indent="-228587" algn="l" rtl="0" fontAlgn="base">
        <a:spcBef>
          <a:spcPct val="20000"/>
        </a:spcBef>
        <a:spcAft>
          <a:spcPct val="0"/>
        </a:spcAft>
        <a:buChar char="»"/>
        <a:defRPr sz="2000">
          <a:solidFill>
            <a:schemeClr val="tx1"/>
          </a:solidFill>
          <a:latin typeface="+mn-lt"/>
        </a:defRPr>
      </a:lvl7pPr>
      <a:lvl8pPr marL="3428795" indent="-228587" algn="l" rtl="0" fontAlgn="base">
        <a:spcBef>
          <a:spcPct val="20000"/>
        </a:spcBef>
        <a:spcAft>
          <a:spcPct val="0"/>
        </a:spcAft>
        <a:buChar char="»"/>
        <a:defRPr sz="2000">
          <a:solidFill>
            <a:schemeClr val="tx1"/>
          </a:solidFill>
          <a:latin typeface="+mn-lt"/>
        </a:defRPr>
      </a:lvl8pPr>
      <a:lvl9pPr marL="3885968" indent="-2285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1"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6"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a:p>
            <a:pPr lvl="1"/>
            <a:endParaRPr lang="en-US" smtClean="0"/>
          </a:p>
          <a:p>
            <a:pPr lvl="1"/>
            <a:endParaRPr lang="en-US" smtClean="0"/>
          </a:p>
        </p:txBody>
      </p:sp>
      <p:sp>
        <p:nvSpPr>
          <p:cNvPr id="717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105" charset="0"/>
                <a:ea typeface="ＭＳ Ｐゴシック" pitchFamily="-105" charset="-128"/>
              </a:defRPr>
            </a:lvl1pPr>
          </a:lstStyle>
          <a:p>
            <a:pPr fontAlgn="base">
              <a:spcBef>
                <a:spcPct val="0"/>
              </a:spcBef>
              <a:spcAft>
                <a:spcPct val="0"/>
              </a:spcAft>
              <a:defRPr/>
            </a:pPr>
            <a:fld id="{14E541E4-8F88-466F-93D2-2CC5AD3C6825}"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7"/>
          <p:cNvSpPr>
            <a:spLocks noChangeArrowheads="1"/>
          </p:cNvSpPr>
          <p:nvPr/>
        </p:nvSpPr>
        <p:spPr bwMode="auto">
          <a:xfrm>
            <a:off x="0" y="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2" name="Line 8"/>
          <p:cNvSpPr>
            <a:spLocks noChangeShapeType="1"/>
          </p:cNvSpPr>
          <p:nvPr/>
        </p:nvSpPr>
        <p:spPr bwMode="auto">
          <a:xfrm>
            <a:off x="457200" y="1447800"/>
            <a:ext cx="807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ＭＳ Ｐゴシック" pitchFamily="34" charset="-128"/>
            </a:endParaRPr>
          </a:p>
        </p:txBody>
      </p:sp>
      <p:sp>
        <p:nvSpPr>
          <p:cNvPr id="1033" name="Rectangle 9"/>
          <p:cNvSpPr>
            <a:spLocks noChangeArrowheads="1"/>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4" name="Rectangle 10"/>
          <p:cNvSpPr>
            <a:spLocks noChangeArrowheads="1"/>
          </p:cNvSpPr>
          <p:nvPr/>
        </p:nvSpPr>
        <p:spPr bwMode="auto">
          <a:xfrm>
            <a:off x="0" y="457200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561361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1"/>
          </a:solidFill>
          <a:latin typeface="Garamond" pitchFamily="18" charset="0"/>
        </a:defRPr>
      </a:lvl6pPr>
      <a:lvl7pPr marL="914400" algn="l" rtl="0" fontAlgn="base">
        <a:spcBef>
          <a:spcPct val="0"/>
        </a:spcBef>
        <a:spcAft>
          <a:spcPct val="0"/>
        </a:spcAft>
        <a:defRPr sz="4400">
          <a:solidFill>
            <a:schemeClr val="tx1"/>
          </a:solidFill>
          <a:latin typeface="Garamond" pitchFamily="18" charset="0"/>
        </a:defRPr>
      </a:lvl7pPr>
      <a:lvl8pPr marL="1371600" algn="l" rtl="0" fontAlgn="base">
        <a:spcBef>
          <a:spcPct val="0"/>
        </a:spcBef>
        <a:spcAft>
          <a:spcPct val="0"/>
        </a:spcAft>
        <a:defRPr sz="4400">
          <a:solidFill>
            <a:schemeClr val="tx1"/>
          </a:solidFill>
          <a:latin typeface="Garamond" pitchFamily="18" charset="0"/>
        </a:defRPr>
      </a:lvl8pPr>
      <a:lvl9pPr marL="1828800" algn="l" rtl="0" fontAlgn="base">
        <a:spcBef>
          <a:spcPct val="0"/>
        </a:spcBef>
        <a:spcAft>
          <a:spcPct val="0"/>
        </a:spcAft>
        <a:defRPr sz="4400">
          <a:solidFill>
            <a:schemeClr val="tx1"/>
          </a:solidFill>
          <a:latin typeface="Garamond"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FF0000"/>
        </a:buClr>
        <a:buSzPct val="75000"/>
        <a:buFont typeface="Wingdings" pitchFamily="2" charset="2"/>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SzPct val="65000"/>
        <a:buFont typeface="Wingdings" pitchFamily="2" charset="2"/>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445250"/>
            <a:ext cx="2176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forUC05_9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873125" y="5770563"/>
            <a:ext cx="1933575" cy="8921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6382" tIns="28191" rIns="56382" bIns="28191" anchor="ctr"/>
          <a:lstStyle/>
          <a:p>
            <a:pPr algn="ctr" fontAlgn="base">
              <a:spcBef>
                <a:spcPct val="0"/>
              </a:spcBef>
              <a:spcAft>
                <a:spcPct val="0"/>
              </a:spcAft>
              <a:defRPr/>
            </a:pPr>
            <a:endParaRPr lang="en-US">
              <a:solidFill>
                <a:srgbClr val="FFFFFF"/>
              </a:solidFill>
            </a:endParaRPr>
          </a:p>
        </p:txBody>
      </p:sp>
      <p:sp>
        <p:nvSpPr>
          <p:cNvPr id="1029" name="Rectangle 2"/>
          <p:cNvSpPr>
            <a:spLocks noGrp="1" noChangeArrowheads="1"/>
          </p:cNvSpPr>
          <p:nvPr>
            <p:ph type="title"/>
          </p:nvPr>
        </p:nvSpPr>
        <p:spPr bwMode="auto">
          <a:xfrm>
            <a:off x="9144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1935163"/>
            <a:ext cx="80772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8194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3" name="Rectangle 5"/>
          <p:cNvSpPr>
            <a:spLocks noGrp="1" noChangeArrowheads="1"/>
          </p:cNvSpPr>
          <p:nvPr>
            <p:ph type="ftr" sz="quarter" idx="3"/>
          </p:nvPr>
        </p:nvSpPr>
        <p:spPr bwMode="auto">
          <a:xfrm>
            <a:off x="4572000" y="6245225"/>
            <a:ext cx="24384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4" name="Rectangle 6"/>
          <p:cNvSpPr>
            <a:spLocks noGrp="1" noChangeArrowheads="1"/>
          </p:cNvSpPr>
          <p:nvPr>
            <p:ph type="sldNum" sz="quarter" idx="4"/>
          </p:nvPr>
        </p:nvSpPr>
        <p:spPr bwMode="auto">
          <a:xfrm>
            <a:off x="72390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083AE7C7-9E81-4AE0-91D0-8093C420D58A}"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4806436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defRPr>
      </a:lvl2pPr>
      <a:lvl3pPr algn="ctr" rtl="0" eaLnBrk="0" fontAlgn="base" hangingPunct="0">
        <a:spcBef>
          <a:spcPct val="0"/>
        </a:spcBef>
        <a:spcAft>
          <a:spcPct val="0"/>
        </a:spcAft>
        <a:defRPr sz="4400">
          <a:solidFill>
            <a:schemeClr val="tx2"/>
          </a:solidFill>
          <a:latin typeface="Myriad Pro" pitchFamily="34" charset="0"/>
        </a:defRPr>
      </a:lvl3pPr>
      <a:lvl4pPr algn="ctr" rtl="0" eaLnBrk="0" fontAlgn="base" hangingPunct="0">
        <a:spcBef>
          <a:spcPct val="0"/>
        </a:spcBef>
        <a:spcAft>
          <a:spcPct val="0"/>
        </a:spcAft>
        <a:defRPr sz="4400">
          <a:solidFill>
            <a:schemeClr val="tx2"/>
          </a:solidFill>
          <a:latin typeface="Myriad Pro" pitchFamily="34" charset="0"/>
        </a:defRPr>
      </a:lvl4pPr>
      <a:lvl5pPr algn="ctr" rtl="0" eaLnBrk="0" fontAlgn="base" hangingPunct="0">
        <a:spcBef>
          <a:spcPct val="0"/>
        </a:spcBef>
        <a:spcAft>
          <a:spcPct val="0"/>
        </a:spcAft>
        <a:defRPr sz="4400">
          <a:solidFill>
            <a:schemeClr val="tx2"/>
          </a:solidFill>
          <a:latin typeface="Myriad Pro" pitchFamily="34" charset="0"/>
        </a:defRPr>
      </a:lvl5pPr>
      <a:lvl6pPr marL="457173" algn="ctr" rtl="0" fontAlgn="base">
        <a:spcBef>
          <a:spcPct val="0"/>
        </a:spcBef>
        <a:spcAft>
          <a:spcPct val="0"/>
        </a:spcAft>
        <a:defRPr sz="4400">
          <a:solidFill>
            <a:schemeClr val="tx2"/>
          </a:solidFill>
          <a:latin typeface="Arial" charset="0"/>
        </a:defRPr>
      </a:lvl6pPr>
      <a:lvl7pPr marL="914345" algn="ctr" rtl="0" fontAlgn="base">
        <a:spcBef>
          <a:spcPct val="0"/>
        </a:spcBef>
        <a:spcAft>
          <a:spcPct val="0"/>
        </a:spcAft>
        <a:defRPr sz="4400">
          <a:solidFill>
            <a:schemeClr val="tx2"/>
          </a:solidFill>
          <a:latin typeface="Arial" charset="0"/>
        </a:defRPr>
      </a:lvl7pPr>
      <a:lvl8pPr marL="1371518" algn="ctr" rtl="0" fontAlgn="base">
        <a:spcBef>
          <a:spcPct val="0"/>
        </a:spcBef>
        <a:spcAft>
          <a:spcPct val="0"/>
        </a:spcAft>
        <a:defRPr sz="4400">
          <a:solidFill>
            <a:schemeClr val="tx2"/>
          </a:solidFill>
          <a:latin typeface="Arial" charset="0"/>
        </a:defRPr>
      </a:lvl8pPr>
      <a:lvl9pPr marL="182869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50" indent="-228587" algn="l" rtl="0" fontAlgn="base">
        <a:spcBef>
          <a:spcPct val="20000"/>
        </a:spcBef>
        <a:spcAft>
          <a:spcPct val="0"/>
        </a:spcAft>
        <a:buChar char="»"/>
        <a:defRPr sz="2000">
          <a:solidFill>
            <a:schemeClr val="tx1"/>
          </a:solidFill>
          <a:latin typeface="+mn-lt"/>
        </a:defRPr>
      </a:lvl6pPr>
      <a:lvl7pPr marL="2971622" indent="-228587" algn="l" rtl="0" fontAlgn="base">
        <a:spcBef>
          <a:spcPct val="20000"/>
        </a:spcBef>
        <a:spcAft>
          <a:spcPct val="0"/>
        </a:spcAft>
        <a:buChar char="»"/>
        <a:defRPr sz="2000">
          <a:solidFill>
            <a:schemeClr val="tx1"/>
          </a:solidFill>
          <a:latin typeface="+mn-lt"/>
        </a:defRPr>
      </a:lvl7pPr>
      <a:lvl8pPr marL="3428795" indent="-228587" algn="l" rtl="0" fontAlgn="base">
        <a:spcBef>
          <a:spcPct val="20000"/>
        </a:spcBef>
        <a:spcAft>
          <a:spcPct val="0"/>
        </a:spcAft>
        <a:buChar char="»"/>
        <a:defRPr sz="2000">
          <a:solidFill>
            <a:schemeClr val="tx1"/>
          </a:solidFill>
          <a:latin typeface="+mn-lt"/>
        </a:defRPr>
      </a:lvl8pPr>
      <a:lvl9pPr marL="3885968" indent="-2285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1"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6"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CFF58-2B83-49EC-BE18-10B2DFD6395C}"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7C5F5-4421-47BB-A60E-45A13BDD4A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4801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elplatzhalter 1"/>
          <p:cNvSpPr>
            <a:spLocks noGrp="1"/>
          </p:cNvSpPr>
          <p:nvPr>
            <p:ph type="title"/>
          </p:nvPr>
        </p:nvSpPr>
        <p:spPr bwMode="auto">
          <a:xfrm>
            <a:off x="457200" y="0"/>
            <a:ext cx="65976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72000" numCol="1" anchor="b" anchorCtr="0" compatLnSpc="1">
            <a:prstTxWarp prst="textNoShape">
              <a:avLst/>
            </a:prstTxWarp>
          </a:bodyPr>
          <a:lstStyle/>
          <a:p>
            <a:pPr lvl="0"/>
            <a:r>
              <a:rPr lang="de-DE" smtClean="0"/>
              <a:t>Mastertitelformat bearbeiten</a:t>
            </a:r>
          </a:p>
        </p:txBody>
      </p:sp>
      <p:sp>
        <p:nvSpPr>
          <p:cNvPr id="5123" name="Textplatzhalter 2"/>
          <p:cNvSpPr>
            <a:spLocks noGrp="1"/>
          </p:cNvSpPr>
          <p:nvPr>
            <p:ph type="body" idx="1"/>
          </p:nvPr>
        </p:nvSpPr>
        <p:spPr bwMode="auto">
          <a:xfrm>
            <a:off x="457200" y="1238250"/>
            <a:ext cx="82296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cxnSp>
        <p:nvCxnSpPr>
          <p:cNvPr id="5124" name="Gerade Verbindung 6"/>
          <p:cNvCxnSpPr>
            <a:cxnSpLocks noChangeShapeType="1"/>
          </p:cNvCxnSpPr>
          <p:nvPr/>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5125" name="Bild 11"/>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478713" y="546100"/>
            <a:ext cx="12239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6534150"/>
            <a:ext cx="9144000" cy="0"/>
          </a:xfrm>
          <a:prstGeom prst="line">
            <a:avLst/>
          </a:prstGeom>
          <a:ln w="952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Fußzeilenplatzhalter 4"/>
          <p:cNvSpPr>
            <a:spLocks noGrp="1"/>
          </p:cNvSpPr>
          <p:nvPr>
            <p:ph type="ftr" sz="quarter" idx="3"/>
          </p:nvPr>
        </p:nvSpPr>
        <p:spPr>
          <a:xfrm>
            <a:off x="301625" y="6534150"/>
            <a:ext cx="6577013" cy="238125"/>
          </a:xfrm>
          <a:prstGeom prst="rect">
            <a:avLst/>
          </a:prstGeom>
        </p:spPr>
        <p:txBody>
          <a:bodyPr vert="horz" lIns="143964" tIns="45709" rIns="143964" bIns="45709"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b="1">
                <a:solidFill>
                  <a:srgbClr val="000000"/>
                </a:solidFill>
                <a:latin typeface="Arial"/>
                <a:ea typeface="+mn-ea"/>
                <a:cs typeface="Arial"/>
              </a:defRPr>
            </a:lvl1pPr>
          </a:lstStyle>
          <a:p>
            <a:pPr>
              <a:defRPr/>
            </a:pPr>
            <a:r>
              <a:rPr lang="de-DE"/>
              <a:t>Corporate Presentation</a:t>
            </a:r>
          </a:p>
        </p:txBody>
      </p:sp>
      <p:sp>
        <p:nvSpPr>
          <p:cNvPr id="14" name="Foliennummernplatzhalter 5"/>
          <p:cNvSpPr>
            <a:spLocks noGrp="1"/>
          </p:cNvSpPr>
          <p:nvPr>
            <p:ph type="sldNum" sz="quarter" idx="4"/>
          </p:nvPr>
        </p:nvSpPr>
        <p:spPr>
          <a:xfrm>
            <a:off x="7559675" y="6538913"/>
            <a:ext cx="1262063" cy="233362"/>
          </a:xfrm>
          <a:prstGeom prst="rect">
            <a:avLst/>
          </a:prstGeom>
        </p:spPr>
        <p:txBody>
          <a:bodyPr vert="horz" wrap="square" lIns="143964" tIns="45709" rIns="143964" bIns="45709" numCol="1" anchor="ctr" anchorCtr="0" compatLnSpc="1">
            <a:prstTxWarp prst="textNoShape">
              <a:avLst/>
            </a:prstTxWarp>
          </a:bodyPr>
          <a:lstStyle>
            <a:lvl1pPr algn="r">
              <a:defRPr sz="1000" smtClean="0">
                <a:solidFill>
                  <a:srgbClr val="000000"/>
                </a:solidFill>
                <a:latin typeface="Arial" pitchFamily="34" charset="0"/>
                <a:cs typeface="Arial" pitchFamily="34" charset="0"/>
              </a:defRPr>
            </a:lvl1pPr>
          </a:lstStyle>
          <a:p>
            <a:pPr defTabSz="457200" fontAlgn="base">
              <a:spcBef>
                <a:spcPct val="0"/>
              </a:spcBef>
              <a:spcAft>
                <a:spcPct val="0"/>
              </a:spcAft>
              <a:defRPr/>
            </a:pPr>
            <a:fld id="{0567F72E-2E55-443D-92FA-A7741CA06C0D}" type="slidenum">
              <a:rPr lang="de-DE">
                <a:ea typeface="MS PGothic" pitchFamily="34" charset="-128"/>
              </a:rPr>
              <a:pPr defTabSz="457200" fontAlgn="base">
                <a:spcBef>
                  <a:spcPct val="0"/>
                </a:spcBef>
                <a:spcAft>
                  <a:spcPct val="0"/>
                </a:spcAft>
                <a:defRPr/>
              </a:pPr>
              <a:t>‹#›</a:t>
            </a:fld>
            <a:endParaRPr lang="de-DE">
              <a:ea typeface="MS PGothic" pitchFamily="34" charset="-128"/>
            </a:endParaRPr>
          </a:p>
        </p:txBody>
      </p:sp>
    </p:spTree>
    <p:extLst>
      <p:ext uri="{BB962C8B-B14F-4D97-AF65-F5344CB8AC3E}">
        <p14:creationId xmlns:p14="http://schemas.microsoft.com/office/powerpoint/2010/main" val="86888967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400" b="1" kern="1200">
          <a:solidFill>
            <a:schemeClr val="tx1"/>
          </a:solidFill>
          <a:latin typeface="Arial"/>
          <a:ea typeface="MS PGothic" pitchFamily="34" charset="-128"/>
          <a:cs typeface="MS PGothic" charset="0"/>
        </a:defRPr>
      </a:lvl1pPr>
      <a:lvl2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57200" algn="l" defTabSz="457200" rtl="0" fontAlgn="base">
        <a:spcBef>
          <a:spcPct val="0"/>
        </a:spcBef>
        <a:spcAft>
          <a:spcPct val="0"/>
        </a:spcAft>
        <a:defRPr sz="2400" b="1">
          <a:solidFill>
            <a:schemeClr val="tx1"/>
          </a:solidFill>
          <a:latin typeface="Arial" pitchFamily="34" charset="0"/>
          <a:ea typeface="MS PGothic" pitchFamily="34" charset="-128"/>
        </a:defRPr>
      </a:lvl6pPr>
      <a:lvl7pPr marL="914400" algn="l" defTabSz="457200" rtl="0" fontAlgn="base">
        <a:spcBef>
          <a:spcPct val="0"/>
        </a:spcBef>
        <a:spcAft>
          <a:spcPct val="0"/>
        </a:spcAft>
        <a:defRPr sz="2400" b="1">
          <a:solidFill>
            <a:schemeClr val="tx1"/>
          </a:solidFill>
          <a:latin typeface="Arial" pitchFamily="34" charset="0"/>
          <a:ea typeface="MS PGothic" pitchFamily="34" charset="-128"/>
        </a:defRPr>
      </a:lvl7pPr>
      <a:lvl8pPr marL="1371600" algn="l" defTabSz="457200" rtl="0" fontAlgn="base">
        <a:spcBef>
          <a:spcPct val="0"/>
        </a:spcBef>
        <a:spcAft>
          <a:spcPct val="0"/>
        </a:spcAft>
        <a:defRPr sz="2400" b="1">
          <a:solidFill>
            <a:schemeClr val="tx1"/>
          </a:solidFill>
          <a:latin typeface="Arial" pitchFamily="34" charset="0"/>
          <a:ea typeface="MS PGothic" pitchFamily="34" charset="-128"/>
        </a:defRPr>
      </a:lvl8pPr>
      <a:lvl9pPr marL="1828800" algn="l" defTabSz="457200" rtl="0" fontAlgn="base">
        <a:spcBef>
          <a:spcPct val="0"/>
        </a:spcBef>
        <a:spcAft>
          <a:spcPct val="0"/>
        </a:spcAft>
        <a:defRPr sz="2400" b="1">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Clr>
          <a:srgbClr val="004089"/>
        </a:buClr>
        <a:buSzPct val="115000"/>
        <a:defRPr kern="1200">
          <a:solidFill>
            <a:schemeClr val="tx1"/>
          </a:solidFill>
          <a:latin typeface="Arial"/>
          <a:ea typeface="MS PGothic" pitchFamily="34" charset="-128"/>
          <a:cs typeface="Arial"/>
        </a:defRPr>
      </a:lvl1pPr>
      <a:lvl2pPr marL="534988" indent="-263525" algn="l" defTabSz="457200" rtl="0" eaLnBrk="0" fontAlgn="base" hangingPunct="0">
        <a:spcBef>
          <a:spcPct val="20000"/>
        </a:spcBef>
        <a:spcAft>
          <a:spcPct val="0"/>
        </a:spcAft>
        <a:buClr>
          <a:srgbClr val="004089"/>
        </a:buClr>
        <a:buFont typeface="Wingdings" pitchFamily="2" charset="2"/>
        <a:buChar char="§"/>
        <a:defRPr kern="1200">
          <a:solidFill>
            <a:schemeClr val="tx1"/>
          </a:solidFill>
          <a:latin typeface="Arial"/>
          <a:ea typeface="MS PGothic" pitchFamily="34" charset="-128"/>
          <a:cs typeface="Arial"/>
        </a:defRPr>
      </a:lvl2pPr>
      <a:lvl3pPr marL="806450" indent="-271463" algn="l" defTabSz="457200" rtl="0" eaLnBrk="0" fontAlgn="base" hangingPunct="0">
        <a:spcBef>
          <a:spcPct val="20000"/>
        </a:spcBef>
        <a:spcAft>
          <a:spcPct val="0"/>
        </a:spcAft>
        <a:buClr>
          <a:srgbClr val="BFBFBF"/>
        </a:buClr>
        <a:buFont typeface="Wingdings" pitchFamily="2" charset="2"/>
        <a:buChar char="§"/>
        <a:defRPr kern="1200">
          <a:solidFill>
            <a:schemeClr val="tx1"/>
          </a:solidFill>
          <a:latin typeface="Arial"/>
          <a:ea typeface="MS PGothic" pitchFamily="34" charset="-128"/>
          <a:cs typeface="Arial"/>
        </a:defRPr>
      </a:lvl3pPr>
      <a:lvl4pPr marL="806450" indent="-271463" algn="l" defTabSz="457200" rtl="0" eaLnBrk="0" fontAlgn="base" hangingPunct="0">
        <a:spcBef>
          <a:spcPct val="20000"/>
        </a:spcBef>
        <a:spcAft>
          <a:spcPct val="0"/>
        </a:spcAft>
        <a:buClr>
          <a:srgbClr val="BFBFBF"/>
        </a:buClr>
        <a:buFont typeface="Wingdings" pitchFamily="2" charset="2"/>
        <a:buChar char="§"/>
        <a:defRPr kern="1200">
          <a:solidFill>
            <a:schemeClr val="tx1"/>
          </a:solidFill>
          <a:latin typeface="Arial"/>
          <a:ea typeface="MS PGothic" pitchFamily="34" charset="-128"/>
          <a:cs typeface="Arial"/>
        </a:defRPr>
      </a:lvl4pPr>
      <a:lvl5pPr marL="806450" indent="-271463" algn="l" defTabSz="457200" rtl="0" eaLnBrk="0" fontAlgn="base" hangingPunct="0">
        <a:spcBef>
          <a:spcPct val="20000"/>
        </a:spcBef>
        <a:spcAft>
          <a:spcPct val="0"/>
        </a:spcAft>
        <a:buClr>
          <a:srgbClr val="BFBFBF"/>
        </a:buClr>
        <a:buFont typeface="Wingdings" pitchFamily="2" charset="2"/>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 2" descr="Fond_2.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50913"/>
            <a:ext cx="91440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3" descr="Balke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65532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2" name="Gerade Verbindung 6"/>
          <p:cNvCxnSpPr>
            <a:cxnSpLocks noChangeShapeType="1"/>
          </p:cNvCxnSpPr>
          <p:nvPr/>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2053" name="Picture 33" descr="Balke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65532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Gerade Verbindung 15"/>
          <p:cNvCxnSpPr>
            <a:cxnSpLocks noChangeShapeType="1"/>
          </p:cNvCxnSpPr>
          <p:nvPr/>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5" name="Gerade Verbindung 6"/>
          <p:cNvCxnSpPr>
            <a:cxnSpLocks noChangeShapeType="1"/>
          </p:cNvCxnSpPr>
          <p:nvPr/>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56" name="Titelplatzhalter 1"/>
          <p:cNvSpPr>
            <a:spLocks noGrp="1"/>
          </p:cNvSpPr>
          <p:nvPr>
            <p:ph type="title"/>
          </p:nvPr>
        </p:nvSpPr>
        <p:spPr bwMode="auto">
          <a:xfrm>
            <a:off x="449263" y="0"/>
            <a:ext cx="65976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72000" numCol="1" anchor="b" anchorCtr="0" compatLnSpc="1">
            <a:prstTxWarp prst="textNoShape">
              <a:avLst/>
            </a:prstTxWarp>
          </a:bodyPr>
          <a:lstStyle/>
          <a:p>
            <a:pPr lvl="0"/>
            <a:r>
              <a:rPr lang="de-DE" dirty="0" smtClean="0"/>
              <a:t>Mastertitelformat bearbeiten</a:t>
            </a:r>
          </a:p>
        </p:txBody>
      </p:sp>
      <p:sp>
        <p:nvSpPr>
          <p:cNvPr id="19" name="Foliennummernplatzhalter 3"/>
          <p:cNvSpPr>
            <a:spLocks noGrp="1"/>
          </p:cNvSpPr>
          <p:nvPr>
            <p:ph type="sldNum" sz="quarter" idx="4"/>
          </p:nvPr>
        </p:nvSpPr>
        <p:spPr bwMode="auto">
          <a:xfrm>
            <a:off x="6553200" y="6594475"/>
            <a:ext cx="2133600" cy="187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ctr" anchorCtr="0" compatLnSpc="1">
            <a:prstTxWarp prst="textNoShape">
              <a:avLst/>
            </a:prstTxWarp>
          </a:bodyPr>
          <a:lstStyle>
            <a:lvl1pPr algn="r" defTabSz="914400">
              <a:defRPr sz="1000" b="1" smtClean="0">
                <a:solidFill>
                  <a:schemeClr val="bg1"/>
                </a:solidFill>
                <a:latin typeface="Arial" pitchFamily="34" charset="0"/>
                <a:cs typeface="Arial" pitchFamily="34" charset="0"/>
              </a:defRPr>
            </a:lvl1pPr>
          </a:lstStyle>
          <a:p>
            <a:pPr fontAlgn="base">
              <a:spcBef>
                <a:spcPct val="0"/>
              </a:spcBef>
              <a:spcAft>
                <a:spcPct val="0"/>
              </a:spcAft>
              <a:defRPr/>
            </a:pPr>
            <a:fld id="{33240EA9-910F-4FE8-B096-22174933C80D}" type="slidenum">
              <a:rPr lang="de-DE">
                <a:solidFill>
                  <a:prstClr val="white"/>
                </a:solidFill>
                <a:ea typeface="MS PGothic"/>
              </a:rPr>
              <a:pPr fontAlgn="base">
                <a:spcBef>
                  <a:spcPct val="0"/>
                </a:spcBef>
                <a:spcAft>
                  <a:spcPct val="0"/>
                </a:spcAft>
                <a:defRPr/>
              </a:pPr>
              <a:t>‹#›</a:t>
            </a:fld>
            <a:endParaRPr lang="de-DE" dirty="0">
              <a:solidFill>
                <a:prstClr val="white"/>
              </a:solidFill>
              <a:ea typeface="MS PGothic"/>
            </a:endParaRPr>
          </a:p>
        </p:txBody>
      </p:sp>
      <p:pic>
        <p:nvPicPr>
          <p:cNvPr id="2059" name="Bild 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78713" y="546100"/>
            <a:ext cx="12239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228600" y="6573024"/>
            <a:ext cx="5181600" cy="276999"/>
          </a:xfrm>
          <a:prstGeom prst="rect">
            <a:avLst/>
          </a:prstGeom>
          <a:noFill/>
        </p:spPr>
        <p:txBody>
          <a:bodyPr wrap="square" rtlCol="0">
            <a:spAutoFit/>
          </a:bodyPr>
          <a:lstStyle/>
          <a:p>
            <a:r>
              <a:rPr lang="en-US" sz="1200" b="1" dirty="0" smtClean="0">
                <a:solidFill>
                  <a:prstClr val="white"/>
                </a:solidFill>
                <a:latin typeface="Calibri" pitchFamily="34" charset="0"/>
                <a:ea typeface="MS PGothic" pitchFamily="34" charset="-128"/>
              </a:rPr>
              <a:t>Wiring Systems  November  2014</a:t>
            </a:r>
            <a:endParaRPr lang="en-US" sz="1200" b="1" dirty="0">
              <a:solidFill>
                <a:prstClr val="white"/>
              </a:solidFill>
              <a:latin typeface="Calibri" pitchFamily="34" charset="0"/>
              <a:ea typeface="MS PGothic" pitchFamily="34" charset="-128"/>
            </a:endParaRPr>
          </a:p>
        </p:txBody>
      </p:sp>
    </p:spTree>
    <p:extLst>
      <p:ext uri="{BB962C8B-B14F-4D97-AF65-F5344CB8AC3E}">
        <p14:creationId xmlns:p14="http://schemas.microsoft.com/office/powerpoint/2010/main" val="1450998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400" b="1" kern="1200">
          <a:solidFill>
            <a:schemeClr val="tx1"/>
          </a:solidFill>
          <a:latin typeface="Arial" pitchFamily="34" charset="0"/>
          <a:ea typeface="+mj-ea"/>
          <a:cs typeface="+mj-cs"/>
        </a:defRPr>
      </a:lvl1pPr>
      <a:lvl2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57200" algn="l" defTabSz="457200" rtl="0" fontAlgn="base">
        <a:spcBef>
          <a:spcPct val="0"/>
        </a:spcBef>
        <a:spcAft>
          <a:spcPct val="0"/>
        </a:spcAft>
        <a:defRPr sz="2400" b="1">
          <a:solidFill>
            <a:schemeClr val="tx1"/>
          </a:solidFill>
          <a:latin typeface="Arial" pitchFamily="34" charset="0"/>
          <a:ea typeface="MS PGothic" pitchFamily="34" charset="-128"/>
        </a:defRPr>
      </a:lvl6pPr>
      <a:lvl7pPr marL="914400" algn="l" defTabSz="457200" rtl="0" fontAlgn="base">
        <a:spcBef>
          <a:spcPct val="0"/>
        </a:spcBef>
        <a:spcAft>
          <a:spcPct val="0"/>
        </a:spcAft>
        <a:defRPr sz="2400" b="1">
          <a:solidFill>
            <a:schemeClr val="tx1"/>
          </a:solidFill>
          <a:latin typeface="Arial" pitchFamily="34" charset="0"/>
          <a:ea typeface="MS PGothic" pitchFamily="34" charset="-128"/>
        </a:defRPr>
      </a:lvl7pPr>
      <a:lvl8pPr marL="1371600" algn="l" defTabSz="457200" rtl="0" fontAlgn="base">
        <a:spcBef>
          <a:spcPct val="0"/>
        </a:spcBef>
        <a:spcAft>
          <a:spcPct val="0"/>
        </a:spcAft>
        <a:defRPr sz="2400" b="1">
          <a:solidFill>
            <a:schemeClr val="tx1"/>
          </a:solidFill>
          <a:latin typeface="Arial" pitchFamily="34" charset="0"/>
          <a:ea typeface="MS PGothic" pitchFamily="34" charset="-128"/>
        </a:defRPr>
      </a:lvl8pPr>
      <a:lvl9pPr marL="1828800" algn="l" defTabSz="457200" rtl="0" fontAlgn="base">
        <a:spcBef>
          <a:spcPct val="0"/>
        </a:spcBef>
        <a:spcAft>
          <a:spcPct val="0"/>
        </a:spcAft>
        <a:defRPr sz="2400" b="1">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Clr>
          <a:srgbClr val="004089"/>
        </a:buClr>
        <a:buSzPct val="115000"/>
        <a:defRPr kern="1200">
          <a:solidFill>
            <a:schemeClr val="tx1"/>
          </a:solidFill>
          <a:latin typeface="Arial" pitchFamily="34" charset="0"/>
          <a:ea typeface="+mn-ea"/>
          <a:cs typeface="+mn-cs"/>
        </a:defRPr>
      </a:lvl1pPr>
      <a:lvl2pPr marL="534988" indent="-263525" algn="l" defTabSz="457200" rtl="0" eaLnBrk="0" fontAlgn="base" hangingPunct="0">
        <a:spcBef>
          <a:spcPct val="20000"/>
        </a:spcBef>
        <a:spcAft>
          <a:spcPct val="0"/>
        </a:spcAft>
        <a:buClr>
          <a:srgbClr val="004089"/>
        </a:buClr>
        <a:buFont typeface="Wingdings" pitchFamily="2" charset="2"/>
        <a:buChar char="§"/>
        <a:defRPr kern="1200">
          <a:solidFill>
            <a:schemeClr val="tx1"/>
          </a:solidFill>
          <a:latin typeface="Arial" pitchFamily="34" charset="0"/>
          <a:ea typeface="+mn-ea"/>
          <a:cs typeface="+mn-cs"/>
        </a:defRPr>
      </a:lvl2pPr>
      <a:lvl3pPr marL="806450" indent="-271463" algn="l" defTabSz="457200" rtl="0" eaLnBrk="0" fontAlgn="base" hangingPunct="0">
        <a:spcBef>
          <a:spcPct val="20000"/>
        </a:spcBef>
        <a:spcAft>
          <a:spcPct val="0"/>
        </a:spcAft>
        <a:buClr>
          <a:srgbClr val="BFBFBF"/>
        </a:buClr>
        <a:buFont typeface="Wingdings" pitchFamily="2" charset="2"/>
        <a:buChar char="§"/>
        <a:defRPr kern="1200">
          <a:solidFill>
            <a:schemeClr val="tx1"/>
          </a:solidFill>
          <a:latin typeface="Arial" pitchFamily="34" charset="0"/>
          <a:ea typeface="+mn-ea"/>
          <a:cs typeface="+mn-cs"/>
        </a:defRPr>
      </a:lvl3pPr>
      <a:lvl4pPr marL="806450" indent="-271463" algn="l" defTabSz="457200" rtl="0" eaLnBrk="0" fontAlgn="base" hangingPunct="0">
        <a:spcBef>
          <a:spcPct val="20000"/>
        </a:spcBef>
        <a:spcAft>
          <a:spcPct val="0"/>
        </a:spcAft>
        <a:buClr>
          <a:srgbClr val="BFBFBF"/>
        </a:buClr>
        <a:buFont typeface="Wingdings" pitchFamily="2" charset="2"/>
        <a:buChar char="§"/>
        <a:defRPr kern="1200">
          <a:solidFill>
            <a:schemeClr val="tx1"/>
          </a:solidFill>
          <a:latin typeface="Arial" pitchFamily="34" charset="0"/>
          <a:ea typeface="+mn-ea"/>
          <a:cs typeface="+mn-cs"/>
        </a:defRPr>
      </a:lvl4pPr>
      <a:lvl5pPr marL="806450" indent="-271463" algn="l" defTabSz="457200" rtl="0" eaLnBrk="0" fontAlgn="base" hangingPunct="0">
        <a:spcBef>
          <a:spcPct val="20000"/>
        </a:spcBef>
        <a:spcAft>
          <a:spcPct val="0"/>
        </a:spcAft>
        <a:buClr>
          <a:srgbClr val="BFBFBF"/>
        </a:buClr>
        <a:buFont typeface="Wingdings" pitchFamily="2" charset="2"/>
        <a:buChar char="§"/>
        <a:defRPr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0.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3" Type="http://schemas.openxmlformats.org/officeDocument/2006/relationships/image" Target="../media/image41.jpeg"/><Relationship Id="rId18" Type="http://schemas.openxmlformats.org/officeDocument/2006/relationships/image" Target="../media/image46.jpeg"/><Relationship Id="rId26" Type="http://schemas.openxmlformats.org/officeDocument/2006/relationships/image" Target="../media/image52.jpeg"/><Relationship Id="rId39" Type="http://schemas.openxmlformats.org/officeDocument/2006/relationships/image" Target="../media/image64.png"/><Relationship Id="rId21" Type="http://schemas.openxmlformats.org/officeDocument/2006/relationships/image" Target="../media/image49.jpeg"/><Relationship Id="rId34" Type="http://schemas.openxmlformats.org/officeDocument/2006/relationships/image" Target="../media/image59.jpeg"/><Relationship Id="rId42" Type="http://schemas.openxmlformats.org/officeDocument/2006/relationships/oleObject" Target="../embeddings/oleObject2.bin"/><Relationship Id="rId47" Type="http://schemas.openxmlformats.org/officeDocument/2006/relationships/image" Target="../media/image69.png"/><Relationship Id="rId50" Type="http://schemas.openxmlformats.org/officeDocument/2006/relationships/image" Target="../media/image72.jpeg"/><Relationship Id="rId55" Type="http://schemas.openxmlformats.org/officeDocument/2006/relationships/hyperlink" Target="http://www.cummins.com/cmi/index.jsp?siteId=1&amp;langId=1033&amp;newsInfo=true" TargetMode="External"/><Relationship Id="rId63" Type="http://schemas.openxmlformats.org/officeDocument/2006/relationships/image" Target="../media/image80.jpeg"/><Relationship Id="rId68" Type="http://schemas.openxmlformats.org/officeDocument/2006/relationships/image" Target="../media/image85.png"/><Relationship Id="rId7" Type="http://schemas.openxmlformats.org/officeDocument/2006/relationships/hyperlink" Target="http://www.wabco-auto.com/home" TargetMode="External"/><Relationship Id="rId71" Type="http://schemas.openxmlformats.org/officeDocument/2006/relationships/image" Target="../media/image88.jpeg"/><Relationship Id="rId2" Type="http://schemas.openxmlformats.org/officeDocument/2006/relationships/slideLayout" Target="../slideLayouts/slideLayout49.xml"/><Relationship Id="rId16" Type="http://schemas.openxmlformats.org/officeDocument/2006/relationships/image" Target="../media/image44.jpeg"/><Relationship Id="rId29" Type="http://schemas.openxmlformats.org/officeDocument/2006/relationships/image" Target="../media/image54.jpeg"/><Relationship Id="rId11" Type="http://schemas.openxmlformats.org/officeDocument/2006/relationships/hyperlink" Target="http://www.lear.com/" TargetMode="External"/><Relationship Id="rId24" Type="http://schemas.openxmlformats.org/officeDocument/2006/relationships/oleObject" Target="../embeddings/oleObject1.bin"/><Relationship Id="rId32" Type="http://schemas.openxmlformats.org/officeDocument/2006/relationships/image" Target="../media/image57.jpeg"/><Relationship Id="rId37" Type="http://schemas.openxmlformats.org/officeDocument/2006/relationships/image" Target="../media/image62.png"/><Relationship Id="rId40" Type="http://schemas.openxmlformats.org/officeDocument/2006/relationships/image" Target="../media/image65.png"/><Relationship Id="rId45" Type="http://schemas.openxmlformats.org/officeDocument/2006/relationships/image" Target="../media/image67.jpeg"/><Relationship Id="rId53" Type="http://schemas.openxmlformats.org/officeDocument/2006/relationships/image" Target="../media/image75.jpeg"/><Relationship Id="rId58" Type="http://schemas.openxmlformats.org/officeDocument/2006/relationships/image" Target="../media/image32.wmf"/><Relationship Id="rId66" Type="http://schemas.openxmlformats.org/officeDocument/2006/relationships/image" Target="../media/image83.png"/><Relationship Id="rId74" Type="http://schemas.openxmlformats.org/officeDocument/2006/relationships/image" Target="../media/image91.jpeg"/><Relationship Id="rId5" Type="http://schemas.openxmlformats.org/officeDocument/2006/relationships/image" Target="../media/image35.png"/><Relationship Id="rId15" Type="http://schemas.openxmlformats.org/officeDocument/2006/relationships/image" Target="../media/image43.png"/><Relationship Id="rId23" Type="http://schemas.openxmlformats.org/officeDocument/2006/relationships/image" Target="../media/image51.jpeg"/><Relationship Id="rId28" Type="http://schemas.openxmlformats.org/officeDocument/2006/relationships/hyperlink" Target="http://images.google.co.uk/imgres?imgurl=http://www.topnews.in/files/volkswagen-logo.jpg&amp;imgrefurl=http://www.topnews.in/companies/volkswagen&amp;usg=__g1oRskd1uPyBczcdSt-_mQeZtLw=&amp;h=320&amp;w=320&amp;sz=24&amp;hl=en&amp;start=2&amp;um=1&amp;itbs=1&amp;tbnid=ITjssVI7EqqMGM:&amp;tbnh=118&amp;tbnw=118&amp;prev=/images?q=volkswagen+logo&amp;um=1&amp;hl=en&amp;sa=N&amp;tbs=isch:1" TargetMode="External"/><Relationship Id="rId36" Type="http://schemas.openxmlformats.org/officeDocument/2006/relationships/image" Target="../media/image61.jpeg"/><Relationship Id="rId49" Type="http://schemas.openxmlformats.org/officeDocument/2006/relationships/image" Target="../media/image71.jpeg"/><Relationship Id="rId57" Type="http://schemas.openxmlformats.org/officeDocument/2006/relationships/oleObject" Target="../embeddings/oleObject3.bin"/><Relationship Id="rId61" Type="http://schemas.openxmlformats.org/officeDocument/2006/relationships/image" Target="../media/image79.png"/><Relationship Id="rId10" Type="http://schemas.openxmlformats.org/officeDocument/2006/relationships/image" Target="../media/image39.png"/><Relationship Id="rId19" Type="http://schemas.openxmlformats.org/officeDocument/2006/relationships/image" Target="../media/image47.jpeg"/><Relationship Id="rId31" Type="http://schemas.openxmlformats.org/officeDocument/2006/relationships/image" Target="../media/image56.jpeg"/><Relationship Id="rId44" Type="http://schemas.openxmlformats.org/officeDocument/2006/relationships/hyperlink" Target="http://www.saicgroup.com/English/saicgroup/index.shtml" TargetMode="External"/><Relationship Id="rId52" Type="http://schemas.openxmlformats.org/officeDocument/2006/relationships/image" Target="../media/image74.jpeg"/><Relationship Id="rId60" Type="http://schemas.openxmlformats.org/officeDocument/2006/relationships/hyperlink" Target="http://www.man-mn.co.uk/en/en.jsp" TargetMode="External"/><Relationship Id="rId65" Type="http://schemas.openxmlformats.org/officeDocument/2006/relationships/image" Target="../media/image82.png"/><Relationship Id="rId73" Type="http://schemas.openxmlformats.org/officeDocument/2006/relationships/image" Target="../media/image90.jpeg"/><Relationship Id="rId4" Type="http://schemas.openxmlformats.org/officeDocument/2006/relationships/image" Target="../media/image34.png"/><Relationship Id="rId9" Type="http://schemas.openxmlformats.org/officeDocument/2006/relationships/image" Target="../media/image38.jpeg"/><Relationship Id="rId14" Type="http://schemas.openxmlformats.org/officeDocument/2006/relationships/image" Target="../media/image42.png"/><Relationship Id="rId22" Type="http://schemas.openxmlformats.org/officeDocument/2006/relationships/image" Target="../media/image50.jpeg"/><Relationship Id="rId27" Type="http://schemas.openxmlformats.org/officeDocument/2006/relationships/image" Target="../media/image53.png"/><Relationship Id="rId30" Type="http://schemas.openxmlformats.org/officeDocument/2006/relationships/image" Target="../media/image55.jpeg"/><Relationship Id="rId35" Type="http://schemas.openxmlformats.org/officeDocument/2006/relationships/image" Target="../media/image60.jpeg"/><Relationship Id="rId43" Type="http://schemas.openxmlformats.org/officeDocument/2006/relationships/image" Target="../media/image31.png"/><Relationship Id="rId48" Type="http://schemas.openxmlformats.org/officeDocument/2006/relationships/image" Target="../media/image70.jpeg"/><Relationship Id="rId56" Type="http://schemas.openxmlformats.org/officeDocument/2006/relationships/image" Target="../media/image77.png"/><Relationship Id="rId64" Type="http://schemas.openxmlformats.org/officeDocument/2006/relationships/image" Target="../media/image81.jpeg"/><Relationship Id="rId69" Type="http://schemas.openxmlformats.org/officeDocument/2006/relationships/image" Target="../media/image86.png"/><Relationship Id="rId8" Type="http://schemas.openxmlformats.org/officeDocument/2006/relationships/image" Target="../media/image37.png"/><Relationship Id="rId51" Type="http://schemas.openxmlformats.org/officeDocument/2006/relationships/image" Target="../media/image73.png"/><Relationship Id="rId72" Type="http://schemas.openxmlformats.org/officeDocument/2006/relationships/image" Target="../media/image89.jpeg"/><Relationship Id="rId3" Type="http://schemas.openxmlformats.org/officeDocument/2006/relationships/image" Target="../media/image33.png"/><Relationship Id="rId12" Type="http://schemas.openxmlformats.org/officeDocument/2006/relationships/image" Target="../media/image40.png"/><Relationship Id="rId17" Type="http://schemas.openxmlformats.org/officeDocument/2006/relationships/image" Target="../media/image45.jpeg"/><Relationship Id="rId25" Type="http://schemas.openxmlformats.org/officeDocument/2006/relationships/image" Target="../media/image30.png"/><Relationship Id="rId33" Type="http://schemas.openxmlformats.org/officeDocument/2006/relationships/image" Target="../media/image58.jpeg"/><Relationship Id="rId38" Type="http://schemas.openxmlformats.org/officeDocument/2006/relationships/image" Target="../media/image63.jpeg"/><Relationship Id="rId46" Type="http://schemas.openxmlformats.org/officeDocument/2006/relationships/image" Target="../media/image68.png"/><Relationship Id="rId59" Type="http://schemas.openxmlformats.org/officeDocument/2006/relationships/image" Target="../media/image78.png"/><Relationship Id="rId67" Type="http://schemas.openxmlformats.org/officeDocument/2006/relationships/image" Target="../media/image84.jpeg"/><Relationship Id="rId20" Type="http://schemas.openxmlformats.org/officeDocument/2006/relationships/image" Target="../media/image48.jpeg"/><Relationship Id="rId41" Type="http://schemas.openxmlformats.org/officeDocument/2006/relationships/image" Target="../media/image66.png"/><Relationship Id="rId54" Type="http://schemas.openxmlformats.org/officeDocument/2006/relationships/image" Target="../media/image76.png"/><Relationship Id="rId62" Type="http://schemas.openxmlformats.org/officeDocument/2006/relationships/hyperlink" Target="http://en.wikipedia.org/wiki/Image:Daflogo.jpg" TargetMode="External"/><Relationship Id="rId70" Type="http://schemas.openxmlformats.org/officeDocument/2006/relationships/image" Target="../media/image87.png"/><Relationship Id="rId1" Type="http://schemas.openxmlformats.org/officeDocument/2006/relationships/vmlDrawing" Target="../drawings/vmlDrawing1.vml"/><Relationship Id="rId6"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jpeg"/><Relationship Id="rId2" Type="http://schemas.openxmlformats.org/officeDocument/2006/relationships/image" Target="../media/image92.png"/><Relationship Id="rId1" Type="http://schemas.openxmlformats.org/officeDocument/2006/relationships/slideLayout" Target="../slideLayouts/slideLayout50.xml"/><Relationship Id="rId6" Type="http://schemas.openxmlformats.org/officeDocument/2006/relationships/image" Target="../media/image95.jpeg"/><Relationship Id="rId5" Type="http://schemas.openxmlformats.org/officeDocument/2006/relationships/image" Target="../media/image94.png"/><Relationship Id="rId10" Type="http://schemas.openxmlformats.org/officeDocument/2006/relationships/image" Target="../media/image99.jpeg"/><Relationship Id="rId4" Type="http://schemas.microsoft.com/office/2007/relationships/hdphoto" Target="../media/hdphoto1.wdp"/><Relationship Id="rId9" Type="http://schemas.openxmlformats.org/officeDocument/2006/relationships/image" Target="../media/image98.png"/></Relationships>
</file>

<file path=ppt/slides/_rels/slide13.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57.xml"/><Relationship Id="rId6" Type="http://schemas.openxmlformats.org/officeDocument/2006/relationships/image" Target="../media/image104.png"/><Relationship Id="rId5" Type="http://schemas.openxmlformats.org/officeDocument/2006/relationships/image" Target="../media/image103.wmf"/><Relationship Id="rId4" Type="http://schemas.openxmlformats.org/officeDocument/2006/relationships/image" Target="../media/image102.jpeg"/></Relationships>
</file>

<file path=ppt/slides/_rels/slide1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benitoje@mail.uc.edu" TargetMode="External"/><Relationship Id="rId2" Type="http://schemas.openxmlformats.org/officeDocument/2006/relationships/hyperlink" Target="mailto:mccoyad@mail.uc.edu" TargetMode="External"/><Relationship Id="rId1" Type="http://schemas.openxmlformats.org/officeDocument/2006/relationships/slideLayout" Target="../slideLayouts/slideLayout39.xml"/><Relationship Id="rId4" Type="http://schemas.openxmlformats.org/officeDocument/2006/relationships/image" Target="../media/image116.gif"/></Relationships>
</file>

<file path=ppt/slides/_rels/slide39.xml.rels><?xml version="1.0" encoding="UTF-8" standalone="yes"?>
<Relationships xmlns="http://schemas.openxmlformats.org/package/2006/relationships"><Relationship Id="rId3" Type="http://schemas.openxmlformats.org/officeDocument/2006/relationships/hyperlink" Target="mailto:blincosv@mail.uc.edu" TargetMode="External"/><Relationship Id="rId2" Type="http://schemas.openxmlformats.org/officeDocument/2006/relationships/hyperlink" Target="mailto:meadsmc@mail.uc.edu" TargetMode="External"/><Relationship Id="rId1" Type="http://schemas.openxmlformats.org/officeDocument/2006/relationships/slideLayout" Target="../slideLayouts/slideLayout39.xml"/><Relationship Id="rId4" Type="http://schemas.openxmlformats.org/officeDocument/2006/relationships/image" Target="../media/image1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hyperlink" Target="mailto:lenyjk@mail.uc.edu" TargetMode="Externa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9.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20701" y="1524000"/>
            <a:ext cx="8623300" cy="990600"/>
          </a:xfrm>
        </p:spPr>
        <p:txBody>
          <a:bodyPr/>
          <a:lstStyle/>
          <a:p>
            <a:r>
              <a:rPr lang="en-US" b="1" dirty="0" smtClean="0"/>
              <a:t>Engineering and Applied </a:t>
            </a:r>
            <a:br>
              <a:rPr lang="en-US" b="1" dirty="0" smtClean="0"/>
            </a:br>
            <a:r>
              <a:rPr lang="en-US" b="1" dirty="0" smtClean="0"/>
              <a:t>Science Tribunal</a:t>
            </a:r>
          </a:p>
        </p:txBody>
      </p:sp>
      <p:sp>
        <p:nvSpPr>
          <p:cNvPr id="3075" name="Title 1"/>
          <p:cNvSpPr txBox="1">
            <a:spLocks/>
          </p:cNvSpPr>
          <p:nvPr/>
        </p:nvSpPr>
        <p:spPr bwMode="auto">
          <a:xfrm>
            <a:off x="533400" y="40005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smtClean="0">
                <a:solidFill>
                  <a:schemeClr val="tx2"/>
                </a:solidFill>
                <a:latin typeface="Myriad Pro" pitchFamily="34" charset="0"/>
              </a:rPr>
              <a:t>February 23</a:t>
            </a:r>
            <a:r>
              <a:rPr lang="en-US" sz="4400" baseline="30000" dirty="0" smtClean="0">
                <a:solidFill>
                  <a:schemeClr val="tx2"/>
                </a:solidFill>
                <a:latin typeface="Myriad Pro" pitchFamily="34" charset="0"/>
              </a:rPr>
              <a:t>rd</a:t>
            </a:r>
            <a:r>
              <a:rPr lang="en-US" sz="4400" dirty="0" smtClean="0">
                <a:solidFill>
                  <a:schemeClr val="tx2"/>
                </a:solidFill>
                <a:latin typeface="Myriad Pro" pitchFamily="34" charset="0"/>
              </a:rPr>
              <a:t> , 2015</a:t>
            </a:r>
            <a:endParaRPr lang="en-US" sz="4400" dirty="0">
              <a:solidFill>
                <a:schemeClr val="tx2"/>
              </a:solidFill>
              <a:latin typeface="Myriad Pro" pitchFamily="34" charset="0"/>
            </a:endParaRPr>
          </a:p>
        </p:txBody>
      </p:sp>
      <p:sp>
        <p:nvSpPr>
          <p:cNvPr id="3076" name="Title 1"/>
          <p:cNvSpPr txBox="1">
            <a:spLocks/>
          </p:cNvSpPr>
          <p:nvPr/>
        </p:nvSpPr>
        <p:spPr bwMode="auto">
          <a:xfrm>
            <a:off x="533400" y="29718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a:solidFill>
                  <a:schemeClr val="tx2"/>
                </a:solidFill>
                <a:latin typeface="Myriad Pro" pitchFamily="34" charset="0"/>
              </a:rPr>
              <a:t>General Meeting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Bild 2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38" y="949325"/>
            <a:ext cx="91360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Bild 31"/>
          <p:cNvPicPr>
            <a:picLocks noChangeAspect="1"/>
          </p:cNvPicPr>
          <p:nvPr/>
        </p:nvPicPr>
        <p:blipFill>
          <a:blip r:embed="rId3" cstate="print">
            <a:extLst>
              <a:ext uri="{28A0092B-C50C-407E-A947-70E740481C1C}">
                <a14:useLocalDpi xmlns:a14="http://schemas.microsoft.com/office/drawing/2010/main"/>
              </a:ext>
            </a:extLst>
          </a:blip>
          <a:srcRect l="-73"/>
          <a:stretch>
            <a:fillRect/>
          </a:stretch>
        </p:blipFill>
        <p:spPr bwMode="auto">
          <a:xfrm>
            <a:off x="-6350" y="4946650"/>
            <a:ext cx="9150350" cy="1581150"/>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el 1"/>
          <p:cNvSpPr>
            <a:spLocks noGrp="1"/>
          </p:cNvSpPr>
          <p:nvPr>
            <p:ph type="title"/>
          </p:nvPr>
        </p:nvSpPr>
        <p:spPr/>
        <p:txBody>
          <a:bodyPr/>
          <a:lstStyle/>
          <a:p>
            <a:pPr eaLnBrk="1" hangingPunct="1"/>
            <a:r>
              <a:rPr lang="de-DE" dirty="0" smtClean="0">
                <a:latin typeface="Arial" pitchFamily="34" charset="0"/>
              </a:rPr>
              <a:t>Wiring Systems   </a:t>
            </a:r>
            <a:r>
              <a:rPr lang="de-DE" b="0" dirty="0" smtClean="0">
                <a:latin typeface="Arial" pitchFamily="34" charset="0"/>
              </a:rPr>
              <a:t>Global network</a:t>
            </a:r>
          </a:p>
        </p:txBody>
      </p:sp>
      <p:sp>
        <p:nvSpPr>
          <p:cNvPr id="39941" name="Textfeld 8"/>
          <p:cNvSpPr txBox="1">
            <a:spLocks noChangeArrowheads="1"/>
          </p:cNvSpPr>
          <p:nvPr/>
        </p:nvSpPr>
        <p:spPr bwMode="auto">
          <a:xfrm>
            <a:off x="3938588" y="5049838"/>
            <a:ext cx="26892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de-DE" sz="1100" b="1">
                <a:solidFill>
                  <a:prstClr val="black"/>
                </a:solidFill>
                <a:latin typeface="Arial" pitchFamily="34" charset="0"/>
                <a:cs typeface="Arial" pitchFamily="34" charset="0"/>
              </a:rPr>
              <a:t>Wiring Systems production plants</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
            </a:r>
            <a:br>
              <a:rPr lang="de-DE" sz="1100">
                <a:solidFill>
                  <a:prstClr val="black"/>
                </a:solidFill>
                <a:latin typeface="Arial" pitchFamily="34" charset="0"/>
                <a:cs typeface="Arial" pitchFamily="34" charset="0"/>
              </a:rPr>
            </a:br>
            <a:r>
              <a:rPr lang="de-DE" sz="1100">
                <a:solidFill>
                  <a:prstClr val="black"/>
                </a:solidFill>
                <a:latin typeface="Arial" pitchFamily="34" charset="0"/>
                <a:cs typeface="Arial" pitchFamily="34" charset="0"/>
              </a:rPr>
              <a:t>Brazil</a:t>
            </a:r>
            <a:br>
              <a:rPr lang="de-DE" sz="1100">
                <a:solidFill>
                  <a:prstClr val="black"/>
                </a:solidFill>
                <a:latin typeface="Arial" pitchFamily="34" charset="0"/>
                <a:cs typeface="Arial" pitchFamily="34" charset="0"/>
              </a:rPr>
            </a:br>
            <a:r>
              <a:rPr lang="de-DE" sz="1100">
                <a:solidFill>
                  <a:prstClr val="black"/>
                </a:solidFill>
                <a:latin typeface="Arial" pitchFamily="34" charset="0"/>
                <a:cs typeface="Arial" pitchFamily="34" charset="0"/>
              </a:rPr>
              <a:t>China</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Egypt</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France</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Germany </a:t>
            </a:r>
          </a:p>
        </p:txBody>
      </p:sp>
      <p:sp>
        <p:nvSpPr>
          <p:cNvPr id="39942" name="Textfeld 10"/>
          <p:cNvSpPr txBox="1">
            <a:spLocks noChangeArrowheads="1"/>
          </p:cNvSpPr>
          <p:nvPr/>
        </p:nvSpPr>
        <p:spPr bwMode="auto">
          <a:xfrm>
            <a:off x="7583488" y="5053013"/>
            <a:ext cx="1463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de-DE" sz="1100" b="1">
                <a:solidFill>
                  <a:prstClr val="black"/>
                </a:solidFill>
                <a:latin typeface="Arial" pitchFamily="34" charset="0"/>
                <a:cs typeface="Arial" pitchFamily="34" charset="0"/>
              </a:rPr>
              <a:t>R&amp;D/customer service centres</a:t>
            </a:r>
          </a:p>
        </p:txBody>
      </p:sp>
      <p:sp>
        <p:nvSpPr>
          <p:cNvPr id="7" name="Oval 6"/>
          <p:cNvSpPr>
            <a:spLocks noChangeArrowheads="1"/>
          </p:cNvSpPr>
          <p:nvPr/>
        </p:nvSpPr>
        <p:spPr bwMode="auto">
          <a:xfrm>
            <a:off x="3878263" y="5132388"/>
            <a:ext cx="106362" cy="107950"/>
          </a:xfrm>
          <a:prstGeom prst="ellipse">
            <a:avLst/>
          </a:prstGeom>
          <a:solidFill>
            <a:srgbClr val="00408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15" name="Oval 14"/>
          <p:cNvSpPr>
            <a:spLocks noChangeArrowheads="1"/>
          </p:cNvSpPr>
          <p:nvPr/>
        </p:nvSpPr>
        <p:spPr bwMode="auto">
          <a:xfrm>
            <a:off x="7523163" y="5133975"/>
            <a:ext cx="106362" cy="10636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29" name="Oval 28"/>
          <p:cNvSpPr>
            <a:spLocks noChangeArrowheads="1"/>
          </p:cNvSpPr>
          <p:nvPr/>
        </p:nvSpPr>
        <p:spPr bwMode="auto">
          <a:xfrm>
            <a:off x="1425576" y="2350294"/>
            <a:ext cx="106362" cy="106362"/>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0" name="Oval 29"/>
          <p:cNvSpPr>
            <a:spLocks noChangeArrowheads="1"/>
          </p:cNvSpPr>
          <p:nvPr/>
        </p:nvSpPr>
        <p:spPr bwMode="auto">
          <a:xfrm>
            <a:off x="1347788" y="2502693"/>
            <a:ext cx="106363" cy="10636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1" name="Oval 30"/>
          <p:cNvSpPr>
            <a:spLocks noChangeArrowheads="1"/>
          </p:cNvSpPr>
          <p:nvPr/>
        </p:nvSpPr>
        <p:spPr bwMode="auto">
          <a:xfrm>
            <a:off x="2589213" y="4500563"/>
            <a:ext cx="106362" cy="106362"/>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r>
              <a:rPr lang="de-DE" dirty="0">
                <a:solidFill>
                  <a:prstClr val="white"/>
                </a:solidFill>
                <a:ea typeface="MS PGothic" pitchFamily="34" charset="-128"/>
              </a:rPr>
              <a:t> </a:t>
            </a:r>
          </a:p>
        </p:txBody>
      </p:sp>
      <p:sp>
        <p:nvSpPr>
          <p:cNvPr id="40" name="Oval 39"/>
          <p:cNvSpPr>
            <a:spLocks noChangeArrowheads="1"/>
          </p:cNvSpPr>
          <p:nvPr/>
        </p:nvSpPr>
        <p:spPr bwMode="auto">
          <a:xfrm>
            <a:off x="6473825" y="3192463"/>
            <a:ext cx="106363" cy="106362"/>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44" name="Oval 43"/>
          <p:cNvSpPr>
            <a:spLocks noChangeArrowheads="1"/>
          </p:cNvSpPr>
          <p:nvPr/>
        </p:nvSpPr>
        <p:spPr bwMode="auto">
          <a:xfrm>
            <a:off x="8115300" y="2620963"/>
            <a:ext cx="106363" cy="107950"/>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9950" name="Textfeld 48"/>
          <p:cNvSpPr txBox="1">
            <a:spLocks noChangeArrowheads="1"/>
          </p:cNvSpPr>
          <p:nvPr/>
        </p:nvSpPr>
        <p:spPr bwMode="auto">
          <a:xfrm>
            <a:off x="4727575" y="5380038"/>
            <a:ext cx="8445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de-DE" sz="1100">
                <a:solidFill>
                  <a:prstClr val="black"/>
                </a:solidFill>
                <a:latin typeface="Arial" pitchFamily="34" charset="0"/>
                <a:cs typeface="Arial" pitchFamily="34" charset="0"/>
              </a:rPr>
              <a:t>India </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Italy</a:t>
            </a:r>
            <a:br>
              <a:rPr lang="de-DE" sz="1100">
                <a:solidFill>
                  <a:prstClr val="black"/>
                </a:solidFill>
                <a:latin typeface="Arial" pitchFamily="34" charset="0"/>
                <a:cs typeface="Arial" pitchFamily="34" charset="0"/>
              </a:rPr>
            </a:br>
            <a:r>
              <a:rPr lang="de-DE" sz="1100">
                <a:solidFill>
                  <a:prstClr val="black"/>
                </a:solidFill>
                <a:latin typeface="Arial" pitchFamily="34" charset="0"/>
                <a:cs typeface="Arial" pitchFamily="34" charset="0"/>
              </a:rPr>
              <a:t>Morocco</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Mexico</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Poland</a:t>
            </a:r>
          </a:p>
        </p:txBody>
      </p:sp>
      <p:sp>
        <p:nvSpPr>
          <p:cNvPr id="58" name="Oval 57"/>
          <p:cNvSpPr>
            <a:spLocks noChangeArrowheads="1"/>
          </p:cNvSpPr>
          <p:nvPr/>
        </p:nvSpPr>
        <p:spPr bwMode="auto">
          <a:xfrm>
            <a:off x="7748588" y="2851150"/>
            <a:ext cx="106362" cy="10636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9952" name="Textfeld 66"/>
          <p:cNvSpPr txBox="1">
            <a:spLocks noChangeArrowheads="1"/>
          </p:cNvSpPr>
          <p:nvPr/>
        </p:nvSpPr>
        <p:spPr bwMode="auto">
          <a:xfrm>
            <a:off x="5486400" y="5380038"/>
            <a:ext cx="103663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de-DE" sz="1100">
                <a:solidFill>
                  <a:prstClr val="black"/>
                </a:solidFill>
                <a:latin typeface="Arial" pitchFamily="34" charset="0"/>
                <a:cs typeface="Arial" pitchFamily="34" charset="0"/>
              </a:rPr>
              <a:t>Portugal</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Romania</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Russia</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Serbia</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Slovakia</a:t>
            </a:r>
          </a:p>
        </p:txBody>
      </p:sp>
      <p:sp>
        <p:nvSpPr>
          <p:cNvPr id="39953" name="Textfeld 70"/>
          <p:cNvSpPr txBox="1">
            <a:spLocks noChangeArrowheads="1"/>
          </p:cNvSpPr>
          <p:nvPr/>
        </p:nvSpPr>
        <p:spPr bwMode="auto">
          <a:xfrm>
            <a:off x="384175" y="5057775"/>
            <a:ext cx="334486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ts val="1225"/>
              </a:spcBef>
              <a:spcAft>
                <a:spcPct val="0"/>
              </a:spcAft>
            </a:pPr>
            <a:r>
              <a:rPr lang="de-DE" sz="1100" b="1">
                <a:solidFill>
                  <a:prstClr val="black"/>
                </a:solidFill>
                <a:latin typeface="Arial" pitchFamily="34" charset="0"/>
                <a:cs typeface="Arial" pitchFamily="34" charset="0"/>
              </a:rPr>
              <a:t>Global headcount: 53,000 </a:t>
            </a:r>
            <a:r>
              <a:rPr lang="de-DE" sz="900">
                <a:solidFill>
                  <a:prstClr val="black"/>
                </a:solidFill>
                <a:latin typeface="Arial" pitchFamily="34" charset="0"/>
                <a:cs typeface="Arial" pitchFamily="34" charset="0"/>
              </a:rPr>
              <a:t>(as at 31</a:t>
            </a:r>
            <a:r>
              <a:rPr lang="de-DE" sz="900" baseline="30000">
                <a:solidFill>
                  <a:prstClr val="black"/>
                </a:solidFill>
                <a:latin typeface="Arial" pitchFamily="34" charset="0"/>
                <a:cs typeface="Arial" pitchFamily="34" charset="0"/>
              </a:rPr>
              <a:t>st</a:t>
            </a:r>
            <a:r>
              <a:rPr lang="de-DE" sz="900">
                <a:solidFill>
                  <a:prstClr val="black"/>
                </a:solidFill>
                <a:latin typeface="Arial" pitchFamily="34" charset="0"/>
                <a:cs typeface="Arial" pitchFamily="34" charset="0"/>
              </a:rPr>
              <a:t> July 2012)</a:t>
            </a:r>
          </a:p>
          <a:p>
            <a:pPr defTabSz="457200" eaLnBrk="1" fontAlgn="base" hangingPunct="1">
              <a:spcBef>
                <a:spcPts val="1225"/>
              </a:spcBef>
              <a:spcAft>
                <a:spcPct val="0"/>
              </a:spcAft>
            </a:pPr>
            <a:r>
              <a:rPr lang="de-DE" sz="1100" b="1">
                <a:solidFill>
                  <a:prstClr val="black"/>
                </a:solidFill>
                <a:latin typeface="Arial" pitchFamily="34" charset="0"/>
                <a:cs typeface="Arial" pitchFamily="34" charset="0"/>
              </a:rPr>
              <a:t>Production sites: 31</a:t>
            </a:r>
          </a:p>
          <a:p>
            <a:pPr defTabSz="457200" eaLnBrk="1" fontAlgn="base" hangingPunct="1">
              <a:spcBef>
                <a:spcPts val="1225"/>
              </a:spcBef>
              <a:spcAft>
                <a:spcPct val="0"/>
              </a:spcAft>
            </a:pPr>
            <a:r>
              <a:rPr lang="de-DE" sz="1100" b="1">
                <a:solidFill>
                  <a:prstClr val="black"/>
                </a:solidFill>
                <a:latin typeface="Arial" pitchFamily="34" charset="0"/>
                <a:cs typeface="Arial" pitchFamily="34" charset="0"/>
              </a:rPr>
              <a:t>Countries: 18</a:t>
            </a:r>
          </a:p>
          <a:p>
            <a:pPr defTabSz="457200" eaLnBrk="1" fontAlgn="base" hangingPunct="1">
              <a:spcBef>
                <a:spcPts val="1225"/>
              </a:spcBef>
              <a:spcAft>
                <a:spcPct val="0"/>
              </a:spcAft>
            </a:pPr>
            <a:r>
              <a:rPr lang="de-DE" sz="1100" b="1">
                <a:solidFill>
                  <a:prstClr val="black"/>
                </a:solidFill>
                <a:latin typeface="Arial" pitchFamily="34" charset="0"/>
                <a:cs typeface="Arial" pitchFamily="34" charset="0"/>
              </a:rPr>
              <a:t>Production space: about 550,000 m</a:t>
            </a:r>
            <a:r>
              <a:rPr lang="de-DE" sz="1100" b="1" baseline="30000">
                <a:solidFill>
                  <a:prstClr val="black"/>
                </a:solidFill>
                <a:latin typeface="Arial" pitchFamily="34" charset="0"/>
                <a:cs typeface="Arial" pitchFamily="34" charset="0"/>
              </a:rPr>
              <a:t>2</a:t>
            </a:r>
          </a:p>
        </p:txBody>
      </p:sp>
      <p:sp>
        <p:nvSpPr>
          <p:cNvPr id="39954" name="Textfeld 27"/>
          <p:cNvSpPr txBox="1">
            <a:spLocks noChangeArrowheads="1"/>
          </p:cNvSpPr>
          <p:nvPr/>
        </p:nvSpPr>
        <p:spPr bwMode="auto">
          <a:xfrm>
            <a:off x="6249988" y="5380038"/>
            <a:ext cx="10366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de-DE" sz="1100">
                <a:solidFill>
                  <a:prstClr val="black"/>
                </a:solidFill>
                <a:latin typeface="Arial" pitchFamily="34" charset="0"/>
                <a:cs typeface="Arial" pitchFamily="34" charset="0"/>
              </a:rPr>
              <a:t>South Korea</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Tunisia</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Ukraine</a:t>
            </a:r>
          </a:p>
          <a:p>
            <a:pPr defTabSz="457200" eaLnBrk="1" fontAlgn="base" hangingPunct="1">
              <a:spcBef>
                <a:spcPct val="0"/>
              </a:spcBef>
              <a:spcAft>
                <a:spcPct val="0"/>
              </a:spcAft>
            </a:pPr>
            <a:r>
              <a:rPr lang="de-DE" sz="1100">
                <a:solidFill>
                  <a:prstClr val="black"/>
                </a:solidFill>
                <a:latin typeface="Arial" pitchFamily="34" charset="0"/>
                <a:cs typeface="Arial" pitchFamily="34" charset="0"/>
              </a:rPr>
              <a:t>USA</a:t>
            </a:r>
          </a:p>
        </p:txBody>
      </p:sp>
      <p:grpSp>
        <p:nvGrpSpPr>
          <p:cNvPr id="39955" name="Gruppierung 5"/>
          <p:cNvGrpSpPr>
            <a:grpSpLocks/>
          </p:cNvGrpSpPr>
          <p:nvPr/>
        </p:nvGrpSpPr>
        <p:grpSpPr bwMode="auto">
          <a:xfrm>
            <a:off x="2752725" y="1001713"/>
            <a:ext cx="2371725" cy="1554162"/>
            <a:chOff x="216686" y="351118"/>
            <a:chExt cx="2372522" cy="1553882"/>
          </a:xfrm>
        </p:grpSpPr>
        <p:pic>
          <p:nvPicPr>
            <p:cNvPr id="3" name="Bild 2" descr="Weltkarte LEONI WSD europa.jpg"/>
            <p:cNvPicPr>
              <a:picLocks noChangeAspect="1"/>
            </p:cNvPicPr>
            <p:nvPr/>
          </p:nvPicPr>
          <p:blipFill>
            <a:blip r:embed="rId4"/>
            <a:srcRect/>
            <a:stretch>
              <a:fillRect/>
            </a:stretch>
          </p:blipFill>
          <p:spPr bwMode="auto">
            <a:xfrm>
              <a:off x="216686" y="351118"/>
              <a:ext cx="2372522" cy="1553882"/>
            </a:xfrm>
            <a:prstGeom prst="rect">
              <a:avLst/>
            </a:prstGeom>
            <a:noFill/>
            <a:ln w="57150">
              <a:solidFill>
                <a:srgbClr val="004089"/>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4" name="Oval 23"/>
            <p:cNvSpPr>
              <a:spLocks noChangeArrowheads="1"/>
            </p:cNvSpPr>
            <p:nvPr/>
          </p:nvSpPr>
          <p:spPr bwMode="auto">
            <a:xfrm>
              <a:off x="969414" y="1014573"/>
              <a:ext cx="107986" cy="10634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4" name="Oval 33"/>
            <p:cNvSpPr>
              <a:spLocks noChangeArrowheads="1"/>
            </p:cNvSpPr>
            <p:nvPr/>
          </p:nvSpPr>
          <p:spPr bwMode="auto">
            <a:xfrm>
              <a:off x="1372774" y="876485"/>
              <a:ext cx="106399" cy="106344"/>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3" name="Oval 32"/>
            <p:cNvSpPr>
              <a:spLocks noChangeArrowheads="1"/>
            </p:cNvSpPr>
            <p:nvPr/>
          </p:nvSpPr>
          <p:spPr bwMode="auto">
            <a:xfrm>
              <a:off x="726445" y="643165"/>
              <a:ext cx="106398" cy="10634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8" name="Oval 37"/>
            <p:cNvSpPr>
              <a:spLocks noChangeArrowheads="1"/>
            </p:cNvSpPr>
            <p:nvPr/>
          </p:nvSpPr>
          <p:spPr bwMode="auto">
            <a:xfrm>
              <a:off x="1380715" y="1268528"/>
              <a:ext cx="106398" cy="10634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64" name="Oval 63"/>
            <p:cNvSpPr>
              <a:spLocks noChangeArrowheads="1"/>
            </p:cNvSpPr>
            <p:nvPr/>
          </p:nvSpPr>
          <p:spPr bwMode="auto">
            <a:xfrm>
              <a:off x="634339" y="1598668"/>
              <a:ext cx="106398" cy="10634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6" name="Oval 35"/>
            <p:cNvSpPr>
              <a:spLocks noChangeArrowheads="1"/>
            </p:cNvSpPr>
            <p:nvPr/>
          </p:nvSpPr>
          <p:spPr bwMode="auto">
            <a:xfrm>
              <a:off x="1796780" y="960608"/>
              <a:ext cx="106398" cy="106343"/>
            </a:xfrm>
            <a:prstGeom prst="ellipse">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de-DE">
                <a:solidFill>
                  <a:prstClr val="white"/>
                </a:solidFill>
                <a:ea typeface="MS PGothic" pitchFamily="34" charset="-128"/>
              </a:endParaRPr>
            </a:p>
          </p:txBody>
        </p:sp>
      </p:grpSp>
      <p:sp>
        <p:nvSpPr>
          <p:cNvPr id="39956"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de-DE" b="1" smtClean="0">
                <a:solidFill>
                  <a:srgbClr val="000000"/>
                </a:solidFill>
                <a:latin typeface="Arial" pitchFamily="34" charset="0"/>
                <a:cs typeface="Arial" pitchFamily="34" charset="0"/>
              </a:rPr>
              <a:t>Corporate Presentation</a:t>
            </a:r>
          </a:p>
        </p:txBody>
      </p:sp>
      <p:sp>
        <p:nvSpPr>
          <p:cNvPr id="39957" name="Foliennummernplatzhalt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9E68024-531D-4CF7-AC3D-26C11961F53C}" type="slidenum">
              <a:rPr lang="de-DE">
                <a:solidFill>
                  <a:srgbClr val="000000"/>
                </a:solidFill>
                <a:latin typeface="Arial" pitchFamily="34" charset="0"/>
              </a:rPr>
              <a:pPr eaLnBrk="1" hangingPunct="1"/>
              <a:t>10</a:t>
            </a:fld>
            <a:endParaRPr lang="de-DE">
              <a:solidFill>
                <a:srgbClr val="000000"/>
              </a:solidFill>
              <a:latin typeface="Arial" pitchFamily="34" charset="0"/>
            </a:endParaRPr>
          </a:p>
        </p:txBody>
      </p:sp>
    </p:spTree>
    <p:extLst>
      <p:ext uri="{BB962C8B-B14F-4D97-AF65-F5344CB8AC3E}">
        <p14:creationId xmlns:p14="http://schemas.microsoft.com/office/powerpoint/2010/main" val="376257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457200" y="0"/>
            <a:ext cx="6597650" cy="950913"/>
          </a:xfrm>
        </p:spPr>
        <p:txBody>
          <a:bodyPr/>
          <a:lstStyle/>
          <a:p>
            <a:pPr eaLnBrk="1" hangingPunct="1"/>
            <a:r>
              <a:rPr lang="de-DE" dirty="0" smtClean="0">
                <a:latin typeface="Arial" pitchFamily="34" charset="0"/>
              </a:rPr>
              <a:t>Wiring Systems  </a:t>
            </a:r>
            <a:r>
              <a:rPr lang="de-DE" b="0" dirty="0" smtClean="0">
                <a:latin typeface="Arial" pitchFamily="34" charset="0"/>
              </a:rPr>
              <a:t>Customers</a:t>
            </a:r>
          </a:p>
        </p:txBody>
      </p:sp>
      <p:sp>
        <p:nvSpPr>
          <p:cNvPr id="6" name="Text Box 13"/>
          <p:cNvSpPr txBox="1">
            <a:spLocks noChangeArrowheads="1"/>
          </p:cNvSpPr>
          <p:nvPr/>
        </p:nvSpPr>
        <p:spPr bwMode="auto">
          <a:xfrm>
            <a:off x="457200" y="1039813"/>
            <a:ext cx="8248650" cy="309562"/>
          </a:xfrm>
          <a:prstGeom prst="rect">
            <a:avLst/>
          </a:prstGeom>
          <a:solidFill>
            <a:schemeClr val="accent1">
              <a:lumMod val="75000"/>
            </a:schemeClr>
          </a:solidFill>
          <a:ln w="12700">
            <a:noFill/>
            <a:miter lim="800000"/>
            <a:headEnd/>
            <a:tailEnd/>
          </a:ln>
          <a:effectLst/>
        </p:spPr>
        <p:txBody>
          <a:bodyPr lIns="90000" tIns="46800" rIns="90000" bIns="46800">
            <a:spAutoFit/>
          </a:bodyPr>
          <a:lstStyle/>
          <a:p>
            <a:pPr defTabSz="457200" eaLnBrk="0" hangingPunct="0">
              <a:defRPr/>
            </a:pPr>
            <a:r>
              <a:rPr lang="en-GB" sz="1400" b="1">
                <a:solidFill>
                  <a:prstClr val="white"/>
                </a:solidFill>
                <a:latin typeface="Arial"/>
                <a:ea typeface="MS PGothic" pitchFamily="34" charset="-128"/>
                <a:cs typeface="Arial"/>
              </a:rPr>
              <a:t>Passenger cars</a:t>
            </a:r>
            <a:endParaRPr lang="en-US" sz="1400" b="1">
              <a:solidFill>
                <a:prstClr val="white"/>
              </a:solidFill>
              <a:latin typeface="Arial"/>
              <a:ea typeface="MS PGothic" pitchFamily="34" charset="-128"/>
              <a:cs typeface="Arial"/>
            </a:endParaRPr>
          </a:p>
        </p:txBody>
      </p:sp>
      <p:sp>
        <p:nvSpPr>
          <p:cNvPr id="7" name="Text Box 14"/>
          <p:cNvSpPr txBox="1">
            <a:spLocks noChangeArrowheads="1"/>
          </p:cNvSpPr>
          <p:nvPr/>
        </p:nvSpPr>
        <p:spPr bwMode="auto">
          <a:xfrm>
            <a:off x="457200" y="3444875"/>
            <a:ext cx="8304213" cy="309563"/>
          </a:xfrm>
          <a:prstGeom prst="rect">
            <a:avLst/>
          </a:prstGeom>
          <a:solidFill>
            <a:schemeClr val="accent1">
              <a:lumMod val="75000"/>
            </a:schemeClr>
          </a:solidFill>
          <a:ln w="12700">
            <a:noFill/>
            <a:miter lim="800000"/>
            <a:headEnd/>
            <a:tailEnd/>
          </a:ln>
          <a:effectLst/>
        </p:spPr>
        <p:txBody>
          <a:bodyPr lIns="90000" tIns="46800" rIns="90000" bIns="46800">
            <a:spAutoFit/>
          </a:bodyPr>
          <a:lstStyle/>
          <a:p>
            <a:pPr defTabSz="457200" eaLnBrk="0" hangingPunct="0">
              <a:defRPr/>
            </a:pPr>
            <a:r>
              <a:rPr lang="en-GB" sz="1400" b="1">
                <a:solidFill>
                  <a:prstClr val="white"/>
                </a:solidFill>
                <a:latin typeface="Arial"/>
                <a:ea typeface="MS PGothic" pitchFamily="34" charset="-128"/>
                <a:cs typeface="Arial"/>
              </a:rPr>
              <a:t>Commercial vehicles</a:t>
            </a:r>
            <a:endParaRPr lang="en-US" sz="1400" b="1">
              <a:solidFill>
                <a:prstClr val="white"/>
              </a:solidFill>
              <a:latin typeface="Arial"/>
              <a:ea typeface="MS PGothic" pitchFamily="34" charset="-128"/>
              <a:cs typeface="Arial"/>
            </a:endParaRPr>
          </a:p>
        </p:txBody>
      </p:sp>
      <p:sp>
        <p:nvSpPr>
          <p:cNvPr id="8" name="Text Box 15"/>
          <p:cNvSpPr txBox="1">
            <a:spLocks noChangeArrowheads="1"/>
          </p:cNvSpPr>
          <p:nvPr/>
        </p:nvSpPr>
        <p:spPr bwMode="auto">
          <a:xfrm>
            <a:off x="457200" y="5156200"/>
            <a:ext cx="8288338" cy="309563"/>
          </a:xfrm>
          <a:prstGeom prst="rect">
            <a:avLst/>
          </a:prstGeom>
          <a:solidFill>
            <a:schemeClr val="accent1">
              <a:lumMod val="75000"/>
            </a:schemeClr>
          </a:solidFill>
          <a:ln w="12700">
            <a:noFill/>
            <a:miter lim="800000"/>
            <a:headEnd/>
            <a:tailEnd/>
          </a:ln>
          <a:effectLst/>
        </p:spPr>
        <p:txBody>
          <a:bodyPr lIns="90000" tIns="46800" rIns="90000" bIns="46800">
            <a:spAutoFit/>
          </a:bodyPr>
          <a:lstStyle/>
          <a:p>
            <a:pPr defTabSz="457200" eaLnBrk="0" hangingPunct="0">
              <a:defRPr/>
            </a:pPr>
            <a:r>
              <a:rPr lang="en-GB" sz="1400" b="1">
                <a:solidFill>
                  <a:prstClr val="white"/>
                </a:solidFill>
                <a:latin typeface="Arial"/>
                <a:ea typeface="MS PGothic" pitchFamily="34" charset="-128"/>
                <a:cs typeface="Arial"/>
              </a:rPr>
              <a:t>Suppliers</a:t>
            </a:r>
            <a:endParaRPr lang="en-US" sz="1400" b="1">
              <a:solidFill>
                <a:prstClr val="white"/>
              </a:solidFill>
              <a:latin typeface="Arial"/>
              <a:ea typeface="MS PGothic" pitchFamily="34" charset="-128"/>
              <a:cs typeface="Arial"/>
            </a:endParaRPr>
          </a:p>
        </p:txBody>
      </p:sp>
      <p:grpSp>
        <p:nvGrpSpPr>
          <p:cNvPr id="41990" name="Gruppierung 2"/>
          <p:cNvGrpSpPr>
            <a:grpSpLocks/>
          </p:cNvGrpSpPr>
          <p:nvPr/>
        </p:nvGrpSpPr>
        <p:grpSpPr bwMode="auto">
          <a:xfrm>
            <a:off x="449263" y="5487988"/>
            <a:ext cx="8435975" cy="952500"/>
            <a:chOff x="155002" y="5348035"/>
            <a:chExt cx="8877406" cy="1001622"/>
          </a:xfrm>
        </p:grpSpPr>
        <p:pic>
          <p:nvPicPr>
            <p:cNvPr id="42042" name="Picture 69" descr="KOIT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29869" y="6097244"/>
              <a:ext cx="8731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3" name="Picture 70" descr="Plastic Omniu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11278" y="5954087"/>
              <a:ext cx="438422"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71"/>
            <p:cNvPicPr>
              <a:picLocks noChangeAspect="1" noChangeArrowheads="1"/>
            </p:cNvPicPr>
            <p:nvPr/>
          </p:nvPicPr>
          <p:blipFill>
            <a:blip r:embed="rId5"/>
            <a:srcRect/>
            <a:stretch>
              <a:fillRect/>
            </a:stretch>
          </p:blipFill>
          <p:spPr bwMode="auto">
            <a:xfrm>
              <a:off x="165025" y="5551698"/>
              <a:ext cx="1451724" cy="22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2045" name="Picture 72" descr="logo_en"/>
            <p:cNvPicPr>
              <a:picLocks noChangeAspect="1" noChangeArrowheads="1"/>
            </p:cNvPicPr>
            <p:nvPr/>
          </p:nvPicPr>
          <p:blipFill>
            <a:blip r:embed="rId6" cstate="print">
              <a:extLst>
                <a:ext uri="{28A0092B-C50C-407E-A947-70E740481C1C}">
                  <a14:useLocalDpi xmlns:a14="http://schemas.microsoft.com/office/drawing/2010/main"/>
                </a:ext>
              </a:extLst>
            </a:blip>
            <a:srcRect l="79861" t="13266" b="10204"/>
            <a:stretch>
              <a:fillRect/>
            </a:stretch>
          </p:blipFill>
          <p:spPr bwMode="auto">
            <a:xfrm>
              <a:off x="4013677" y="5506040"/>
              <a:ext cx="11318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6" name="Picture 73" descr="WABCO - A global technology leader for commercial vehicles">
              <a:hlinkClick r:id="rId7" tooltip="WABCO - A global technology leader for commercial vehicles"/>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54484" y="6081956"/>
              <a:ext cx="11144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7" name="Picture 74" descr="logo_ffffff_petrolBlu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245095" y="6097244"/>
              <a:ext cx="10414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8" name="Picture 75"/>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098958" y="5551139"/>
              <a:ext cx="933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9" name="Picture 76" descr="Lear Corporation">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389021" y="6074831"/>
              <a:ext cx="800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0" name="Picture 78" descr="DensoLogo"/>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70204" y="5551139"/>
              <a:ext cx="965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1" name="Picture 79" descr="572px-Autoliv-Logo"/>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864271" y="5348035"/>
              <a:ext cx="434429" cy="4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2" name="Picture 80" descr="800px-Automotive_lighting_logo"/>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584648" y="5408265"/>
              <a:ext cx="110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3" name="Picture 81" descr="logo_TRW(1)"/>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42545" y="6005333"/>
              <a:ext cx="837166" cy="31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4" name="Picture 82" descr="Johnson%20Controls%20logo"/>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979636" y="5915177"/>
              <a:ext cx="893248" cy="40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5" name="Picture 83" descr="logo_conti"/>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396234" y="5551139"/>
              <a:ext cx="1341228" cy="22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6" name="Picture 84" descr="Hella_Logo"/>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55002" y="5946243"/>
              <a:ext cx="62752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1" name="Gruppierung 9"/>
          <p:cNvGrpSpPr>
            <a:grpSpLocks/>
          </p:cNvGrpSpPr>
          <p:nvPr/>
        </p:nvGrpSpPr>
        <p:grpSpPr bwMode="auto">
          <a:xfrm>
            <a:off x="401638" y="1398588"/>
            <a:ext cx="8318500" cy="1754187"/>
            <a:chOff x="98071" y="1037284"/>
            <a:chExt cx="8755294" cy="1846557"/>
          </a:xfrm>
        </p:grpSpPr>
        <p:pic>
          <p:nvPicPr>
            <p:cNvPr id="42012" name="Picture 16" descr="smart.com"/>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094443" y="2477983"/>
              <a:ext cx="1020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18" descr="GM%20Logo%20Large%20Web%20view"/>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015684" y="1660522"/>
              <a:ext cx="461742" cy="46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9" descr="Chevrolet-Logo"/>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5907086" y="1101910"/>
              <a:ext cx="882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20" descr="Opel%20logo"/>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745098" y="2409630"/>
              <a:ext cx="427869" cy="4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016" name="Object 21"/>
            <p:cNvGraphicFramePr>
              <a:graphicFrameLocks noChangeAspect="1"/>
            </p:cNvGraphicFramePr>
            <p:nvPr/>
          </p:nvGraphicFramePr>
          <p:xfrm>
            <a:off x="3125855" y="1102372"/>
            <a:ext cx="762000" cy="415262"/>
          </p:xfrm>
          <a:graphic>
            <a:graphicData uri="http://schemas.openxmlformats.org/presentationml/2006/ole">
              <mc:AlternateContent xmlns:mc="http://schemas.openxmlformats.org/markup-compatibility/2006">
                <mc:Choice xmlns:v="urn:schemas-microsoft-com:vml" Requires="v">
                  <p:oleObj spid="_x0000_s1035" name="Photo Editor Photo" r:id="rId24" imgW="12371429" imgH="6752381" progId="MSPhotoEd.3">
                    <p:embed/>
                  </p:oleObj>
                </mc:Choice>
                <mc:Fallback>
                  <p:oleObj name="Photo Editor Photo" r:id="rId24" imgW="12371429" imgH="6752381" progId="MSPhotoEd.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5855" y="1102372"/>
                          <a:ext cx="762000" cy="41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22"/>
            <p:cNvPicPr>
              <a:picLocks noChangeAspect="1" noChangeArrowheads="1"/>
            </p:cNvPicPr>
            <p:nvPr/>
          </p:nvPicPr>
          <p:blipFill>
            <a:blip r:embed="rId26"/>
            <a:srcRect/>
            <a:stretch>
              <a:fillRect/>
            </a:stretch>
          </p:blipFill>
          <p:spPr bwMode="auto">
            <a:xfrm>
              <a:off x="2149884" y="1102456"/>
              <a:ext cx="613204" cy="39103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2018" name="Picture 23" descr="seat"/>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5069557" y="2439600"/>
              <a:ext cx="684213" cy="40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24" descr="volkswagen-logo">
              <a:hlinkClick r:id="rId28"/>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8315574" y="2352342"/>
              <a:ext cx="531498" cy="53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25" descr="lamborghini_logo"/>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3709932" y="1661124"/>
              <a:ext cx="41471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1" name="Picture 26" descr="Rolls_Royce_logo_1328_19214877"/>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3745437" y="2369584"/>
              <a:ext cx="323624" cy="51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2" name="Picture 27" descr="bmw-logo_0"/>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4192241" y="1079497"/>
              <a:ext cx="441840" cy="4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29" descr="peugeot_logo_2010"/>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1385191" y="2409630"/>
              <a:ext cx="56714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4" name="Picture 30" descr="New-Citroen-Logo-lg"/>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7061128" y="1097057"/>
              <a:ext cx="636494"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5" name="Picture 32" descr="2009-03-20-renault-logo"/>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2928284" y="2409630"/>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6" name="Picture 33" descr="nissan_logo_1"/>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123178" y="2409630"/>
              <a:ext cx="464311" cy="41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7" name="Picture 34" descr="dacia"/>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8134225" y="1094193"/>
              <a:ext cx="362697" cy="46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5"/>
            <p:cNvPicPr>
              <a:picLocks noChangeAspect="1" noChangeArrowheads="1"/>
            </p:cNvPicPr>
            <p:nvPr/>
          </p:nvPicPr>
          <p:blipFill>
            <a:blip r:embed="rId38"/>
            <a:srcRect/>
            <a:stretch>
              <a:fillRect/>
            </a:stretch>
          </p:blipFill>
          <p:spPr bwMode="auto">
            <a:xfrm>
              <a:off x="5027101" y="1678984"/>
              <a:ext cx="877200" cy="46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42029" name="Picture 36" descr="New Wings"/>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745098" y="1171441"/>
              <a:ext cx="1072098" cy="23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8" descr="alfa"/>
            <p:cNvPicPr>
              <a:picLocks noChangeAspect="1" noChangeArrowheads="1"/>
            </p:cNvPicPr>
            <p:nvPr/>
          </p:nvPicPr>
          <p:blipFill>
            <a:blip r:embed="rId40"/>
            <a:srcRect/>
            <a:stretch>
              <a:fillRect/>
            </a:stretch>
          </p:blipFill>
          <p:spPr bwMode="auto">
            <a:xfrm>
              <a:off x="98071" y="1037284"/>
              <a:ext cx="444448" cy="45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2" name="Picture 39" descr="lancia"/>
            <p:cNvPicPr>
              <a:picLocks noChangeAspect="1" noChangeArrowheads="1"/>
            </p:cNvPicPr>
            <p:nvPr/>
          </p:nvPicPr>
          <p:blipFill>
            <a:blip r:embed="rId41"/>
            <a:srcRect/>
            <a:stretch>
              <a:fillRect/>
            </a:stretch>
          </p:blipFill>
          <p:spPr bwMode="auto">
            <a:xfrm>
              <a:off x="4427263" y="1660601"/>
              <a:ext cx="416044" cy="48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aphicFrame>
          <p:nvGraphicFramePr>
            <p:cNvPr id="42032" name="Object 40"/>
            <p:cNvGraphicFramePr>
              <a:graphicFrameLocks noChangeAspect="1"/>
            </p:cNvGraphicFramePr>
            <p:nvPr/>
          </p:nvGraphicFramePr>
          <p:xfrm>
            <a:off x="278295" y="1654575"/>
            <a:ext cx="431007" cy="433462"/>
          </p:xfrm>
          <a:graphic>
            <a:graphicData uri="http://schemas.openxmlformats.org/presentationml/2006/ole">
              <mc:AlternateContent xmlns:mc="http://schemas.openxmlformats.org/markup-compatibility/2006">
                <mc:Choice xmlns:v="urn:schemas-microsoft-com:vml" Requires="v">
                  <p:oleObj spid="_x0000_s1036" name="Photo Editor Photo" r:id="rId42" imgW="1943371" imgH="1952898" progId="MSPhotoEd.3">
                    <p:embed/>
                  </p:oleObj>
                </mc:Choice>
                <mc:Fallback>
                  <p:oleObj name="Photo Editor Photo" r:id="rId42" imgW="1943371" imgH="1952898" progId="MSPhotoEd.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78295" y="1654575"/>
                          <a:ext cx="431007" cy="4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2033" name="Picture 41" descr="zuo">
              <a:hlinkClick r:id="rId44"/>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4292600" y="2338376"/>
              <a:ext cx="6048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4" name="Picture 42" descr="NAC_logo"/>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8104978" y="1768608"/>
              <a:ext cx="748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5" name="Picture 43" descr="Porsche-Logo"/>
            <p:cNvPicPr>
              <a:picLocks noChangeAspect="1" noChangeArrowheads="1"/>
            </p:cNvPicPr>
            <p:nvPr/>
          </p:nvPicPr>
          <p:blipFill>
            <a:blip r:embed="rId47">
              <a:extLst>
                <a:ext uri="{28A0092B-C50C-407E-A947-70E740481C1C}">
                  <a14:useLocalDpi xmlns:a14="http://schemas.microsoft.com/office/drawing/2010/main"/>
                </a:ext>
              </a:extLst>
            </a:blip>
            <a:srcRect/>
            <a:stretch>
              <a:fillRect/>
            </a:stretch>
          </p:blipFill>
          <p:spPr bwMode="auto">
            <a:xfrm>
              <a:off x="2187704" y="2414575"/>
              <a:ext cx="36108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6" name="Picture 68" descr="MercedesBenz_Logo"/>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6115577" y="1719773"/>
              <a:ext cx="461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7" name="Picture 85" descr="tata"/>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7467103" y="2414575"/>
              <a:ext cx="51042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8" name="Picture 86" descr="Buick-Logo"/>
            <p:cNvPicPr>
              <a:picLocks noChangeAspect="1" noChangeArrowheads="1"/>
            </p:cNvPicPr>
            <p:nvPr/>
          </p:nvPicPr>
          <p:blipFill>
            <a:blip r:embed="rId50">
              <a:extLst>
                <a:ext uri="{28A0092B-C50C-407E-A947-70E740481C1C}">
                  <a14:useLocalDpi xmlns:a14="http://schemas.microsoft.com/office/drawing/2010/main"/>
                </a:ext>
              </a:extLst>
            </a:blip>
            <a:srcRect/>
            <a:stretch>
              <a:fillRect/>
            </a:stretch>
          </p:blipFill>
          <p:spPr bwMode="auto">
            <a:xfrm>
              <a:off x="5005225" y="1079497"/>
              <a:ext cx="622580" cy="47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39" name="Picture 87" descr="mia_logo_140px"/>
            <p:cNvPicPr>
              <a:picLocks noChangeAspect="1" noChangeArrowheads="1"/>
            </p:cNvPicPr>
            <p:nvPr/>
          </p:nvPicPr>
          <p:blipFill>
            <a:blip r:embed="rId51">
              <a:extLst>
                <a:ext uri="{28A0092B-C50C-407E-A947-70E740481C1C}">
                  <a14:useLocalDpi xmlns:a14="http://schemas.microsoft.com/office/drawing/2010/main"/>
                </a:ext>
              </a:extLst>
            </a:blip>
            <a:srcRect/>
            <a:stretch>
              <a:fillRect/>
            </a:stretch>
          </p:blipFill>
          <p:spPr bwMode="auto">
            <a:xfrm>
              <a:off x="6890209" y="1747040"/>
              <a:ext cx="93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0" name="Picture 88"/>
            <p:cNvPicPr>
              <a:picLocks noChangeAspect="1" noChangeArrowheads="1"/>
            </p:cNvPicPr>
            <p:nvPr/>
          </p:nvPicPr>
          <p:blipFill>
            <a:blip r:embed="rId52">
              <a:extLst>
                <a:ext uri="{28A0092B-C50C-407E-A947-70E740481C1C}">
                  <a14:useLocalDpi xmlns:a14="http://schemas.microsoft.com/office/drawing/2010/main"/>
                </a:ext>
              </a:extLst>
            </a:blip>
            <a:srcRect/>
            <a:stretch>
              <a:fillRect/>
            </a:stretch>
          </p:blipFill>
          <p:spPr bwMode="auto">
            <a:xfrm>
              <a:off x="2752265" y="1622990"/>
              <a:ext cx="764964" cy="55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1" name="Picture 89" descr="jaguar_logo1a"/>
            <p:cNvPicPr>
              <a:picLocks noChangeAspect="1" noChangeArrowheads="1"/>
            </p:cNvPicPr>
            <p:nvPr/>
          </p:nvPicPr>
          <p:blipFill>
            <a:blip r:embed="rId53">
              <a:extLst>
                <a:ext uri="{28A0092B-C50C-407E-A947-70E740481C1C}">
                  <a14:useLocalDpi xmlns:a14="http://schemas.microsoft.com/office/drawing/2010/main"/>
                </a:ext>
              </a:extLst>
            </a:blip>
            <a:srcRect/>
            <a:stretch>
              <a:fillRect/>
            </a:stretch>
          </p:blipFill>
          <p:spPr bwMode="auto">
            <a:xfrm>
              <a:off x="1778422" y="1660522"/>
              <a:ext cx="850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2" name="Gruppierung 3"/>
          <p:cNvGrpSpPr>
            <a:grpSpLocks/>
          </p:cNvGrpSpPr>
          <p:nvPr/>
        </p:nvGrpSpPr>
        <p:grpSpPr bwMode="auto">
          <a:xfrm>
            <a:off x="385763" y="3846513"/>
            <a:ext cx="8448675" cy="1123950"/>
            <a:chOff x="68869" y="3715906"/>
            <a:chExt cx="8891894" cy="1181656"/>
          </a:xfrm>
        </p:grpSpPr>
        <p:pic>
          <p:nvPicPr>
            <p:cNvPr id="41995" name="Picture 44" descr="CAT"/>
            <p:cNvPicPr>
              <a:picLocks noChangeAspect="1" noChangeArrowheads="1"/>
            </p:cNvPicPr>
            <p:nvPr/>
          </p:nvPicPr>
          <p:blipFill>
            <a:blip r:embed="rId54" cstate="print">
              <a:extLst>
                <a:ext uri="{28A0092B-C50C-407E-A947-70E740481C1C}">
                  <a14:useLocalDpi xmlns:a14="http://schemas.microsoft.com/office/drawing/2010/main"/>
                </a:ext>
              </a:extLst>
            </a:blip>
            <a:srcRect/>
            <a:stretch>
              <a:fillRect/>
            </a:stretch>
          </p:blipFill>
          <p:spPr bwMode="auto">
            <a:xfrm>
              <a:off x="764621" y="3784666"/>
              <a:ext cx="10858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55" descr="Cummins Homepage">
              <a:hlinkClick r:id="rId55"/>
            </p:cNvPr>
            <p:cNvPicPr>
              <a:picLocks noChangeAspect="1" noChangeArrowheads="1"/>
            </p:cNvPicPr>
            <p:nvPr/>
          </p:nvPicPr>
          <p:blipFill>
            <a:blip r:embed="rId56" cstate="print">
              <a:extLst>
                <a:ext uri="{28A0092B-C50C-407E-A947-70E740481C1C}">
                  <a14:useLocalDpi xmlns:a14="http://schemas.microsoft.com/office/drawing/2010/main"/>
                </a:ext>
              </a:extLst>
            </a:blip>
            <a:srcRect l="4903" t="8748" r="31985" b="23830"/>
            <a:stretch>
              <a:fillRect/>
            </a:stretch>
          </p:blipFill>
          <p:spPr bwMode="auto">
            <a:xfrm>
              <a:off x="4333762" y="3744953"/>
              <a:ext cx="502713" cy="43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7" name="Object 56"/>
            <p:cNvGraphicFramePr>
              <a:graphicFrameLocks noChangeAspect="1"/>
            </p:cNvGraphicFramePr>
            <p:nvPr/>
          </p:nvGraphicFramePr>
          <p:xfrm>
            <a:off x="93749" y="3715906"/>
            <a:ext cx="400050" cy="416353"/>
          </p:xfrm>
          <a:graphic>
            <a:graphicData uri="http://schemas.openxmlformats.org/presentationml/2006/ole">
              <mc:AlternateContent xmlns:mc="http://schemas.openxmlformats.org/markup-compatibility/2006">
                <mc:Choice xmlns:v="urn:schemas-microsoft-com:vml" Requires="v">
                  <p:oleObj spid="_x0000_s1037" name="Picture" r:id="rId57" imgW="3686175" imgH="3829050" progId="StaticMetafile">
                    <p:embed/>
                  </p:oleObj>
                </mc:Choice>
                <mc:Fallback>
                  <p:oleObj name="Picture" r:id="rId57" imgW="3686175" imgH="3829050" progId="StaticMetafile">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3749" y="3715906"/>
                          <a:ext cx="400050" cy="41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8" name="Picture 57" descr="claasLogo,property=value"/>
            <p:cNvPicPr>
              <a:picLocks noChangeAspect="1" noChangeArrowheads="1"/>
            </p:cNvPicPr>
            <p:nvPr/>
          </p:nvPicPr>
          <p:blipFill>
            <a:blip r:embed="rId59">
              <a:extLst>
                <a:ext uri="{28A0092B-C50C-407E-A947-70E740481C1C}">
                  <a14:useLocalDpi xmlns:a14="http://schemas.microsoft.com/office/drawing/2010/main"/>
                </a:ext>
              </a:extLst>
            </a:blip>
            <a:srcRect/>
            <a:stretch>
              <a:fillRect/>
            </a:stretch>
          </p:blipFill>
          <p:spPr bwMode="auto">
            <a:xfrm>
              <a:off x="2149382" y="3776729"/>
              <a:ext cx="106203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58" descr="logo">
              <a:hlinkClick r:id="rId60"/>
            </p:cNvPr>
            <p:cNvPicPr>
              <a:picLocks noChangeAspect="1" noChangeArrowheads="1"/>
            </p:cNvPicPr>
            <p:nvPr/>
          </p:nvPicPr>
          <p:blipFill>
            <a:blip r:embed="rId61">
              <a:extLst>
                <a:ext uri="{28A0092B-C50C-407E-A947-70E740481C1C}">
                  <a14:useLocalDpi xmlns:a14="http://schemas.microsoft.com/office/drawing/2010/main"/>
                </a:ext>
              </a:extLst>
            </a:blip>
            <a:srcRect/>
            <a:stretch>
              <a:fillRect/>
            </a:stretch>
          </p:blipFill>
          <p:spPr bwMode="auto">
            <a:xfrm>
              <a:off x="910671" y="4335850"/>
              <a:ext cx="678417" cy="37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59" descr="DAF Trucks logo">
              <a:hlinkClick r:id="rId62" tooltip="DAF Trucks logo"/>
            </p:cNvPr>
            <p:cNvPicPr>
              <a:picLocks noChangeAspect="1" noChangeArrowheads="1"/>
            </p:cNvPicPr>
            <p:nvPr/>
          </p:nvPicPr>
          <p:blipFill>
            <a:blip r:embed="rId63">
              <a:extLst>
                <a:ext uri="{28A0092B-C50C-407E-A947-70E740481C1C}">
                  <a14:useLocalDpi xmlns:a14="http://schemas.microsoft.com/office/drawing/2010/main"/>
                </a:ext>
              </a:extLst>
            </a:blip>
            <a:srcRect/>
            <a:stretch>
              <a:fillRect/>
            </a:stretch>
          </p:blipFill>
          <p:spPr bwMode="auto">
            <a:xfrm>
              <a:off x="5115913" y="3787713"/>
              <a:ext cx="99732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60" descr="kamazv3en"/>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8560726" y="3744953"/>
              <a:ext cx="400037" cy="48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61" descr="Mack_Trucks_logo"/>
            <p:cNvPicPr>
              <a:picLocks noChangeAspect="1" noChangeArrowheads="1"/>
            </p:cNvPicPr>
            <p:nvPr/>
          </p:nvPicPr>
          <p:blipFill>
            <a:blip r:embed="rId65">
              <a:extLst>
                <a:ext uri="{28A0092B-C50C-407E-A947-70E740481C1C}">
                  <a14:useLocalDpi xmlns:a14="http://schemas.microsoft.com/office/drawing/2010/main"/>
                </a:ext>
              </a:extLst>
            </a:blip>
            <a:srcRect/>
            <a:stretch>
              <a:fillRect/>
            </a:stretch>
          </p:blipFill>
          <p:spPr bwMode="auto">
            <a:xfrm>
              <a:off x="68869" y="4332283"/>
              <a:ext cx="579811" cy="3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62" descr="CNH_20Logo"/>
            <p:cNvPicPr>
              <a:picLocks noChangeAspect="1" noChangeArrowheads="1"/>
            </p:cNvPicPr>
            <p:nvPr/>
          </p:nvPicPr>
          <p:blipFill>
            <a:blip r:embed="rId66">
              <a:extLst>
                <a:ext uri="{28A0092B-C50C-407E-A947-70E740481C1C}">
                  <a14:useLocalDpi xmlns:a14="http://schemas.microsoft.com/office/drawing/2010/main"/>
                </a:ext>
              </a:extLst>
            </a:blip>
            <a:srcRect/>
            <a:stretch>
              <a:fillRect/>
            </a:stretch>
          </p:blipFill>
          <p:spPr bwMode="auto">
            <a:xfrm>
              <a:off x="3399772" y="3780243"/>
              <a:ext cx="722110" cy="39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63" descr="JCB20LOGO(1)"/>
            <p:cNvPicPr>
              <a:picLocks noChangeAspect="1" noChangeArrowheads="1"/>
            </p:cNvPicPr>
            <p:nvPr/>
          </p:nvPicPr>
          <p:blipFill>
            <a:blip r:embed="rId67">
              <a:extLst>
                <a:ext uri="{28A0092B-C50C-407E-A947-70E740481C1C}">
                  <a14:useLocalDpi xmlns:a14="http://schemas.microsoft.com/office/drawing/2010/main"/>
                </a:ext>
              </a:extLst>
            </a:blip>
            <a:srcRect/>
            <a:stretch>
              <a:fillRect/>
            </a:stretch>
          </p:blipFill>
          <p:spPr bwMode="auto">
            <a:xfrm>
              <a:off x="7773531" y="3744953"/>
              <a:ext cx="550188" cy="45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64" descr="583px-PACCAR-logo"/>
            <p:cNvPicPr>
              <a:picLocks noChangeAspect="1" noChangeArrowheads="1"/>
            </p:cNvPicPr>
            <p:nvPr/>
          </p:nvPicPr>
          <p:blipFill>
            <a:blip r:embed="rId68">
              <a:extLst>
                <a:ext uri="{28A0092B-C50C-407E-A947-70E740481C1C}">
                  <a14:useLocalDpi xmlns:a14="http://schemas.microsoft.com/office/drawing/2010/main"/>
                </a:ext>
              </a:extLst>
            </a:blip>
            <a:srcRect/>
            <a:stretch>
              <a:fillRect/>
            </a:stretch>
          </p:blipFill>
          <p:spPr bwMode="auto">
            <a:xfrm>
              <a:off x="2648484" y="4393911"/>
              <a:ext cx="1191398" cy="27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6" name="Picture 66" descr="fendt_logo"/>
            <p:cNvPicPr>
              <a:picLocks noChangeAspect="1" noChangeArrowheads="1"/>
            </p:cNvPicPr>
            <p:nvPr/>
          </p:nvPicPr>
          <p:blipFill>
            <a:blip r:embed="rId69" cstate="print">
              <a:extLst>
                <a:ext uri="{28A0092B-C50C-407E-A947-70E740481C1C}">
                  <a14:useLocalDpi xmlns:a14="http://schemas.microsoft.com/office/drawing/2010/main"/>
                </a:ext>
              </a:extLst>
            </a:blip>
            <a:srcRect l="7292" t="36665" r="2916" b="37778"/>
            <a:stretch>
              <a:fillRect/>
            </a:stretch>
          </p:blipFill>
          <p:spPr bwMode="auto">
            <a:xfrm>
              <a:off x="6253449" y="3819191"/>
              <a:ext cx="1297548" cy="2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67" descr="perkins_logo"/>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a:off x="4101156" y="4448120"/>
              <a:ext cx="1096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91" descr="peterbilt_logo_1"/>
            <p:cNvPicPr>
              <a:picLocks noChangeAspect="1" noChangeArrowheads="1"/>
            </p:cNvPicPr>
            <p:nvPr/>
          </p:nvPicPr>
          <p:blipFill>
            <a:blip r:embed="rId71">
              <a:extLst>
                <a:ext uri="{28A0092B-C50C-407E-A947-70E740481C1C}">
                  <a14:useLocalDpi xmlns:a14="http://schemas.microsoft.com/office/drawing/2010/main"/>
                </a:ext>
              </a:extLst>
            </a:blip>
            <a:srcRect/>
            <a:stretch>
              <a:fillRect/>
            </a:stretch>
          </p:blipFill>
          <p:spPr bwMode="auto">
            <a:xfrm>
              <a:off x="5458381" y="4393912"/>
              <a:ext cx="890032" cy="3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92" descr="volvo_logo"/>
            <p:cNvPicPr>
              <a:picLocks noChangeAspect="1" noChangeArrowheads="1"/>
            </p:cNvPicPr>
            <p:nvPr/>
          </p:nvPicPr>
          <p:blipFill>
            <a:blip r:embed="rId72">
              <a:extLst>
                <a:ext uri="{28A0092B-C50C-407E-A947-70E740481C1C}">
                  <a14:useLocalDpi xmlns:a14="http://schemas.microsoft.com/office/drawing/2010/main"/>
                </a:ext>
              </a:extLst>
            </a:blip>
            <a:srcRect/>
            <a:stretch>
              <a:fillRect/>
            </a:stretch>
          </p:blipFill>
          <p:spPr bwMode="auto">
            <a:xfrm>
              <a:off x="8445967" y="4419386"/>
              <a:ext cx="481666" cy="47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93" descr="122_1002_01_z+polaris_industries+logo"/>
            <p:cNvPicPr>
              <a:picLocks noChangeAspect="1" noChangeArrowheads="1"/>
            </p:cNvPicPr>
            <p:nvPr/>
          </p:nvPicPr>
          <p:blipFill>
            <a:blip r:embed="rId73">
              <a:extLst>
                <a:ext uri="{28A0092B-C50C-407E-A947-70E740481C1C}">
                  <a14:useLocalDpi xmlns:a14="http://schemas.microsoft.com/office/drawing/2010/main"/>
                </a:ext>
              </a:extLst>
            </a:blip>
            <a:srcRect/>
            <a:stretch>
              <a:fillRect/>
            </a:stretch>
          </p:blipFill>
          <p:spPr bwMode="auto">
            <a:xfrm>
              <a:off x="6692828" y="4490785"/>
              <a:ext cx="1308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94" descr="MercedesBenz_Logo"/>
            <p:cNvPicPr>
              <a:picLocks noChangeAspect="1" noChangeArrowheads="1"/>
            </p:cNvPicPr>
            <p:nvPr/>
          </p:nvPicPr>
          <p:blipFill>
            <a:blip r:embed="rId74">
              <a:extLst>
                <a:ext uri="{28A0092B-C50C-407E-A947-70E740481C1C}">
                  <a14:useLocalDpi xmlns:a14="http://schemas.microsoft.com/office/drawing/2010/main"/>
                </a:ext>
              </a:extLst>
            </a:blip>
            <a:srcRect/>
            <a:stretch>
              <a:fillRect/>
            </a:stretch>
          </p:blipFill>
          <p:spPr bwMode="auto">
            <a:xfrm>
              <a:off x="1939391" y="4281853"/>
              <a:ext cx="448328" cy="44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3" name="Fußzeilenplatzhalt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de-DE" b="1" smtClean="0">
                <a:solidFill>
                  <a:srgbClr val="000000"/>
                </a:solidFill>
                <a:latin typeface="Arial" pitchFamily="34" charset="0"/>
                <a:cs typeface="Arial" pitchFamily="34" charset="0"/>
              </a:rPr>
              <a:t>Corporate Presentation</a:t>
            </a:r>
          </a:p>
        </p:txBody>
      </p:sp>
      <p:sp>
        <p:nvSpPr>
          <p:cNvPr id="41994"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C69CE08-7004-4328-8282-E5C03BA8F309}" type="slidenum">
              <a:rPr lang="de-DE">
                <a:solidFill>
                  <a:srgbClr val="000000"/>
                </a:solidFill>
                <a:latin typeface="Arial" pitchFamily="34" charset="0"/>
              </a:rPr>
              <a:pPr eaLnBrk="1" hangingPunct="1"/>
              <a:t>11</a:t>
            </a:fld>
            <a:endParaRPr lang="de-DE">
              <a:solidFill>
                <a:srgbClr val="000000"/>
              </a:solidFill>
              <a:latin typeface="Arial" pitchFamily="34" charset="0"/>
            </a:endParaRPr>
          </a:p>
        </p:txBody>
      </p:sp>
    </p:spTree>
    <p:extLst>
      <p:ext uri="{BB962C8B-B14F-4D97-AF65-F5344CB8AC3E}">
        <p14:creationId xmlns:p14="http://schemas.microsoft.com/office/powerpoint/2010/main" val="140015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20" descr="lid_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444" y="4621872"/>
            <a:ext cx="2052637"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0"/>
          <p:cNvSpPr>
            <a:spLocks noGrp="1" noChangeArrowheads="1"/>
          </p:cNvSpPr>
          <p:nvPr>
            <p:ph type="title"/>
          </p:nvPr>
        </p:nvSpPr>
        <p:spPr>
          <a:xfrm>
            <a:off x="180258" y="257175"/>
            <a:ext cx="7094537" cy="508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dirty="0" smtClean="0">
                <a:ea typeface="ＭＳ Ｐゴシック" pitchFamily="34" charset="-128"/>
              </a:rPr>
              <a:t>Business Area Americas </a:t>
            </a:r>
            <a:r>
              <a:rPr lang="de-DE" b="0" dirty="0" smtClean="0">
                <a:ea typeface="ＭＳ Ｐゴシック" pitchFamily="34" charset="-128"/>
              </a:rPr>
              <a:t>Locations </a:t>
            </a: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Myriad Regular" pitchFamily="34" charset="0"/>
                <a:ea typeface="ＭＳ Ｐゴシック" pitchFamily="34" charset="-128"/>
              </a:defRPr>
            </a:lvl1pPr>
            <a:lvl2pPr marL="742950" indent="-285750" eaLnBrk="0" hangingPunct="0">
              <a:defRPr sz="2400" b="1">
                <a:solidFill>
                  <a:schemeClr val="tx1"/>
                </a:solidFill>
                <a:latin typeface="Myriad Regular" pitchFamily="34" charset="0"/>
                <a:ea typeface="ＭＳ Ｐゴシック" pitchFamily="34" charset="-128"/>
              </a:defRPr>
            </a:lvl2pPr>
            <a:lvl3pPr marL="1143000" indent="-228600" eaLnBrk="0" hangingPunct="0">
              <a:defRPr sz="2400" b="1">
                <a:solidFill>
                  <a:schemeClr val="tx1"/>
                </a:solidFill>
                <a:latin typeface="Myriad Regular" pitchFamily="34" charset="0"/>
                <a:ea typeface="ＭＳ Ｐゴシック" pitchFamily="34" charset="-128"/>
              </a:defRPr>
            </a:lvl3pPr>
            <a:lvl4pPr marL="1600200" indent="-228600" eaLnBrk="0" hangingPunct="0">
              <a:defRPr sz="2400" b="1">
                <a:solidFill>
                  <a:schemeClr val="tx1"/>
                </a:solidFill>
                <a:latin typeface="Myriad Regular" pitchFamily="34" charset="0"/>
                <a:ea typeface="ＭＳ Ｐゴシック" pitchFamily="34" charset="-128"/>
              </a:defRPr>
            </a:lvl4pPr>
            <a:lvl5pPr marL="2057400" indent="-228600" eaLnBrk="0" hangingPunct="0">
              <a:defRPr sz="2400" b="1">
                <a:solidFill>
                  <a:schemeClr val="tx1"/>
                </a:solidFill>
                <a:latin typeface="Myriad Regular"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9pPr>
          </a:lstStyle>
          <a:p>
            <a:fld id="{232F8C32-519A-49B4-8D01-EF140FD40947}" type="slidenum">
              <a:rPr lang="de-DE" sz="1200" smtClean="0">
                <a:solidFill>
                  <a:prstClr val="white"/>
                </a:solidFill>
              </a:rPr>
              <a:pPr/>
              <a:t>12</a:t>
            </a:fld>
            <a:endParaRPr lang="de-DE" sz="1000" b="0" smtClean="0">
              <a:solidFill>
                <a:prstClr val="white"/>
              </a:solidFill>
            </a:endParaRPr>
          </a:p>
        </p:txBody>
      </p:sp>
      <p:sp>
        <p:nvSpPr>
          <p:cNvPr id="24583" name="Rectangle 21"/>
          <p:cNvSpPr>
            <a:spLocks noChangeArrowheads="1"/>
          </p:cNvSpPr>
          <p:nvPr/>
        </p:nvSpPr>
        <p:spPr bwMode="auto">
          <a:xfrm>
            <a:off x="5835804" y="5447870"/>
            <a:ext cx="938077" cy="276999"/>
          </a:xfrm>
          <a:prstGeom prst="rect">
            <a:avLst/>
          </a:prstGeom>
          <a:noFill/>
          <a:ln>
            <a:noFill/>
          </a:ln>
          <a:effectLst/>
          <a:extLst>
            <a:ext uri="{909E8E84-426E-40DD-AFC4-6F175D3DCCD1}">
              <a14:hiddenFill xmlns:a14="http://schemas.microsoft.com/office/drawing/2010/main">
                <a:solidFill>
                  <a:srgbClr val="004089"/>
                </a:solidFill>
              </a14:hiddenFill>
            </a:ext>
            <a:ext uri="{91240B29-F687-4F45-9708-019B960494DF}">
              <a14:hiddenLine xmlns:a14="http://schemas.microsoft.com/office/drawing/2010/main" w="9525" algn="ctr">
                <a:solidFill>
                  <a:srgbClr val="00408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200" fontAlgn="base">
              <a:spcBef>
                <a:spcPct val="0"/>
              </a:spcBef>
              <a:spcAft>
                <a:spcPct val="0"/>
              </a:spcAft>
            </a:pPr>
            <a:r>
              <a:rPr lang="en-US" sz="1200" b="1" u="sng" dirty="0">
                <a:solidFill>
                  <a:prstClr val="black"/>
                </a:solidFill>
                <a:latin typeface="Arial" charset="0"/>
                <a:ea typeface="MS PGothic" pitchFamily="34" charset="-128"/>
              </a:rPr>
              <a:t>ITU, Brazil</a:t>
            </a:r>
          </a:p>
        </p:txBody>
      </p:sp>
      <p:pic>
        <p:nvPicPr>
          <p:cNvPr id="24578" name="Picture 2"/>
          <p:cNvPicPr>
            <a:picLocks noGrp="1" noChangeAspect="1" noChangeArrowheads="1"/>
          </p:cNvPicPr>
          <p:nvPr>
            <p:ph idx="1"/>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37000" contrast="3000"/>
                    </a14:imgEffect>
                  </a14:imgLayer>
                </a14:imgProps>
              </a:ext>
              <a:ext uri="{28A0092B-C50C-407E-A947-70E740481C1C}">
                <a14:useLocalDpi xmlns:a14="http://schemas.microsoft.com/office/drawing/2010/main" val="0"/>
              </a:ext>
            </a:extLst>
          </a:blip>
          <a:srcRect/>
          <a:stretch>
            <a:fillRect/>
          </a:stretch>
        </p:blipFill>
        <p:spPr>
          <a:xfrm>
            <a:off x="1658439" y="1000836"/>
            <a:ext cx="6186488" cy="41767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Oval 22"/>
          <p:cNvSpPr>
            <a:spLocks noChangeArrowheads="1"/>
          </p:cNvSpPr>
          <p:nvPr/>
        </p:nvSpPr>
        <p:spPr bwMode="auto">
          <a:xfrm>
            <a:off x="6549231" y="5766459"/>
            <a:ext cx="190500" cy="157163"/>
          </a:xfrm>
          <a:prstGeom prst="ellipse">
            <a:avLst/>
          </a:prstGeom>
          <a:solidFill>
            <a:schemeClr val="accent3">
              <a:lumMod val="60000"/>
              <a:lumOff val="40000"/>
            </a:schemeClr>
          </a:solidFill>
          <a:ln w="57150">
            <a:solidFill>
              <a:schemeClr val="accent2"/>
            </a:solidFill>
            <a:round/>
            <a:headEnd/>
            <a:tailEnd/>
          </a:ln>
          <a:effectLs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24593" name="Rectangle 13"/>
          <p:cNvSpPr>
            <a:spLocks noChangeArrowheads="1"/>
          </p:cNvSpPr>
          <p:nvPr/>
        </p:nvSpPr>
        <p:spPr bwMode="auto">
          <a:xfrm>
            <a:off x="3716474" y="6202096"/>
            <a:ext cx="2473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0" fontAlgn="base" hangingPunct="0">
              <a:spcBef>
                <a:spcPct val="0"/>
              </a:spcBef>
              <a:spcAft>
                <a:spcPct val="0"/>
              </a:spcAft>
            </a:pPr>
            <a:r>
              <a:rPr lang="de-DE" sz="1200" u="sng">
                <a:solidFill>
                  <a:srgbClr val="000000"/>
                </a:solidFill>
                <a:latin typeface="Arial" charset="0"/>
                <a:ea typeface="MS PGothic" pitchFamily="34" charset="-128"/>
              </a:rPr>
              <a:t>Administration Facilities </a:t>
            </a:r>
          </a:p>
        </p:txBody>
      </p:sp>
      <p:sp>
        <p:nvSpPr>
          <p:cNvPr id="24594" name="Rectangle 14"/>
          <p:cNvSpPr>
            <a:spLocks noChangeArrowheads="1"/>
          </p:cNvSpPr>
          <p:nvPr/>
        </p:nvSpPr>
        <p:spPr bwMode="auto">
          <a:xfrm>
            <a:off x="3716474" y="5886184"/>
            <a:ext cx="2649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0" fontAlgn="base" hangingPunct="0">
              <a:spcBef>
                <a:spcPct val="0"/>
              </a:spcBef>
              <a:spcAft>
                <a:spcPct val="0"/>
              </a:spcAft>
            </a:pPr>
            <a:r>
              <a:rPr lang="de-DE" sz="1200" u="sng" dirty="0">
                <a:solidFill>
                  <a:srgbClr val="000000"/>
                </a:solidFill>
                <a:latin typeface="Arial" charset="0"/>
                <a:ea typeface="MS PGothic" pitchFamily="34" charset="-128"/>
              </a:rPr>
              <a:t>Manufacturing Locations </a:t>
            </a:r>
          </a:p>
        </p:txBody>
      </p:sp>
      <p:sp>
        <p:nvSpPr>
          <p:cNvPr id="24595" name="Oval 81"/>
          <p:cNvSpPr>
            <a:spLocks noChangeArrowheads="1"/>
          </p:cNvSpPr>
          <p:nvPr/>
        </p:nvSpPr>
        <p:spPr bwMode="auto">
          <a:xfrm>
            <a:off x="3430724" y="5913171"/>
            <a:ext cx="190500" cy="157163"/>
          </a:xfrm>
          <a:prstGeom prst="ellipse">
            <a:avLst/>
          </a:prstGeom>
          <a:solidFill>
            <a:schemeClr val="accent3">
              <a:lumMod val="60000"/>
              <a:lumOff val="40000"/>
            </a:schemeClr>
          </a:solidFill>
          <a:ln w="57150">
            <a:solidFill>
              <a:schemeClr val="accent2"/>
            </a:solidFill>
            <a:round/>
            <a:headEnd/>
            <a:tailEnd/>
          </a:ln>
          <a:effectLs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41" name="Oval 40"/>
          <p:cNvSpPr>
            <a:spLocks noChangeArrowheads="1"/>
          </p:cNvSpPr>
          <p:nvPr/>
        </p:nvSpPr>
        <p:spPr bwMode="auto">
          <a:xfrm>
            <a:off x="3445011" y="6229084"/>
            <a:ext cx="190500" cy="157162"/>
          </a:xfrm>
          <a:prstGeom prst="ellipse">
            <a:avLst/>
          </a:prstGeom>
          <a:solidFill>
            <a:schemeClr val="accent1">
              <a:lumMod val="50000"/>
            </a:schemeClr>
          </a:solidFill>
          <a:ln w="57150">
            <a:solidFill>
              <a:schemeClr val="accent2"/>
            </a:solidFill>
            <a:round/>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128"/>
            </a:endParaRPr>
          </a:p>
        </p:txBody>
      </p:sp>
      <p:sp>
        <p:nvSpPr>
          <p:cNvPr id="24603" name="Rectangular Callout 28"/>
          <p:cNvSpPr>
            <a:spLocks noChangeArrowheads="1"/>
          </p:cNvSpPr>
          <p:nvPr/>
        </p:nvSpPr>
        <p:spPr bwMode="auto">
          <a:xfrm>
            <a:off x="7161667" y="4731530"/>
            <a:ext cx="1508034" cy="1092200"/>
          </a:xfrm>
          <a:prstGeom prst="wedgeRectCallout">
            <a:avLst>
              <a:gd name="adj1" fmla="val -83515"/>
              <a:gd name="adj2" fmla="val 50091"/>
            </a:avLst>
          </a:prstGeom>
          <a:solidFill>
            <a:schemeClr val="tx2"/>
          </a:solidFill>
          <a:ln w="38100" algn="ctr">
            <a:solidFill>
              <a:schemeClr val="tx2"/>
            </a:solidFill>
            <a:round/>
            <a:headEnd/>
            <a:tailEnd/>
          </a:ln>
        </p:spPr>
        <p:txBody>
          <a:bodyPr/>
          <a:lstStyle/>
          <a:p>
            <a:pPr defTabSz="457200" eaLnBrk="0" fontAlgn="base" hangingPunct="0">
              <a:spcBef>
                <a:spcPct val="0"/>
              </a:spcBef>
              <a:spcAft>
                <a:spcPct val="0"/>
              </a:spcAft>
            </a:pPr>
            <a:endParaRPr lang="en-US">
              <a:solidFill>
                <a:prstClr val="black"/>
              </a:solidFill>
              <a:ea typeface="MS PGothic" pitchFamily="34" charset="-128"/>
            </a:endParaRPr>
          </a:p>
        </p:txBody>
      </p:sp>
      <p:sp>
        <p:nvSpPr>
          <p:cNvPr id="32" name="Oval 31"/>
          <p:cNvSpPr>
            <a:spLocks noChangeArrowheads="1"/>
          </p:cNvSpPr>
          <p:nvPr/>
        </p:nvSpPr>
        <p:spPr bwMode="auto">
          <a:xfrm>
            <a:off x="5965825" y="2656435"/>
            <a:ext cx="190500" cy="157162"/>
          </a:xfrm>
          <a:prstGeom prst="ellipse">
            <a:avLst/>
          </a:prstGeom>
          <a:solidFill>
            <a:schemeClr val="accent1">
              <a:lumMod val="50000"/>
            </a:schemeClr>
          </a:solidFill>
          <a:ln w="57150">
            <a:solidFill>
              <a:schemeClr val="accent2"/>
            </a:solidFill>
            <a:round/>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128"/>
            </a:endParaRPr>
          </a:p>
        </p:txBody>
      </p:sp>
      <p:sp>
        <p:nvSpPr>
          <p:cNvPr id="24588" name="Rectangle 19"/>
          <p:cNvSpPr>
            <a:spLocks noChangeArrowheads="1"/>
          </p:cNvSpPr>
          <p:nvPr/>
        </p:nvSpPr>
        <p:spPr bwMode="auto">
          <a:xfrm>
            <a:off x="4572000" y="1953172"/>
            <a:ext cx="1939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0" fontAlgn="base" hangingPunct="0">
              <a:spcBef>
                <a:spcPct val="0"/>
              </a:spcBef>
              <a:spcAft>
                <a:spcPct val="0"/>
              </a:spcAft>
            </a:pPr>
            <a:r>
              <a:rPr lang="de-DE" sz="1200" b="1" u="sng" dirty="0">
                <a:solidFill>
                  <a:prstClr val="black"/>
                </a:solidFill>
                <a:latin typeface="Arial" charset="0"/>
                <a:ea typeface="MS PGothic" pitchFamily="34" charset="-128"/>
              </a:rPr>
              <a:t>Detroit, MI</a:t>
            </a:r>
          </a:p>
          <a:p>
            <a:pPr defTabSz="457200" eaLnBrk="0" fontAlgn="base" hangingPunct="0">
              <a:spcBef>
                <a:spcPct val="0"/>
              </a:spcBef>
              <a:spcAft>
                <a:spcPct val="0"/>
              </a:spcAft>
            </a:pPr>
            <a:r>
              <a:rPr lang="de-DE" sz="1200" b="1" dirty="0">
                <a:solidFill>
                  <a:prstClr val="black"/>
                </a:solidFill>
                <a:latin typeface="Arial" charset="0"/>
                <a:ea typeface="MS PGothic" pitchFamily="34" charset="-128"/>
              </a:rPr>
              <a:t>LEONI Design Center</a:t>
            </a:r>
          </a:p>
        </p:txBody>
      </p:sp>
      <p:sp>
        <p:nvSpPr>
          <p:cNvPr id="24589" name="Rectangle 3"/>
          <p:cNvSpPr>
            <a:spLocks noChangeArrowheads="1"/>
          </p:cNvSpPr>
          <p:nvPr/>
        </p:nvSpPr>
        <p:spPr bwMode="auto">
          <a:xfrm>
            <a:off x="4826000" y="2691360"/>
            <a:ext cx="18338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0" fontAlgn="base" hangingPunct="0">
              <a:spcBef>
                <a:spcPct val="0"/>
              </a:spcBef>
              <a:spcAft>
                <a:spcPct val="0"/>
              </a:spcAft>
            </a:pPr>
            <a:r>
              <a:rPr lang="de-DE" sz="1200" b="1" u="sng" dirty="0">
                <a:solidFill>
                  <a:prstClr val="black"/>
                </a:solidFill>
                <a:latin typeface="Arial" charset="0"/>
                <a:ea typeface="MS PGothic" pitchFamily="34" charset="-128"/>
              </a:rPr>
              <a:t>Columbus, IN</a:t>
            </a:r>
          </a:p>
          <a:p>
            <a:pPr defTabSz="457200" eaLnBrk="0" fontAlgn="base" hangingPunct="0">
              <a:spcBef>
                <a:spcPct val="0"/>
              </a:spcBef>
              <a:spcAft>
                <a:spcPct val="0"/>
              </a:spcAft>
            </a:pPr>
            <a:r>
              <a:rPr lang="de-DE" sz="1200" b="1" dirty="0">
                <a:solidFill>
                  <a:prstClr val="black"/>
                </a:solidFill>
                <a:latin typeface="Arial" charset="0"/>
                <a:ea typeface="MS PGothic" pitchFamily="34" charset="-128"/>
              </a:rPr>
              <a:t>LEONI Design Center</a:t>
            </a:r>
          </a:p>
          <a:p>
            <a:pPr defTabSz="457200" eaLnBrk="0" fontAlgn="base" hangingPunct="0">
              <a:spcBef>
                <a:spcPct val="0"/>
              </a:spcBef>
              <a:spcAft>
                <a:spcPct val="0"/>
              </a:spcAft>
            </a:pPr>
            <a:r>
              <a:rPr lang="de-DE" sz="1200" b="1" dirty="0">
                <a:solidFill>
                  <a:prstClr val="black"/>
                </a:solidFill>
                <a:latin typeface="Arial" charset="0"/>
                <a:ea typeface="MS PGothic" pitchFamily="34" charset="-128"/>
              </a:rPr>
              <a:t>Customer Service Center</a:t>
            </a:r>
            <a:endParaRPr lang="de-DE" sz="1200" b="1" u="sng" dirty="0">
              <a:solidFill>
                <a:prstClr val="black"/>
              </a:solidFill>
              <a:latin typeface="Arial" charset="0"/>
              <a:ea typeface="MS PGothic" pitchFamily="34" charset="-128"/>
            </a:endParaRPr>
          </a:p>
        </p:txBody>
      </p:sp>
      <p:sp>
        <p:nvSpPr>
          <p:cNvPr id="24590" name="Text Box 7"/>
          <p:cNvSpPr txBox="1">
            <a:spLocks noChangeArrowheads="1"/>
          </p:cNvSpPr>
          <p:nvPr/>
        </p:nvSpPr>
        <p:spPr bwMode="auto">
          <a:xfrm>
            <a:off x="3252788" y="3694659"/>
            <a:ext cx="2459037"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2400" b="1">
                <a:solidFill>
                  <a:schemeClr val="tx1"/>
                </a:solidFill>
                <a:latin typeface="Myriad Regular" pitchFamily="34" charset="0"/>
                <a:ea typeface="ＭＳ Ｐゴシック" pitchFamily="34" charset="-128"/>
              </a:defRPr>
            </a:lvl1pPr>
            <a:lvl2pPr marL="742950" indent="-285750" eaLnBrk="0" hangingPunct="0">
              <a:defRPr sz="2400" b="1">
                <a:solidFill>
                  <a:schemeClr val="tx1"/>
                </a:solidFill>
                <a:latin typeface="Myriad Regular" pitchFamily="34" charset="0"/>
                <a:ea typeface="ＭＳ Ｐゴシック" pitchFamily="34" charset="-128"/>
              </a:defRPr>
            </a:lvl2pPr>
            <a:lvl3pPr marL="1143000" indent="-228600" eaLnBrk="0" hangingPunct="0">
              <a:defRPr sz="2400" b="1">
                <a:solidFill>
                  <a:schemeClr val="tx1"/>
                </a:solidFill>
                <a:latin typeface="Myriad Regular" pitchFamily="34" charset="0"/>
                <a:ea typeface="ＭＳ Ｐゴシック" pitchFamily="34" charset="-128"/>
              </a:defRPr>
            </a:lvl3pPr>
            <a:lvl4pPr marL="1600200" indent="-228600" eaLnBrk="0" hangingPunct="0">
              <a:defRPr sz="2400" b="1">
                <a:solidFill>
                  <a:schemeClr val="tx1"/>
                </a:solidFill>
                <a:latin typeface="Myriad Regular" pitchFamily="34" charset="0"/>
                <a:ea typeface="ＭＳ Ｐゴシック" pitchFamily="34" charset="-128"/>
              </a:defRPr>
            </a:lvl4pPr>
            <a:lvl5pPr marL="2057400" indent="-228600" eaLnBrk="0" hangingPunct="0">
              <a:defRPr sz="2400" b="1">
                <a:solidFill>
                  <a:schemeClr val="tx1"/>
                </a:solidFill>
                <a:latin typeface="Myriad Regular"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9pPr>
          </a:lstStyle>
          <a:p>
            <a:pPr defTabSz="457200" fontAlgn="base">
              <a:spcBef>
                <a:spcPct val="0"/>
              </a:spcBef>
              <a:spcAft>
                <a:spcPct val="0"/>
              </a:spcAft>
            </a:pPr>
            <a:r>
              <a:rPr lang="en-US" sz="1200" u="sng" dirty="0">
                <a:solidFill>
                  <a:prstClr val="black"/>
                </a:solidFill>
                <a:latin typeface="Arial" charset="0"/>
              </a:rPr>
              <a:t>Tucson, AZ</a:t>
            </a:r>
          </a:p>
          <a:p>
            <a:pPr defTabSz="457200" fontAlgn="base">
              <a:spcBef>
                <a:spcPct val="0"/>
              </a:spcBef>
              <a:spcAft>
                <a:spcPct val="0"/>
              </a:spcAft>
            </a:pPr>
            <a:r>
              <a:rPr lang="en-US" sz="1200" dirty="0">
                <a:solidFill>
                  <a:prstClr val="black"/>
                </a:solidFill>
                <a:latin typeface="Arial" charset="0"/>
              </a:rPr>
              <a:t>LEONI Wiring Systems, Inc.</a:t>
            </a:r>
          </a:p>
          <a:p>
            <a:pPr defTabSz="457200" fontAlgn="base">
              <a:spcBef>
                <a:spcPct val="0"/>
              </a:spcBef>
              <a:spcAft>
                <a:spcPct val="0"/>
              </a:spcAft>
            </a:pPr>
            <a:r>
              <a:rPr lang="en-US" sz="1200" dirty="0">
                <a:solidFill>
                  <a:prstClr val="black"/>
                </a:solidFill>
                <a:latin typeface="Arial" charset="0"/>
              </a:rPr>
              <a:t>(Sales, IT, Purchasing, Finance</a:t>
            </a:r>
            <a:r>
              <a:rPr lang="en-US" sz="1200" dirty="0">
                <a:solidFill>
                  <a:srgbClr val="1F497D"/>
                </a:solidFill>
                <a:latin typeface="Arial" charset="0"/>
              </a:rPr>
              <a:t>)</a:t>
            </a:r>
          </a:p>
        </p:txBody>
      </p:sp>
      <p:sp>
        <p:nvSpPr>
          <p:cNvPr id="42" name="Oval 41"/>
          <p:cNvSpPr>
            <a:spLocks noChangeArrowheads="1"/>
          </p:cNvSpPr>
          <p:nvPr/>
        </p:nvSpPr>
        <p:spPr bwMode="auto">
          <a:xfrm>
            <a:off x="6227763" y="2138910"/>
            <a:ext cx="190500" cy="157162"/>
          </a:xfrm>
          <a:prstGeom prst="ellipse">
            <a:avLst/>
          </a:prstGeom>
          <a:solidFill>
            <a:schemeClr val="accent1">
              <a:lumMod val="50000"/>
            </a:schemeClr>
          </a:solidFill>
          <a:ln w="57150">
            <a:solidFill>
              <a:schemeClr val="accent2"/>
            </a:solidFill>
            <a:round/>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128"/>
            </a:endParaRPr>
          </a:p>
        </p:txBody>
      </p:sp>
      <p:sp>
        <p:nvSpPr>
          <p:cNvPr id="43" name="Oval 42"/>
          <p:cNvSpPr>
            <a:spLocks noChangeArrowheads="1"/>
          </p:cNvSpPr>
          <p:nvPr/>
        </p:nvSpPr>
        <p:spPr bwMode="auto">
          <a:xfrm>
            <a:off x="2987675" y="3893097"/>
            <a:ext cx="190500" cy="157163"/>
          </a:xfrm>
          <a:prstGeom prst="ellipse">
            <a:avLst/>
          </a:prstGeom>
          <a:solidFill>
            <a:schemeClr val="accent1">
              <a:lumMod val="50000"/>
            </a:schemeClr>
          </a:solidFill>
          <a:ln w="57150">
            <a:solidFill>
              <a:schemeClr val="accent2"/>
            </a:solidFill>
            <a:round/>
            <a:headEnd/>
            <a:tailEnd/>
          </a:ln>
          <a:effectLst/>
        </p:spPr>
        <p:txBody>
          <a:bodyPr wrap="none" anchor="ctr"/>
          <a:lstStyle/>
          <a:p>
            <a:pPr defTabSz="457200" fontAlgn="base">
              <a:spcBef>
                <a:spcPct val="0"/>
              </a:spcBef>
              <a:spcAft>
                <a:spcPct val="0"/>
              </a:spcAft>
              <a:defRPr/>
            </a:pPr>
            <a:endParaRPr lang="en-US">
              <a:solidFill>
                <a:prstClr val="black"/>
              </a:solidFill>
              <a:ea typeface="ＭＳ Ｐゴシック" charset="-128"/>
            </a:endParaRPr>
          </a:p>
        </p:txBody>
      </p:sp>
      <p:sp>
        <p:nvSpPr>
          <p:cNvPr id="24600" name="Rectangular Callout 28"/>
          <p:cNvSpPr>
            <a:spLocks noChangeArrowheads="1"/>
          </p:cNvSpPr>
          <p:nvPr/>
        </p:nvSpPr>
        <p:spPr bwMode="auto">
          <a:xfrm>
            <a:off x="1952753" y="1995420"/>
            <a:ext cx="1393825" cy="1035163"/>
          </a:xfrm>
          <a:prstGeom prst="wedgeRectCallout">
            <a:avLst>
              <a:gd name="adj1" fmla="val 31826"/>
              <a:gd name="adj2" fmla="val 141444"/>
            </a:avLst>
          </a:prstGeom>
          <a:solidFill>
            <a:schemeClr val="tx2"/>
          </a:solidFill>
          <a:ln w="38100" algn="ctr">
            <a:solidFill>
              <a:schemeClr val="tx2"/>
            </a:solidFill>
            <a:round/>
            <a:headEnd/>
            <a:tailEnd/>
          </a:ln>
        </p:spPr>
        <p:txBody>
          <a:bodyPr/>
          <a:lstStyle/>
          <a:p>
            <a:pPr defTabSz="457200" eaLnBrk="0" fontAlgn="base" hangingPunct="0">
              <a:spcBef>
                <a:spcPct val="0"/>
              </a:spcBef>
              <a:spcAft>
                <a:spcPct val="0"/>
              </a:spcAft>
            </a:pPr>
            <a:endParaRPr lang="en-US">
              <a:solidFill>
                <a:prstClr val="black"/>
              </a:solidFill>
              <a:ea typeface="MS PGothic" pitchFamily="34" charset="-128"/>
            </a:endParaRPr>
          </a:p>
        </p:txBody>
      </p:sp>
      <p:sp>
        <p:nvSpPr>
          <p:cNvPr id="24601" name="Rectangular Callout 32"/>
          <p:cNvSpPr>
            <a:spLocks noChangeArrowheads="1"/>
          </p:cNvSpPr>
          <p:nvPr/>
        </p:nvSpPr>
        <p:spPr bwMode="auto">
          <a:xfrm>
            <a:off x="7164751" y="1361034"/>
            <a:ext cx="1504950" cy="1184275"/>
          </a:xfrm>
          <a:prstGeom prst="wedgeRectCallout">
            <a:avLst>
              <a:gd name="adj1" fmla="val -101976"/>
              <a:gd name="adj2" fmla="val 23951"/>
            </a:avLst>
          </a:prstGeom>
          <a:solidFill>
            <a:schemeClr val="tx2"/>
          </a:solidFill>
          <a:ln w="38100" algn="ctr">
            <a:solidFill>
              <a:schemeClr val="tx2"/>
            </a:solidFill>
            <a:round/>
            <a:headEnd/>
            <a:tailEnd/>
          </a:ln>
        </p:spPr>
        <p:txBody>
          <a:bodyPr/>
          <a:lstStyle/>
          <a:p>
            <a:pPr defTabSz="457200" eaLnBrk="0" fontAlgn="base" hangingPunct="0">
              <a:spcBef>
                <a:spcPct val="0"/>
              </a:spcBef>
              <a:spcAft>
                <a:spcPct val="0"/>
              </a:spcAft>
            </a:pPr>
            <a:endParaRPr lang="en-US">
              <a:solidFill>
                <a:prstClr val="black"/>
              </a:solidFill>
              <a:ea typeface="MS PGothic" pitchFamily="34" charset="-128"/>
            </a:endParaRPr>
          </a:p>
        </p:txBody>
      </p:sp>
      <p:sp>
        <p:nvSpPr>
          <p:cNvPr id="24611" name="Rectangular Callout 1"/>
          <p:cNvSpPr>
            <a:spLocks noChangeArrowheads="1"/>
          </p:cNvSpPr>
          <p:nvPr/>
        </p:nvSpPr>
        <p:spPr bwMode="auto">
          <a:xfrm>
            <a:off x="7135813" y="2750097"/>
            <a:ext cx="1533888" cy="1208088"/>
          </a:xfrm>
          <a:prstGeom prst="wedgeRectCallout">
            <a:avLst>
              <a:gd name="adj1" fmla="val -118490"/>
              <a:gd name="adj2" fmla="val -49559"/>
            </a:avLst>
          </a:prstGeom>
          <a:solidFill>
            <a:schemeClr val="tx2"/>
          </a:solidFill>
          <a:ln w="38100" algn="ctr">
            <a:solidFill>
              <a:schemeClr val="tx2"/>
            </a:solidFill>
            <a:round/>
            <a:headEnd/>
            <a:tailEnd/>
          </a:ln>
        </p:spPr>
        <p:txBody>
          <a:bodyPr/>
          <a:lstStyle/>
          <a:p>
            <a:pPr defTabSz="457200" eaLnBrk="0" fontAlgn="base" hangingPunct="0">
              <a:spcBef>
                <a:spcPct val="0"/>
              </a:spcBef>
              <a:spcAft>
                <a:spcPct val="0"/>
              </a:spcAft>
            </a:pPr>
            <a:endParaRPr lang="en-US">
              <a:solidFill>
                <a:prstClr val="black"/>
              </a:solidFill>
              <a:ea typeface="MS PGothic" pitchFamily="34" charset="-128"/>
            </a:endParaRPr>
          </a:p>
        </p:txBody>
      </p:sp>
      <p:pic>
        <p:nvPicPr>
          <p:cNvPr id="24612"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8714" y="2785086"/>
            <a:ext cx="1498264" cy="11581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2652"/>
                  </a:outerShdw>
                </a:effectLst>
              </a14:hiddenEffects>
            </a:ext>
          </a:extLst>
        </p:spPr>
      </p:pic>
      <p:pic>
        <p:nvPicPr>
          <p:cNvPr id="82978" name="Picture 34"/>
          <p:cNvPicPr>
            <a:picLocks noChangeAspect="1" noChangeArrowheads="1"/>
          </p:cNvPicPr>
          <p:nvPr/>
        </p:nvPicPr>
        <p:blipFill>
          <a:blip r:embed="rId6"/>
          <a:srcRect/>
          <a:stretch>
            <a:fillRect/>
          </a:stretch>
        </p:blipFill>
        <p:spPr bwMode="auto">
          <a:xfrm>
            <a:off x="7191716" y="1392322"/>
            <a:ext cx="1465262" cy="1098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07" name="Picture 35" descr="C:\Users\grst1004\AppData\Local\Microsoft\Windows\Temporary Internet Files\OLKEBBF\IMG_20120313_1407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0378" y="2038282"/>
            <a:ext cx="13001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1716" y="4771218"/>
            <a:ext cx="1465262" cy="101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2652"/>
                  </a:outerShdw>
                </a:effectLst>
              </a14:hiddenEffects>
            </a:ext>
          </a:extLst>
        </p:spPr>
      </p:pic>
      <p:sp>
        <p:nvSpPr>
          <p:cNvPr id="24581" name="Freeform 61"/>
          <p:cNvSpPr>
            <a:spLocks/>
          </p:cNvSpPr>
          <p:nvPr/>
        </p:nvSpPr>
        <p:spPr bwMode="auto">
          <a:xfrm>
            <a:off x="84864" y="2889182"/>
            <a:ext cx="3024187" cy="2879725"/>
          </a:xfrm>
          <a:custGeom>
            <a:avLst/>
            <a:gdLst>
              <a:gd name="T0" fmla="*/ 2147483647 w 1477"/>
              <a:gd name="T1" fmla="*/ 2147483647 h 1043"/>
              <a:gd name="T2" fmla="*/ 2147483647 w 1477"/>
              <a:gd name="T3" fmla="*/ 2147483647 h 1043"/>
              <a:gd name="T4" fmla="*/ 2147483647 w 1477"/>
              <a:gd name="T5" fmla="*/ 2147483647 h 1043"/>
              <a:gd name="T6" fmla="*/ 2147483647 w 1477"/>
              <a:gd name="T7" fmla="*/ 2147483647 h 1043"/>
              <a:gd name="T8" fmla="*/ 2147483647 w 1477"/>
              <a:gd name="T9" fmla="*/ 2147483647 h 1043"/>
              <a:gd name="T10" fmla="*/ 2147483647 w 1477"/>
              <a:gd name="T11" fmla="*/ 2147483647 h 1043"/>
              <a:gd name="T12" fmla="*/ 2147483647 w 1477"/>
              <a:gd name="T13" fmla="*/ 0 h 1043"/>
              <a:gd name="T14" fmla="*/ 2147483647 w 1477"/>
              <a:gd name="T15" fmla="*/ 2147483647 h 1043"/>
              <a:gd name="T16" fmla="*/ 2147483647 w 1477"/>
              <a:gd name="T17" fmla="*/ 2147483647 h 1043"/>
              <a:gd name="T18" fmla="*/ 2147483647 w 1477"/>
              <a:gd name="T19" fmla="*/ 2147483647 h 1043"/>
              <a:gd name="T20" fmla="*/ 2147483647 w 1477"/>
              <a:gd name="T21" fmla="*/ 2147483647 h 1043"/>
              <a:gd name="T22" fmla="*/ 2147483647 w 1477"/>
              <a:gd name="T23" fmla="*/ 2147483647 h 1043"/>
              <a:gd name="T24" fmla="*/ 2147483647 w 1477"/>
              <a:gd name="T25" fmla="*/ 2147483647 h 1043"/>
              <a:gd name="T26" fmla="*/ 2147483647 w 1477"/>
              <a:gd name="T27" fmla="*/ 2147483647 h 1043"/>
              <a:gd name="T28" fmla="*/ 2147483647 w 1477"/>
              <a:gd name="T29" fmla="*/ 2147483647 h 1043"/>
              <a:gd name="T30" fmla="*/ 2147483647 w 1477"/>
              <a:gd name="T31" fmla="*/ 2147483647 h 1043"/>
              <a:gd name="T32" fmla="*/ 2147483647 w 1477"/>
              <a:gd name="T33" fmla="*/ 2147483647 h 1043"/>
              <a:gd name="T34" fmla="*/ 2147483647 w 1477"/>
              <a:gd name="T35" fmla="*/ 2147483647 h 1043"/>
              <a:gd name="T36" fmla="*/ 2147483647 w 1477"/>
              <a:gd name="T37" fmla="*/ 2147483647 h 1043"/>
              <a:gd name="T38" fmla="*/ 2147483647 w 1477"/>
              <a:gd name="T39" fmla="*/ 2147483647 h 1043"/>
              <a:gd name="T40" fmla="*/ 2147483647 w 1477"/>
              <a:gd name="T41" fmla="*/ 2147483647 h 1043"/>
              <a:gd name="T42" fmla="*/ 2147483647 w 1477"/>
              <a:gd name="T43" fmla="*/ 2147483647 h 1043"/>
              <a:gd name="T44" fmla="*/ 2147483647 w 1477"/>
              <a:gd name="T45" fmla="*/ 2147483647 h 1043"/>
              <a:gd name="T46" fmla="*/ 2147483647 w 1477"/>
              <a:gd name="T47" fmla="*/ 2147483647 h 1043"/>
              <a:gd name="T48" fmla="*/ 2147483647 w 1477"/>
              <a:gd name="T49" fmla="*/ 2147483647 h 1043"/>
              <a:gd name="T50" fmla="*/ 2147483647 w 1477"/>
              <a:gd name="T51" fmla="*/ 2147483647 h 1043"/>
              <a:gd name="T52" fmla="*/ 2147483647 w 1477"/>
              <a:gd name="T53" fmla="*/ 2147483647 h 1043"/>
              <a:gd name="T54" fmla="*/ 2147483647 w 1477"/>
              <a:gd name="T55" fmla="*/ 2147483647 h 1043"/>
              <a:gd name="T56" fmla="*/ 2147483647 w 1477"/>
              <a:gd name="T57" fmla="*/ 2147483647 h 1043"/>
              <a:gd name="T58" fmla="*/ 2147483647 w 1477"/>
              <a:gd name="T59" fmla="*/ 2147483647 h 1043"/>
              <a:gd name="T60" fmla="*/ 2147483647 w 1477"/>
              <a:gd name="T61" fmla="*/ 2147483647 h 1043"/>
              <a:gd name="T62" fmla="*/ 2147483647 w 1477"/>
              <a:gd name="T63" fmla="*/ 2147483647 h 1043"/>
              <a:gd name="T64" fmla="*/ 2147483647 w 1477"/>
              <a:gd name="T65" fmla="*/ 2147483647 h 1043"/>
              <a:gd name="T66" fmla="*/ 2147483647 w 1477"/>
              <a:gd name="T67" fmla="*/ 2147483647 h 1043"/>
              <a:gd name="T68" fmla="*/ 2147483647 w 1477"/>
              <a:gd name="T69" fmla="*/ 2147483647 h 1043"/>
              <a:gd name="T70" fmla="*/ 2147483647 w 1477"/>
              <a:gd name="T71" fmla="*/ 2147483647 h 1043"/>
              <a:gd name="T72" fmla="*/ 2147483647 w 1477"/>
              <a:gd name="T73" fmla="*/ 2147483647 h 1043"/>
              <a:gd name="T74" fmla="*/ 2147483647 w 1477"/>
              <a:gd name="T75" fmla="*/ 2147483647 h 1043"/>
              <a:gd name="T76" fmla="*/ 2147483647 w 1477"/>
              <a:gd name="T77" fmla="*/ 2147483647 h 1043"/>
              <a:gd name="T78" fmla="*/ 2147483647 w 1477"/>
              <a:gd name="T79" fmla="*/ 2147483647 h 1043"/>
              <a:gd name="T80" fmla="*/ 2147483647 w 1477"/>
              <a:gd name="T81" fmla="*/ 2147483647 h 1043"/>
              <a:gd name="T82" fmla="*/ 2147483647 w 1477"/>
              <a:gd name="T83" fmla="*/ 2147483647 h 1043"/>
              <a:gd name="T84" fmla="*/ 2147483647 w 1477"/>
              <a:gd name="T85" fmla="*/ 2147483647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7" h="1043">
                <a:moveTo>
                  <a:pt x="794" y="360"/>
                </a:moveTo>
                <a:lnTo>
                  <a:pt x="782" y="335"/>
                </a:lnTo>
                <a:lnTo>
                  <a:pt x="757" y="273"/>
                </a:lnTo>
                <a:lnTo>
                  <a:pt x="670" y="236"/>
                </a:lnTo>
                <a:lnTo>
                  <a:pt x="633" y="261"/>
                </a:lnTo>
                <a:lnTo>
                  <a:pt x="583" y="223"/>
                </a:lnTo>
                <a:lnTo>
                  <a:pt x="571" y="186"/>
                </a:lnTo>
                <a:lnTo>
                  <a:pt x="534" y="136"/>
                </a:lnTo>
                <a:lnTo>
                  <a:pt x="484" y="99"/>
                </a:lnTo>
                <a:lnTo>
                  <a:pt x="409" y="124"/>
                </a:lnTo>
                <a:lnTo>
                  <a:pt x="335" y="124"/>
                </a:lnTo>
                <a:lnTo>
                  <a:pt x="236" y="87"/>
                </a:lnTo>
                <a:lnTo>
                  <a:pt x="62" y="0"/>
                </a:lnTo>
                <a:lnTo>
                  <a:pt x="37" y="0"/>
                </a:lnTo>
                <a:lnTo>
                  <a:pt x="0" y="12"/>
                </a:lnTo>
                <a:lnTo>
                  <a:pt x="12" y="62"/>
                </a:lnTo>
                <a:lnTo>
                  <a:pt x="12" y="99"/>
                </a:lnTo>
                <a:lnTo>
                  <a:pt x="37" y="136"/>
                </a:lnTo>
                <a:lnTo>
                  <a:pt x="74" y="211"/>
                </a:lnTo>
                <a:lnTo>
                  <a:pt x="87" y="273"/>
                </a:lnTo>
                <a:lnTo>
                  <a:pt x="50" y="273"/>
                </a:lnTo>
                <a:lnTo>
                  <a:pt x="74" y="323"/>
                </a:lnTo>
                <a:lnTo>
                  <a:pt x="149" y="372"/>
                </a:lnTo>
                <a:lnTo>
                  <a:pt x="161" y="397"/>
                </a:lnTo>
                <a:lnTo>
                  <a:pt x="161" y="472"/>
                </a:lnTo>
                <a:lnTo>
                  <a:pt x="198" y="496"/>
                </a:lnTo>
                <a:lnTo>
                  <a:pt x="248" y="534"/>
                </a:lnTo>
                <a:lnTo>
                  <a:pt x="261" y="571"/>
                </a:lnTo>
                <a:lnTo>
                  <a:pt x="285" y="559"/>
                </a:lnTo>
                <a:lnTo>
                  <a:pt x="285" y="521"/>
                </a:lnTo>
                <a:lnTo>
                  <a:pt x="236" y="484"/>
                </a:lnTo>
                <a:lnTo>
                  <a:pt x="236" y="459"/>
                </a:lnTo>
                <a:lnTo>
                  <a:pt x="223" y="422"/>
                </a:lnTo>
                <a:lnTo>
                  <a:pt x="211" y="372"/>
                </a:lnTo>
                <a:lnTo>
                  <a:pt x="161" y="298"/>
                </a:lnTo>
                <a:lnTo>
                  <a:pt x="136" y="236"/>
                </a:lnTo>
                <a:lnTo>
                  <a:pt x="136" y="211"/>
                </a:lnTo>
                <a:lnTo>
                  <a:pt x="87" y="136"/>
                </a:lnTo>
                <a:lnTo>
                  <a:pt x="87" y="74"/>
                </a:lnTo>
                <a:lnTo>
                  <a:pt x="149" y="99"/>
                </a:lnTo>
                <a:lnTo>
                  <a:pt x="174" y="161"/>
                </a:lnTo>
                <a:lnTo>
                  <a:pt x="236" y="285"/>
                </a:lnTo>
                <a:lnTo>
                  <a:pt x="310" y="385"/>
                </a:lnTo>
                <a:lnTo>
                  <a:pt x="298" y="422"/>
                </a:lnTo>
                <a:lnTo>
                  <a:pt x="310" y="447"/>
                </a:lnTo>
                <a:lnTo>
                  <a:pt x="360" y="472"/>
                </a:lnTo>
                <a:lnTo>
                  <a:pt x="409" y="534"/>
                </a:lnTo>
                <a:lnTo>
                  <a:pt x="484" y="608"/>
                </a:lnTo>
                <a:lnTo>
                  <a:pt x="509" y="683"/>
                </a:lnTo>
                <a:lnTo>
                  <a:pt x="496" y="720"/>
                </a:lnTo>
                <a:lnTo>
                  <a:pt x="496" y="745"/>
                </a:lnTo>
                <a:lnTo>
                  <a:pt x="583" y="832"/>
                </a:lnTo>
                <a:lnTo>
                  <a:pt x="658" y="869"/>
                </a:lnTo>
                <a:lnTo>
                  <a:pt x="682" y="881"/>
                </a:lnTo>
                <a:lnTo>
                  <a:pt x="732" y="931"/>
                </a:lnTo>
                <a:lnTo>
                  <a:pt x="807" y="943"/>
                </a:lnTo>
                <a:lnTo>
                  <a:pt x="918" y="981"/>
                </a:lnTo>
                <a:lnTo>
                  <a:pt x="1018" y="993"/>
                </a:lnTo>
                <a:lnTo>
                  <a:pt x="1117" y="968"/>
                </a:lnTo>
                <a:lnTo>
                  <a:pt x="1216" y="1043"/>
                </a:lnTo>
                <a:lnTo>
                  <a:pt x="1241" y="968"/>
                </a:lnTo>
                <a:lnTo>
                  <a:pt x="1303" y="956"/>
                </a:lnTo>
                <a:lnTo>
                  <a:pt x="1278" y="906"/>
                </a:lnTo>
                <a:lnTo>
                  <a:pt x="1278" y="869"/>
                </a:lnTo>
                <a:lnTo>
                  <a:pt x="1365" y="856"/>
                </a:lnTo>
                <a:lnTo>
                  <a:pt x="1415" y="819"/>
                </a:lnTo>
                <a:lnTo>
                  <a:pt x="1452" y="819"/>
                </a:lnTo>
                <a:lnTo>
                  <a:pt x="1452" y="707"/>
                </a:lnTo>
                <a:lnTo>
                  <a:pt x="1477" y="670"/>
                </a:lnTo>
                <a:lnTo>
                  <a:pt x="1464" y="633"/>
                </a:lnTo>
                <a:lnTo>
                  <a:pt x="1427" y="645"/>
                </a:lnTo>
                <a:lnTo>
                  <a:pt x="1353" y="658"/>
                </a:lnTo>
                <a:lnTo>
                  <a:pt x="1303" y="683"/>
                </a:lnTo>
                <a:lnTo>
                  <a:pt x="1291" y="732"/>
                </a:lnTo>
                <a:lnTo>
                  <a:pt x="1241" y="832"/>
                </a:lnTo>
                <a:lnTo>
                  <a:pt x="1154" y="832"/>
                </a:lnTo>
                <a:lnTo>
                  <a:pt x="1092" y="856"/>
                </a:lnTo>
                <a:lnTo>
                  <a:pt x="1080" y="844"/>
                </a:lnTo>
                <a:lnTo>
                  <a:pt x="1055" y="832"/>
                </a:lnTo>
                <a:lnTo>
                  <a:pt x="1005" y="832"/>
                </a:lnTo>
                <a:lnTo>
                  <a:pt x="931" y="720"/>
                </a:lnTo>
                <a:lnTo>
                  <a:pt x="918" y="683"/>
                </a:lnTo>
                <a:lnTo>
                  <a:pt x="906" y="633"/>
                </a:lnTo>
                <a:lnTo>
                  <a:pt x="918" y="496"/>
                </a:lnTo>
                <a:lnTo>
                  <a:pt x="931" y="447"/>
                </a:lnTo>
                <a:lnTo>
                  <a:pt x="831" y="410"/>
                </a:lnTo>
                <a:lnTo>
                  <a:pt x="794" y="360"/>
                </a:lnTo>
                <a:close/>
              </a:path>
            </a:pathLst>
          </a:custGeom>
          <a:solidFill>
            <a:srgbClr val="7B2725">
              <a:alpha val="49000"/>
            </a:srgbClr>
          </a:solidFill>
          <a:ln>
            <a:noFill/>
          </a:ln>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24585" name="Oval 67"/>
          <p:cNvSpPr>
            <a:spLocks noChangeArrowheads="1"/>
          </p:cNvSpPr>
          <p:nvPr/>
        </p:nvSpPr>
        <p:spPr bwMode="auto">
          <a:xfrm>
            <a:off x="610326" y="3444807"/>
            <a:ext cx="190500" cy="157162"/>
          </a:xfrm>
          <a:prstGeom prst="ellipse">
            <a:avLst/>
          </a:prstGeom>
          <a:solidFill>
            <a:schemeClr val="accent3">
              <a:lumMod val="60000"/>
              <a:lumOff val="40000"/>
            </a:schemeClr>
          </a:solidFill>
          <a:ln w="57150">
            <a:solidFill>
              <a:schemeClr val="accent2"/>
            </a:solidFill>
            <a:round/>
            <a:headEnd/>
            <a:tailEnd/>
          </a:ln>
          <a:effectLs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24586" name="Oval 68"/>
          <p:cNvSpPr>
            <a:spLocks noChangeArrowheads="1"/>
          </p:cNvSpPr>
          <p:nvPr/>
        </p:nvSpPr>
        <p:spPr bwMode="auto">
          <a:xfrm>
            <a:off x="1454876" y="4473507"/>
            <a:ext cx="190500" cy="157162"/>
          </a:xfrm>
          <a:prstGeom prst="ellipse">
            <a:avLst/>
          </a:prstGeom>
          <a:solidFill>
            <a:schemeClr val="accent3">
              <a:lumMod val="60000"/>
              <a:lumOff val="40000"/>
            </a:schemeClr>
          </a:solidFill>
          <a:ln w="57150">
            <a:solidFill>
              <a:schemeClr val="accent2"/>
            </a:solidFill>
            <a:round/>
            <a:headEnd/>
            <a:tailEnd/>
          </a:ln>
          <a:effectLs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24591" name="Rectangle 60"/>
          <p:cNvSpPr>
            <a:spLocks noChangeArrowheads="1"/>
          </p:cNvSpPr>
          <p:nvPr/>
        </p:nvSpPr>
        <p:spPr bwMode="auto">
          <a:xfrm>
            <a:off x="526462" y="3807281"/>
            <a:ext cx="1920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0"/>
              </a:spcBef>
              <a:spcAft>
                <a:spcPct val="0"/>
              </a:spcAft>
            </a:pPr>
            <a:r>
              <a:rPr lang="en-US" sz="1200" b="1" u="sng" dirty="0">
                <a:solidFill>
                  <a:prstClr val="black"/>
                </a:solidFill>
                <a:latin typeface="Arial" charset="0"/>
                <a:ea typeface="MS PGothic" pitchFamily="34" charset="-128"/>
              </a:rPr>
              <a:t>Hermosillo, Mexico</a:t>
            </a:r>
            <a:endParaRPr lang="en-US" sz="1200" b="1" dirty="0">
              <a:solidFill>
                <a:prstClr val="black"/>
              </a:solidFill>
              <a:latin typeface="Arial" charset="0"/>
              <a:ea typeface="MS PGothic" pitchFamily="34" charset="-128"/>
            </a:endParaRPr>
          </a:p>
        </p:txBody>
      </p:sp>
      <p:sp>
        <p:nvSpPr>
          <p:cNvPr id="24592" name="Text Box 17"/>
          <p:cNvSpPr txBox="1">
            <a:spLocks noChangeArrowheads="1"/>
          </p:cNvSpPr>
          <p:nvPr/>
        </p:nvSpPr>
        <p:spPr bwMode="auto">
          <a:xfrm>
            <a:off x="1573939" y="4343332"/>
            <a:ext cx="1841500"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b="1">
                <a:solidFill>
                  <a:schemeClr val="tx1"/>
                </a:solidFill>
                <a:latin typeface="Myriad Regular" pitchFamily="34" charset="0"/>
                <a:ea typeface="ＭＳ Ｐゴシック" pitchFamily="34" charset="-128"/>
              </a:defRPr>
            </a:lvl1pPr>
            <a:lvl2pPr marL="742950" indent="-285750" eaLnBrk="0" hangingPunct="0">
              <a:defRPr sz="2400" b="1">
                <a:solidFill>
                  <a:schemeClr val="tx1"/>
                </a:solidFill>
                <a:latin typeface="Myriad Regular" pitchFamily="34" charset="0"/>
                <a:ea typeface="ＭＳ Ｐゴシック" pitchFamily="34" charset="-128"/>
              </a:defRPr>
            </a:lvl2pPr>
            <a:lvl3pPr marL="1143000" indent="-228600" eaLnBrk="0" hangingPunct="0">
              <a:defRPr sz="2400" b="1">
                <a:solidFill>
                  <a:schemeClr val="tx1"/>
                </a:solidFill>
                <a:latin typeface="Myriad Regular" pitchFamily="34" charset="0"/>
                <a:ea typeface="ＭＳ Ｐゴシック" pitchFamily="34" charset="-128"/>
              </a:defRPr>
            </a:lvl3pPr>
            <a:lvl4pPr marL="1600200" indent="-228600" eaLnBrk="0" hangingPunct="0">
              <a:defRPr sz="2400" b="1">
                <a:solidFill>
                  <a:schemeClr val="tx1"/>
                </a:solidFill>
                <a:latin typeface="Myriad Regular" pitchFamily="34" charset="0"/>
                <a:ea typeface="ＭＳ Ｐゴシック" pitchFamily="34" charset="-128"/>
              </a:defRPr>
            </a:lvl4pPr>
            <a:lvl5pPr marL="2057400" indent="-228600" eaLnBrk="0" hangingPunct="0">
              <a:defRPr sz="2400" b="1">
                <a:solidFill>
                  <a:schemeClr val="tx1"/>
                </a:solidFill>
                <a:latin typeface="Myriad Regular"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9pPr>
          </a:lstStyle>
          <a:p>
            <a:pPr defTabSz="457200" fontAlgn="base">
              <a:spcBef>
                <a:spcPct val="0"/>
              </a:spcBef>
              <a:spcAft>
                <a:spcPct val="0"/>
              </a:spcAft>
            </a:pPr>
            <a:r>
              <a:rPr lang="en-US" sz="1200" u="sng" dirty="0">
                <a:solidFill>
                  <a:prstClr val="black"/>
                </a:solidFill>
                <a:latin typeface="Arial" charset="0"/>
              </a:rPr>
              <a:t>Durango, Mexico</a:t>
            </a:r>
            <a:endParaRPr lang="en-US" sz="1200" dirty="0">
              <a:solidFill>
                <a:prstClr val="black"/>
              </a:solidFill>
              <a:latin typeface="Arial" charset="0"/>
            </a:endParaRPr>
          </a:p>
        </p:txBody>
      </p:sp>
      <p:sp>
        <p:nvSpPr>
          <p:cNvPr id="24602" name="Rectangular Callout 28"/>
          <p:cNvSpPr>
            <a:spLocks noChangeArrowheads="1"/>
          </p:cNvSpPr>
          <p:nvPr/>
        </p:nvSpPr>
        <p:spPr bwMode="auto">
          <a:xfrm>
            <a:off x="84864" y="2038282"/>
            <a:ext cx="1465262" cy="949325"/>
          </a:xfrm>
          <a:prstGeom prst="wedgeRectCallout">
            <a:avLst>
              <a:gd name="adj1" fmla="val -9000"/>
              <a:gd name="adj2" fmla="val 108056"/>
            </a:avLst>
          </a:prstGeom>
          <a:solidFill>
            <a:schemeClr val="tx2"/>
          </a:solidFill>
          <a:ln w="38100" algn="ctr">
            <a:solidFill>
              <a:schemeClr val="tx2"/>
            </a:solidFill>
            <a:round/>
            <a:headEnd/>
            <a:tailEnd/>
          </a:ln>
        </p:spPr>
        <p:txBody>
          <a:bodyPr/>
          <a:lstStyle/>
          <a:p>
            <a:pPr defTabSz="457200" eaLnBrk="0" fontAlgn="base" hangingPunct="0">
              <a:spcBef>
                <a:spcPct val="0"/>
              </a:spcBef>
              <a:spcAft>
                <a:spcPct val="0"/>
              </a:spcAft>
            </a:pPr>
            <a:endParaRPr lang="en-US">
              <a:solidFill>
                <a:prstClr val="black"/>
              </a:solidFill>
              <a:ea typeface="MS PGothic" pitchFamily="34" charset="-128"/>
            </a:endParaRPr>
          </a:p>
        </p:txBody>
      </p:sp>
      <p:sp>
        <p:nvSpPr>
          <p:cNvPr id="24609" name="Rectangular Callout 28"/>
          <p:cNvSpPr>
            <a:spLocks noChangeArrowheads="1"/>
          </p:cNvSpPr>
          <p:nvPr/>
        </p:nvSpPr>
        <p:spPr bwMode="auto">
          <a:xfrm>
            <a:off x="1952753" y="4731530"/>
            <a:ext cx="1393825" cy="1092201"/>
          </a:xfrm>
          <a:prstGeom prst="wedgeRectCallout">
            <a:avLst>
              <a:gd name="adj1" fmla="val -76297"/>
              <a:gd name="adj2" fmla="val -63728"/>
            </a:avLst>
          </a:prstGeom>
          <a:solidFill>
            <a:schemeClr val="tx2"/>
          </a:solidFill>
          <a:ln w="38100" algn="ctr">
            <a:solidFill>
              <a:schemeClr val="tx2"/>
            </a:solidFill>
            <a:round/>
            <a:headEnd/>
            <a:tailEnd/>
          </a:ln>
        </p:spPr>
        <p:txBody>
          <a:bodyPr/>
          <a:lstStyle/>
          <a:p>
            <a:pPr defTabSz="457200" eaLnBrk="0" fontAlgn="base" hangingPunct="0">
              <a:spcBef>
                <a:spcPct val="0"/>
              </a:spcBef>
              <a:spcAft>
                <a:spcPct val="0"/>
              </a:spcAft>
            </a:pPr>
            <a:endParaRPr lang="en-US">
              <a:solidFill>
                <a:prstClr val="black"/>
              </a:solidFill>
              <a:ea typeface="MS PGothic" pitchFamily="34" charset="-128"/>
            </a:endParaRPr>
          </a:p>
        </p:txBody>
      </p:sp>
      <p:pic>
        <p:nvPicPr>
          <p:cNvPr id="24605"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026" y="2058919"/>
            <a:ext cx="14351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2652"/>
                  </a:outerShdw>
                </a:effectLst>
              </a14:hiddenEffects>
            </a:ext>
          </a:extLst>
        </p:spPr>
      </p:pic>
      <p:pic>
        <p:nvPicPr>
          <p:cNvPr id="2461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6593" y="4771218"/>
            <a:ext cx="1358861" cy="100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chemeClr val="tx1"/>
                </a:solidFill>
                <a:miter lim="800000"/>
                <a:headEnd/>
                <a:tailEnd/>
              </a14:hiddenLine>
            </a:ext>
          </a:extLst>
        </p:spPr>
      </p:pic>
    </p:spTree>
    <p:extLst>
      <p:ext uri="{BB962C8B-B14F-4D97-AF65-F5344CB8AC3E}">
        <p14:creationId xmlns:p14="http://schemas.microsoft.com/office/powerpoint/2010/main" val="111410471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Myriad Regular" pitchFamily="34" charset="0"/>
                <a:ea typeface="ＭＳ Ｐゴシック" pitchFamily="34" charset="-128"/>
              </a:defRPr>
            </a:lvl1pPr>
            <a:lvl2pPr marL="742950" indent="-285750" eaLnBrk="0" hangingPunct="0">
              <a:defRPr sz="2400" b="1">
                <a:solidFill>
                  <a:schemeClr val="tx1"/>
                </a:solidFill>
                <a:latin typeface="Myriad Regular" pitchFamily="34" charset="0"/>
                <a:ea typeface="ＭＳ Ｐゴシック" pitchFamily="34" charset="-128"/>
              </a:defRPr>
            </a:lvl2pPr>
            <a:lvl3pPr marL="1143000" indent="-228600" eaLnBrk="0" hangingPunct="0">
              <a:defRPr sz="2400" b="1">
                <a:solidFill>
                  <a:schemeClr val="tx1"/>
                </a:solidFill>
                <a:latin typeface="Myriad Regular" pitchFamily="34" charset="0"/>
                <a:ea typeface="ＭＳ Ｐゴシック" pitchFamily="34" charset="-128"/>
              </a:defRPr>
            </a:lvl3pPr>
            <a:lvl4pPr marL="1600200" indent="-228600" eaLnBrk="0" hangingPunct="0">
              <a:defRPr sz="2400" b="1">
                <a:solidFill>
                  <a:schemeClr val="tx1"/>
                </a:solidFill>
                <a:latin typeface="Myriad Regular" pitchFamily="34" charset="0"/>
                <a:ea typeface="ＭＳ Ｐゴシック" pitchFamily="34" charset="-128"/>
              </a:defRPr>
            </a:lvl4pPr>
            <a:lvl5pPr marL="2057400" indent="-228600" eaLnBrk="0" hangingPunct="0">
              <a:defRPr sz="2400" b="1">
                <a:solidFill>
                  <a:schemeClr val="tx1"/>
                </a:solidFill>
                <a:latin typeface="Myriad Regular"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Myriad Regular" pitchFamily="34" charset="0"/>
                <a:ea typeface="ＭＳ Ｐゴシック" pitchFamily="34" charset="-128"/>
              </a:defRPr>
            </a:lvl9pPr>
          </a:lstStyle>
          <a:p>
            <a:fld id="{8D183C29-34E4-415F-B3EB-08AF58F237BF}" type="slidenum">
              <a:rPr lang="de-DE" sz="1200" smtClean="0">
                <a:solidFill>
                  <a:prstClr val="white"/>
                </a:solidFill>
              </a:rPr>
              <a:pPr/>
              <a:t>13</a:t>
            </a:fld>
            <a:endParaRPr lang="de-DE" sz="1200" smtClean="0">
              <a:solidFill>
                <a:prstClr val="white"/>
              </a:solidFill>
            </a:endParaRPr>
          </a:p>
        </p:txBody>
      </p:sp>
      <p:pic>
        <p:nvPicPr>
          <p:cNvPr id="25603" name="Picture 2" descr="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95" y="716639"/>
            <a:ext cx="7911759" cy="567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9331" name="Rectangle 3"/>
          <p:cNvSpPr>
            <a:spLocks noChangeArrowheads="1"/>
          </p:cNvSpPr>
          <p:nvPr/>
        </p:nvSpPr>
        <p:spPr bwMode="auto">
          <a:xfrm>
            <a:off x="103032" y="359110"/>
            <a:ext cx="7296291"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defTabSz="457200" fontAlgn="base">
              <a:spcBef>
                <a:spcPct val="0"/>
              </a:spcBef>
              <a:spcAft>
                <a:spcPct val="0"/>
              </a:spcAft>
              <a:defRPr/>
            </a:pPr>
            <a:r>
              <a:rPr lang="de-DE" sz="2400" dirty="0">
                <a:solidFill>
                  <a:prstClr val="black"/>
                </a:solidFill>
                <a:latin typeface="Arial" pitchFamily="34" charset="0"/>
                <a:ea typeface="MS PGothic" pitchFamily="34" charset="-128"/>
                <a:cs typeface="Arial" pitchFamily="34" charset="0"/>
              </a:rPr>
              <a:t> </a:t>
            </a:r>
            <a:r>
              <a:rPr lang="de-DE" sz="2400" b="1" dirty="0">
                <a:solidFill>
                  <a:prstClr val="black"/>
                </a:solidFill>
                <a:latin typeface="Arial" pitchFamily="34" charset="0"/>
                <a:ea typeface="MS PGothic" pitchFamily="34" charset="-128"/>
                <a:cs typeface="Arial" pitchFamily="34" charset="0"/>
              </a:rPr>
              <a:t>BA America‘s NA </a:t>
            </a:r>
            <a:r>
              <a:rPr lang="de-DE" sz="2400" dirty="0" smtClean="0">
                <a:solidFill>
                  <a:prstClr val="black"/>
                </a:solidFill>
                <a:latin typeface="Arial" pitchFamily="34" charset="0"/>
                <a:ea typeface="MS PGothic" pitchFamily="34" charset="-128"/>
                <a:cs typeface="Arial" pitchFamily="34" charset="0"/>
              </a:rPr>
              <a:t> </a:t>
            </a:r>
            <a:r>
              <a:rPr lang="de-DE" sz="2400" dirty="0">
                <a:solidFill>
                  <a:prstClr val="black"/>
                </a:solidFill>
                <a:latin typeface="Arial" pitchFamily="34" charset="0"/>
                <a:ea typeface="MS PGothic" pitchFamily="34" charset="-128"/>
                <a:cs typeface="Arial" pitchFamily="34" charset="0"/>
              </a:rPr>
              <a:t>Customer Delivery Locations</a:t>
            </a:r>
          </a:p>
        </p:txBody>
      </p:sp>
      <p:grpSp>
        <p:nvGrpSpPr>
          <p:cNvPr id="25605" name="Group 29"/>
          <p:cNvGrpSpPr>
            <a:grpSpLocks/>
          </p:cNvGrpSpPr>
          <p:nvPr/>
        </p:nvGrpSpPr>
        <p:grpSpPr bwMode="auto">
          <a:xfrm>
            <a:off x="4067175" y="4868863"/>
            <a:ext cx="431800" cy="395287"/>
            <a:chOff x="1164" y="864"/>
            <a:chExt cx="576" cy="540"/>
          </a:xfrm>
        </p:grpSpPr>
        <p:pic>
          <p:nvPicPr>
            <p:cNvPr id="25609" name="Picture 9" descr="0034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 y="1276"/>
              <a:ext cx="57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0028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 y="864"/>
              <a:ext cx="38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7425" y="5589588"/>
            <a:ext cx="739775"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6"/>
          <a:srcRect/>
          <a:stretch>
            <a:fillRect/>
          </a:stretch>
        </p:blipFill>
        <p:spPr bwMode="auto">
          <a:xfrm>
            <a:off x="5853113" y="2852738"/>
            <a:ext cx="134937" cy="142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2" name="Picture 12"/>
          <p:cNvPicPr>
            <a:picLocks noChangeAspect="1" noChangeArrowheads="1"/>
          </p:cNvPicPr>
          <p:nvPr/>
        </p:nvPicPr>
        <p:blipFill>
          <a:blip r:embed="rId7"/>
          <a:srcRect/>
          <a:stretch>
            <a:fillRect/>
          </a:stretch>
        </p:blipFill>
        <p:spPr bwMode="auto">
          <a:xfrm>
            <a:off x="6084888" y="4508500"/>
            <a:ext cx="285750" cy="2238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846877"/>
      </p:ext>
    </p:extLst>
  </p:cSld>
  <p:clrMapOvr>
    <a:masterClrMapping/>
  </p:clrMapOvr>
  <p:transition spd="med" advClick="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l="38129" t="26956" r="3448" b="13458"/>
          <a:stretch>
            <a:fillRect/>
          </a:stretch>
        </p:blipFill>
        <p:spPr bwMode="auto">
          <a:xfrm>
            <a:off x="338293" y="1107585"/>
            <a:ext cx="833437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Rectangle 3"/>
          <p:cNvSpPr>
            <a:spLocks noChangeArrowheads="1"/>
          </p:cNvSpPr>
          <p:nvPr/>
        </p:nvSpPr>
        <p:spPr bwMode="auto">
          <a:xfrm>
            <a:off x="103032" y="359110"/>
            <a:ext cx="7296291"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defTabSz="457200" fontAlgn="base">
              <a:spcBef>
                <a:spcPct val="0"/>
              </a:spcBef>
              <a:spcAft>
                <a:spcPct val="0"/>
              </a:spcAft>
              <a:defRPr/>
            </a:pPr>
            <a:r>
              <a:rPr lang="de-DE" sz="2400" dirty="0">
                <a:solidFill>
                  <a:prstClr val="black"/>
                </a:solidFill>
                <a:latin typeface="Arial" pitchFamily="34" charset="0"/>
                <a:ea typeface="MS PGothic" pitchFamily="34" charset="-128"/>
                <a:cs typeface="Arial" pitchFamily="34" charset="0"/>
              </a:rPr>
              <a:t> </a:t>
            </a:r>
            <a:r>
              <a:rPr lang="de-DE" sz="2400" b="1" dirty="0" smtClean="0">
                <a:solidFill>
                  <a:prstClr val="black"/>
                </a:solidFill>
                <a:latin typeface="Arial" pitchFamily="34" charset="0"/>
                <a:ea typeface="MS PGothic" pitchFamily="34" charset="-128"/>
                <a:cs typeface="Arial" pitchFamily="34" charset="0"/>
              </a:rPr>
              <a:t>Wiring Systems </a:t>
            </a:r>
            <a:r>
              <a:rPr lang="de-DE" sz="2400" dirty="0" smtClean="0">
                <a:solidFill>
                  <a:prstClr val="black"/>
                </a:solidFill>
                <a:latin typeface="Arial" pitchFamily="34" charset="0"/>
                <a:ea typeface="MS PGothic" pitchFamily="34" charset="-128"/>
                <a:cs typeface="Arial" pitchFamily="34" charset="0"/>
              </a:rPr>
              <a:t>Foamed Harness Model</a:t>
            </a:r>
            <a:endParaRPr lang="de-DE" sz="2400" dirty="0">
              <a:solidFill>
                <a:prstClr val="black"/>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859169609"/>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457200" y="0"/>
            <a:ext cx="6597650" cy="950913"/>
          </a:xfrm>
        </p:spPr>
        <p:txBody>
          <a:bodyPr/>
          <a:lstStyle/>
          <a:p>
            <a:pPr eaLnBrk="1" hangingPunct="1"/>
            <a:r>
              <a:rPr lang="de-DE" dirty="0" smtClean="0">
                <a:latin typeface="Arial" pitchFamily="34" charset="0"/>
              </a:rPr>
              <a:t>Wiring Systems </a:t>
            </a:r>
            <a:r>
              <a:rPr lang="de-DE" b="0" dirty="0">
                <a:latin typeface="Arial" pitchFamily="34" charset="0"/>
              </a:rPr>
              <a:t>P</a:t>
            </a:r>
            <a:r>
              <a:rPr lang="de-DE" b="0" dirty="0" smtClean="0">
                <a:latin typeface="Arial" pitchFamily="34" charset="0"/>
              </a:rPr>
              <a:t>roduction</a:t>
            </a:r>
          </a:p>
        </p:txBody>
      </p:sp>
      <p:sp>
        <p:nvSpPr>
          <p:cNvPr id="73731" name="Inhaltsplatzhalter 2"/>
          <p:cNvSpPr txBox="1">
            <a:spLocks/>
          </p:cNvSpPr>
          <p:nvPr/>
        </p:nvSpPr>
        <p:spPr bwMode="auto">
          <a:xfrm>
            <a:off x="555625" y="958850"/>
            <a:ext cx="76723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20000"/>
              </a:spcBef>
              <a:spcAft>
                <a:spcPts val="600"/>
              </a:spcAft>
              <a:buClr>
                <a:srgbClr val="004089"/>
              </a:buClr>
              <a:buSzPct val="115000"/>
              <a:buFont typeface="Wingdings" pitchFamily="2" charset="2"/>
              <a:buNone/>
            </a:pPr>
            <a:endParaRPr lang="de-DE">
              <a:solidFill>
                <a:srgbClr val="FFFFFF"/>
              </a:solidFill>
              <a:latin typeface="Arial" pitchFamily="34" charset="0"/>
              <a:cs typeface="Arial" pitchFamily="34" charset="0"/>
            </a:endParaRPr>
          </a:p>
        </p:txBody>
      </p:sp>
      <p:pic>
        <p:nvPicPr>
          <p:cNvPr id="73732" name="Bild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950913"/>
            <a:ext cx="9142413"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Fußzeilenplatzhalt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de-DE" b="1" smtClean="0">
                <a:solidFill>
                  <a:srgbClr val="000000"/>
                </a:solidFill>
                <a:latin typeface="Arial" pitchFamily="34" charset="0"/>
                <a:cs typeface="Arial" pitchFamily="34" charset="0"/>
              </a:rPr>
              <a:t>Corporate Presentation</a:t>
            </a:r>
          </a:p>
        </p:txBody>
      </p:sp>
      <p:sp>
        <p:nvSpPr>
          <p:cNvPr id="73734"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9675404-9A9D-4F26-B5E6-BD39754F9666}" type="slidenum">
              <a:rPr lang="de-DE">
                <a:solidFill>
                  <a:srgbClr val="000000"/>
                </a:solidFill>
                <a:latin typeface="Arial" pitchFamily="34" charset="0"/>
              </a:rPr>
              <a:pPr eaLnBrk="1" hangingPunct="1"/>
              <a:t>15</a:t>
            </a:fld>
            <a:endParaRPr lang="de-DE">
              <a:solidFill>
                <a:srgbClr val="000000"/>
              </a:solidFill>
              <a:latin typeface="Arial" pitchFamily="34" charset="0"/>
            </a:endParaRPr>
          </a:p>
        </p:txBody>
      </p:sp>
    </p:spTree>
    <p:extLst>
      <p:ext uri="{BB962C8B-B14F-4D97-AF65-F5344CB8AC3E}">
        <p14:creationId xmlns:p14="http://schemas.microsoft.com/office/powerpoint/2010/main" val="19176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AA5E7D-B010-4EEE-9E9F-D214E4AB1E62}" type="slidenum">
              <a:rPr lang="de-DE" smtClean="0"/>
              <a:pPr>
                <a:defRPr/>
              </a:pPr>
              <a:t>16</a:t>
            </a:fld>
            <a:endParaRPr lang="de-DE"/>
          </a:p>
        </p:txBody>
      </p:sp>
      <p:sp>
        <p:nvSpPr>
          <p:cNvPr id="3" name="Titel 1"/>
          <p:cNvSpPr txBox="1">
            <a:spLocks/>
          </p:cNvSpPr>
          <p:nvPr/>
        </p:nvSpPr>
        <p:spPr>
          <a:xfrm>
            <a:off x="437882" y="334851"/>
            <a:ext cx="6597650" cy="950913"/>
          </a:xfrm>
          <a:prstGeom prst="rect">
            <a:avLst/>
          </a:prstGeom>
        </p:spPr>
        <p:txBody>
          <a:bodyPr/>
          <a:lstStyle>
            <a:lvl1pPr algn="l" defTabSz="457200" rtl="0" eaLnBrk="0" fontAlgn="base" hangingPunct="0">
              <a:spcBef>
                <a:spcPct val="0"/>
              </a:spcBef>
              <a:spcAft>
                <a:spcPct val="0"/>
              </a:spcAft>
              <a:defRPr sz="2400" b="1" kern="1200">
                <a:solidFill>
                  <a:schemeClr val="tx1"/>
                </a:solidFill>
                <a:latin typeface="Arial"/>
                <a:ea typeface="MS PGothic" pitchFamily="34" charset="-128"/>
                <a:cs typeface="MS PGothic" charset="0"/>
              </a:defRPr>
            </a:lvl1pPr>
            <a:lvl2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57200" algn="l" defTabSz="457200" rtl="0" fontAlgn="base">
              <a:spcBef>
                <a:spcPct val="0"/>
              </a:spcBef>
              <a:spcAft>
                <a:spcPct val="0"/>
              </a:spcAft>
              <a:defRPr sz="2400" b="1">
                <a:solidFill>
                  <a:schemeClr val="tx1"/>
                </a:solidFill>
                <a:latin typeface="Arial" pitchFamily="34" charset="0"/>
                <a:ea typeface="MS PGothic" pitchFamily="34" charset="-128"/>
              </a:defRPr>
            </a:lvl6pPr>
            <a:lvl7pPr marL="914400" algn="l" defTabSz="457200" rtl="0" fontAlgn="base">
              <a:spcBef>
                <a:spcPct val="0"/>
              </a:spcBef>
              <a:spcAft>
                <a:spcPct val="0"/>
              </a:spcAft>
              <a:defRPr sz="2400" b="1">
                <a:solidFill>
                  <a:schemeClr val="tx1"/>
                </a:solidFill>
                <a:latin typeface="Arial" pitchFamily="34" charset="0"/>
                <a:ea typeface="MS PGothic" pitchFamily="34" charset="-128"/>
              </a:defRPr>
            </a:lvl7pPr>
            <a:lvl8pPr marL="1371600" algn="l" defTabSz="457200" rtl="0" fontAlgn="base">
              <a:spcBef>
                <a:spcPct val="0"/>
              </a:spcBef>
              <a:spcAft>
                <a:spcPct val="0"/>
              </a:spcAft>
              <a:defRPr sz="2400" b="1">
                <a:solidFill>
                  <a:schemeClr val="tx1"/>
                </a:solidFill>
                <a:latin typeface="Arial" pitchFamily="34" charset="0"/>
                <a:ea typeface="MS PGothic" pitchFamily="34" charset="-128"/>
              </a:defRPr>
            </a:lvl8pPr>
            <a:lvl9pPr marL="1828800" algn="l" defTabSz="457200" rtl="0" fontAlgn="base">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DE" dirty="0" smtClean="0">
                <a:solidFill>
                  <a:prstClr val="black"/>
                </a:solidFill>
                <a:latin typeface="Arial" pitchFamily="34" charset="0"/>
              </a:rPr>
              <a:t>LCDP </a:t>
            </a:r>
            <a:r>
              <a:rPr lang="de-DE" b="0" dirty="0" smtClean="0">
                <a:solidFill>
                  <a:prstClr val="black"/>
                </a:solidFill>
                <a:latin typeface="Arial" pitchFamily="34" charset="0"/>
              </a:rPr>
              <a:t>LEONI CO-OP Development Program</a:t>
            </a:r>
          </a:p>
        </p:txBody>
      </p:sp>
      <p:sp>
        <p:nvSpPr>
          <p:cNvPr id="4" name="TextBox 3"/>
          <p:cNvSpPr txBox="1"/>
          <p:nvPr/>
        </p:nvSpPr>
        <p:spPr>
          <a:xfrm>
            <a:off x="437882" y="1081822"/>
            <a:ext cx="8242479" cy="5355312"/>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ea typeface="MS PGothic" pitchFamily="34" charset="-128"/>
              </a:rPr>
              <a:t>LCDP for Engineers is composed, ideally, of a term in each of the three major areas of development.</a:t>
            </a:r>
          </a:p>
          <a:p>
            <a:pPr defTabSz="457200" fontAlgn="base">
              <a:spcBef>
                <a:spcPct val="0"/>
              </a:spcBef>
              <a:spcAft>
                <a:spcPct val="0"/>
              </a:spcAft>
            </a:pPr>
            <a:endParaRPr lang="en-US" dirty="0">
              <a:solidFill>
                <a:prstClr val="black"/>
              </a:solidFill>
              <a:ea typeface="MS PGothic" pitchFamily="34" charset="-128"/>
            </a:endParaRPr>
          </a:p>
          <a:p>
            <a:pPr marL="285750" indent="-285750" defTabSz="457200" fontAlgn="base">
              <a:spcBef>
                <a:spcPct val="0"/>
              </a:spcBef>
              <a:spcAft>
                <a:spcPct val="0"/>
              </a:spcAft>
              <a:buFont typeface="Arial" pitchFamily="34" charset="0"/>
              <a:buChar char="•"/>
            </a:pPr>
            <a:r>
              <a:rPr lang="en-US" dirty="0" smtClean="0">
                <a:solidFill>
                  <a:prstClr val="black"/>
                </a:solidFill>
                <a:ea typeface="MS PGothic" pitchFamily="34" charset="-128"/>
              </a:rPr>
              <a:t>Design - Supports a customer engineering </a:t>
            </a:r>
          </a:p>
          <a:p>
            <a:pPr marL="285750" indent="-285750" defTabSz="457200" fontAlgn="base">
              <a:spcBef>
                <a:spcPct val="0"/>
              </a:spcBef>
              <a:spcAft>
                <a:spcPct val="0"/>
              </a:spcAft>
              <a:buFont typeface="Arial" pitchFamily="34" charset="0"/>
              <a:buChar char="•"/>
            </a:pPr>
            <a:r>
              <a:rPr lang="en-US" dirty="0" smtClean="0">
                <a:solidFill>
                  <a:prstClr val="black"/>
                </a:solidFill>
                <a:ea typeface="MS PGothic" pitchFamily="34" charset="-128"/>
              </a:rPr>
              <a:t>Manufacturing –Supports production of customer parts</a:t>
            </a:r>
          </a:p>
          <a:p>
            <a:pPr marL="285750" indent="-285750" defTabSz="457200" fontAlgn="base">
              <a:spcBef>
                <a:spcPct val="0"/>
              </a:spcBef>
              <a:spcAft>
                <a:spcPct val="0"/>
              </a:spcAft>
              <a:buFont typeface="Arial" pitchFamily="34" charset="0"/>
              <a:buChar char="•"/>
            </a:pPr>
            <a:r>
              <a:rPr lang="en-US" dirty="0" smtClean="0">
                <a:solidFill>
                  <a:prstClr val="black"/>
                </a:solidFill>
                <a:ea typeface="MS PGothic" pitchFamily="34" charset="-128"/>
              </a:rPr>
              <a:t>Research and Development – Supports development based on Market demand</a:t>
            </a:r>
          </a:p>
          <a:p>
            <a:pPr marL="285750" indent="-285750" defTabSz="457200" fontAlgn="base">
              <a:spcBef>
                <a:spcPct val="0"/>
              </a:spcBef>
              <a:spcAft>
                <a:spcPct val="0"/>
              </a:spcAft>
              <a:buFont typeface="Arial" pitchFamily="34" charset="0"/>
              <a:buChar char="•"/>
            </a:pPr>
            <a:endParaRPr lang="en-US" dirty="0">
              <a:solidFill>
                <a:prstClr val="black"/>
              </a:solidFill>
              <a:ea typeface="MS PGothic" pitchFamily="34" charset="-128"/>
            </a:endParaRPr>
          </a:p>
          <a:p>
            <a:pPr defTabSz="457200" fontAlgn="base">
              <a:spcBef>
                <a:spcPct val="0"/>
              </a:spcBef>
              <a:spcAft>
                <a:spcPct val="0"/>
              </a:spcAft>
            </a:pPr>
            <a:r>
              <a:rPr lang="en-US" dirty="0" smtClean="0">
                <a:solidFill>
                  <a:prstClr val="black"/>
                </a:solidFill>
                <a:ea typeface="MS PGothic" pitchFamily="34" charset="-128"/>
              </a:rPr>
              <a:t>1</a:t>
            </a:r>
            <a:r>
              <a:rPr lang="en-US" baseline="30000" dirty="0" smtClean="0">
                <a:solidFill>
                  <a:prstClr val="black"/>
                </a:solidFill>
                <a:ea typeface="MS PGothic" pitchFamily="34" charset="-128"/>
              </a:rPr>
              <a:t>st</a:t>
            </a:r>
            <a:r>
              <a:rPr lang="en-US" dirty="0" smtClean="0">
                <a:solidFill>
                  <a:prstClr val="black"/>
                </a:solidFill>
                <a:ea typeface="MS PGothic" pitchFamily="34" charset="-128"/>
              </a:rPr>
              <a:t> term is as a Design Engineer, working closely with a particular customer usually managing multiple small programs.  By the end of the term you are expected to understand the basics of component selection and routing design as well as be proficient an being able to manage and develop multiple timelines simultaneously</a:t>
            </a:r>
          </a:p>
          <a:p>
            <a:pPr defTabSz="457200" fontAlgn="base">
              <a:spcBef>
                <a:spcPct val="0"/>
              </a:spcBef>
              <a:spcAft>
                <a:spcPct val="0"/>
              </a:spcAft>
            </a:pPr>
            <a:endParaRPr lang="en-US" dirty="0">
              <a:solidFill>
                <a:prstClr val="black"/>
              </a:solidFill>
              <a:ea typeface="MS PGothic" pitchFamily="34" charset="-128"/>
            </a:endParaRPr>
          </a:p>
          <a:p>
            <a:pPr defTabSz="457200" fontAlgn="base">
              <a:spcBef>
                <a:spcPct val="0"/>
              </a:spcBef>
              <a:spcAft>
                <a:spcPct val="0"/>
              </a:spcAft>
            </a:pPr>
            <a:r>
              <a:rPr lang="en-US" dirty="0" smtClean="0">
                <a:solidFill>
                  <a:prstClr val="black"/>
                </a:solidFill>
                <a:ea typeface="MS PGothic" pitchFamily="34" charset="-128"/>
              </a:rPr>
              <a:t>2</a:t>
            </a:r>
            <a:r>
              <a:rPr lang="en-US" baseline="30000" dirty="0" smtClean="0">
                <a:solidFill>
                  <a:prstClr val="black"/>
                </a:solidFill>
                <a:ea typeface="MS PGothic" pitchFamily="34" charset="-128"/>
              </a:rPr>
              <a:t>nd</a:t>
            </a:r>
            <a:r>
              <a:rPr lang="en-US" dirty="0" smtClean="0">
                <a:solidFill>
                  <a:prstClr val="black"/>
                </a:solidFill>
                <a:ea typeface="MS PGothic" pitchFamily="34" charset="-128"/>
              </a:rPr>
              <a:t> term is as a Product Engineer, working closely with the manufacturing team to develop and manage the break down of the design to the start of production using the PPAP process.  This rotation is at the plant location </a:t>
            </a:r>
          </a:p>
          <a:p>
            <a:pPr defTabSz="457200" fontAlgn="base">
              <a:spcBef>
                <a:spcPct val="0"/>
              </a:spcBef>
              <a:spcAft>
                <a:spcPct val="0"/>
              </a:spcAft>
            </a:pPr>
            <a:endParaRPr lang="en-US" dirty="0">
              <a:solidFill>
                <a:prstClr val="black"/>
              </a:solidFill>
              <a:ea typeface="MS PGothic" pitchFamily="34" charset="-128"/>
            </a:endParaRPr>
          </a:p>
          <a:p>
            <a:pPr defTabSz="457200" fontAlgn="base">
              <a:spcBef>
                <a:spcPct val="0"/>
              </a:spcBef>
              <a:spcAft>
                <a:spcPct val="0"/>
              </a:spcAft>
            </a:pPr>
            <a:r>
              <a:rPr lang="en-US" dirty="0" smtClean="0">
                <a:solidFill>
                  <a:prstClr val="black"/>
                </a:solidFill>
                <a:ea typeface="MS PGothic" pitchFamily="34" charset="-128"/>
              </a:rPr>
              <a:t>3</a:t>
            </a:r>
            <a:r>
              <a:rPr lang="en-US" baseline="30000" dirty="0" smtClean="0">
                <a:solidFill>
                  <a:prstClr val="black"/>
                </a:solidFill>
                <a:ea typeface="MS PGothic" pitchFamily="34" charset="-128"/>
              </a:rPr>
              <a:t>rd</a:t>
            </a:r>
            <a:r>
              <a:rPr lang="en-US" dirty="0" smtClean="0">
                <a:solidFill>
                  <a:prstClr val="black"/>
                </a:solidFill>
                <a:ea typeface="MS PGothic" pitchFamily="34" charset="-128"/>
              </a:rPr>
              <a:t> term is as an R&amp;D Engineer, working on developing new components and concepts that come from market research as well as high level design issues from the different global locations.  This rotation is a the Wiring Global headquarters in Germany. </a:t>
            </a:r>
            <a:endParaRPr lang="en-US" dirty="0">
              <a:solidFill>
                <a:prstClr val="black"/>
              </a:solidFill>
              <a:ea typeface="MS PGothic" pitchFamily="34" charset="-128"/>
            </a:endParaRPr>
          </a:p>
        </p:txBody>
      </p:sp>
    </p:spTree>
    <p:extLst>
      <p:ext uri="{BB962C8B-B14F-4D97-AF65-F5344CB8AC3E}">
        <p14:creationId xmlns:p14="http://schemas.microsoft.com/office/powerpoint/2010/main" val="418569756"/>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3250" name="Group 2"/>
          <p:cNvGrpSpPr>
            <a:grpSpLocks/>
          </p:cNvGrpSpPr>
          <p:nvPr/>
        </p:nvGrpSpPr>
        <p:grpSpPr bwMode="auto">
          <a:xfrm>
            <a:off x="457200" y="1433513"/>
            <a:ext cx="8488363" cy="4662487"/>
            <a:chOff x="235" y="1148"/>
            <a:chExt cx="5347" cy="3018"/>
          </a:xfrm>
        </p:grpSpPr>
        <p:sp>
          <p:nvSpPr>
            <p:cNvPr id="693251" name="Freeform 3"/>
            <p:cNvSpPr>
              <a:spLocks/>
            </p:cNvSpPr>
            <p:nvPr/>
          </p:nvSpPr>
          <p:spPr bwMode="auto">
            <a:xfrm>
              <a:off x="261" y="1598"/>
              <a:ext cx="1972" cy="2542"/>
            </a:xfrm>
            <a:custGeom>
              <a:avLst/>
              <a:gdLst>
                <a:gd name="T0" fmla="*/ 163 w 3943"/>
                <a:gd name="T1" fmla="*/ 453 h 5084"/>
                <a:gd name="T2" fmla="*/ 129 w 3943"/>
                <a:gd name="T3" fmla="*/ 637 h 5084"/>
                <a:gd name="T4" fmla="*/ 177 w 3943"/>
                <a:gd name="T5" fmla="*/ 749 h 5084"/>
                <a:gd name="T6" fmla="*/ 230 w 3943"/>
                <a:gd name="T7" fmla="*/ 887 h 5084"/>
                <a:gd name="T8" fmla="*/ 300 w 3943"/>
                <a:gd name="T9" fmla="*/ 857 h 5084"/>
                <a:gd name="T10" fmla="*/ 496 w 3943"/>
                <a:gd name="T11" fmla="*/ 643 h 5084"/>
                <a:gd name="T12" fmla="*/ 645 w 3943"/>
                <a:gd name="T13" fmla="*/ 622 h 5084"/>
                <a:gd name="T14" fmla="*/ 934 w 3943"/>
                <a:gd name="T15" fmla="*/ 768 h 5084"/>
                <a:gd name="T16" fmla="*/ 1192 w 3943"/>
                <a:gd name="T17" fmla="*/ 1049 h 5084"/>
                <a:gd name="T18" fmla="*/ 1313 w 3943"/>
                <a:gd name="T19" fmla="*/ 1331 h 5084"/>
                <a:gd name="T20" fmla="*/ 1559 w 3943"/>
                <a:gd name="T21" fmla="*/ 1983 h 5084"/>
                <a:gd name="T22" fmla="*/ 1581 w 3943"/>
                <a:gd name="T23" fmla="*/ 1902 h 5084"/>
                <a:gd name="T24" fmla="*/ 1871 w 3943"/>
                <a:gd name="T25" fmla="*/ 2296 h 5084"/>
                <a:gd name="T26" fmla="*/ 2316 w 3943"/>
                <a:gd name="T27" fmla="*/ 2560 h 5084"/>
                <a:gd name="T28" fmla="*/ 2596 w 3943"/>
                <a:gd name="T29" fmla="*/ 2788 h 5084"/>
                <a:gd name="T30" fmla="*/ 2614 w 3943"/>
                <a:gd name="T31" fmla="*/ 3010 h 5084"/>
                <a:gd name="T32" fmla="*/ 2907 w 3943"/>
                <a:gd name="T33" fmla="*/ 3785 h 5084"/>
                <a:gd name="T34" fmla="*/ 2832 w 3943"/>
                <a:gd name="T35" fmla="*/ 4682 h 5084"/>
                <a:gd name="T36" fmla="*/ 2829 w 3943"/>
                <a:gd name="T37" fmla="*/ 5026 h 5084"/>
                <a:gd name="T38" fmla="*/ 2972 w 3943"/>
                <a:gd name="T39" fmla="*/ 4911 h 5084"/>
                <a:gd name="T40" fmla="*/ 3135 w 3943"/>
                <a:gd name="T41" fmla="*/ 4523 h 5084"/>
                <a:gd name="T42" fmla="*/ 3404 w 3943"/>
                <a:gd name="T43" fmla="*/ 4236 h 5084"/>
                <a:gd name="T44" fmla="*/ 3833 w 3943"/>
                <a:gd name="T45" fmla="*/ 3488 h 5084"/>
                <a:gd name="T46" fmla="*/ 3592 w 3943"/>
                <a:gd name="T47" fmla="*/ 3058 h 5084"/>
                <a:gd name="T48" fmla="*/ 3297 w 3943"/>
                <a:gd name="T49" fmla="*/ 2837 h 5084"/>
                <a:gd name="T50" fmla="*/ 2869 w 3943"/>
                <a:gd name="T51" fmla="*/ 2661 h 5084"/>
                <a:gd name="T52" fmla="*/ 2577 w 3943"/>
                <a:gd name="T53" fmla="*/ 2729 h 5084"/>
                <a:gd name="T54" fmla="*/ 2382 w 3943"/>
                <a:gd name="T55" fmla="*/ 2406 h 5084"/>
                <a:gd name="T56" fmla="*/ 2091 w 3943"/>
                <a:gd name="T57" fmla="*/ 2260 h 5084"/>
                <a:gd name="T58" fmla="*/ 2337 w 3943"/>
                <a:gd name="T59" fmla="*/ 1969 h 5084"/>
                <a:gd name="T60" fmla="*/ 2598 w 3943"/>
                <a:gd name="T61" fmla="*/ 2150 h 5084"/>
                <a:gd name="T62" fmla="*/ 2741 w 3943"/>
                <a:gd name="T63" fmla="*/ 1697 h 5084"/>
                <a:gd name="T64" fmla="*/ 2999 w 3943"/>
                <a:gd name="T65" fmla="*/ 1390 h 5084"/>
                <a:gd name="T66" fmla="*/ 3050 w 3943"/>
                <a:gd name="T67" fmla="*/ 1440 h 5084"/>
                <a:gd name="T68" fmla="*/ 3094 w 3943"/>
                <a:gd name="T69" fmla="*/ 1336 h 5084"/>
                <a:gd name="T70" fmla="*/ 2947 w 3943"/>
                <a:gd name="T71" fmla="*/ 1211 h 5084"/>
                <a:gd name="T72" fmla="*/ 3290 w 3943"/>
                <a:gd name="T73" fmla="*/ 966 h 5084"/>
                <a:gd name="T74" fmla="*/ 3155 w 3943"/>
                <a:gd name="T75" fmla="*/ 800 h 5084"/>
                <a:gd name="T76" fmla="*/ 3018 w 3943"/>
                <a:gd name="T77" fmla="*/ 739 h 5084"/>
                <a:gd name="T78" fmla="*/ 2921 w 3943"/>
                <a:gd name="T79" fmla="*/ 627 h 5084"/>
                <a:gd name="T80" fmla="*/ 2668 w 3943"/>
                <a:gd name="T81" fmla="*/ 579 h 5084"/>
                <a:gd name="T82" fmla="*/ 2709 w 3943"/>
                <a:gd name="T83" fmla="*/ 866 h 5084"/>
                <a:gd name="T84" fmla="*/ 2595 w 3943"/>
                <a:gd name="T85" fmla="*/ 1081 h 5084"/>
                <a:gd name="T86" fmla="*/ 2235 w 3943"/>
                <a:gd name="T87" fmla="*/ 837 h 5084"/>
                <a:gd name="T88" fmla="*/ 2300 w 3943"/>
                <a:gd name="T89" fmla="*/ 524 h 5084"/>
                <a:gd name="T90" fmla="*/ 2348 w 3943"/>
                <a:gd name="T91" fmla="*/ 394 h 5084"/>
                <a:gd name="T92" fmla="*/ 2538 w 3943"/>
                <a:gd name="T93" fmla="*/ 214 h 5084"/>
                <a:gd name="T94" fmla="*/ 2382 w 3943"/>
                <a:gd name="T95" fmla="*/ 224 h 5084"/>
                <a:gd name="T96" fmla="*/ 2272 w 3943"/>
                <a:gd name="T97" fmla="*/ 114 h 5084"/>
                <a:gd name="T98" fmla="*/ 2214 w 3943"/>
                <a:gd name="T99" fmla="*/ 207 h 5084"/>
                <a:gd name="T100" fmla="*/ 1951 w 3943"/>
                <a:gd name="T101" fmla="*/ 260 h 5084"/>
                <a:gd name="T102" fmla="*/ 1806 w 3943"/>
                <a:gd name="T103" fmla="*/ 292 h 5084"/>
                <a:gd name="T104" fmla="*/ 1292 w 3943"/>
                <a:gd name="T105" fmla="*/ 164 h 5084"/>
                <a:gd name="T106" fmla="*/ 994 w 3943"/>
                <a:gd name="T107" fmla="*/ 179 h 5084"/>
                <a:gd name="T108" fmla="*/ 337 w 3943"/>
                <a:gd name="T109" fmla="*/ 37 h 5084"/>
                <a:gd name="T110" fmla="*/ 36 w 3943"/>
                <a:gd name="T111" fmla="*/ 221 h 5084"/>
                <a:gd name="T112" fmla="*/ 102 w 3943"/>
                <a:gd name="T113" fmla="*/ 324 h 5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3" h="5084">
                  <a:moveTo>
                    <a:pt x="0" y="380"/>
                  </a:moveTo>
                  <a:lnTo>
                    <a:pt x="56" y="397"/>
                  </a:lnTo>
                  <a:lnTo>
                    <a:pt x="35" y="404"/>
                  </a:lnTo>
                  <a:lnTo>
                    <a:pt x="58" y="437"/>
                  </a:lnTo>
                  <a:lnTo>
                    <a:pt x="147" y="434"/>
                  </a:lnTo>
                  <a:lnTo>
                    <a:pt x="163" y="453"/>
                  </a:lnTo>
                  <a:lnTo>
                    <a:pt x="199" y="441"/>
                  </a:lnTo>
                  <a:lnTo>
                    <a:pt x="210" y="496"/>
                  </a:lnTo>
                  <a:lnTo>
                    <a:pt x="87" y="548"/>
                  </a:lnTo>
                  <a:lnTo>
                    <a:pt x="65" y="608"/>
                  </a:lnTo>
                  <a:lnTo>
                    <a:pt x="85" y="630"/>
                  </a:lnTo>
                  <a:lnTo>
                    <a:pt x="129" y="637"/>
                  </a:lnTo>
                  <a:lnTo>
                    <a:pt x="107" y="667"/>
                  </a:lnTo>
                  <a:lnTo>
                    <a:pt x="126" y="694"/>
                  </a:lnTo>
                  <a:lnTo>
                    <a:pt x="149" y="697"/>
                  </a:lnTo>
                  <a:lnTo>
                    <a:pt x="170" y="664"/>
                  </a:lnTo>
                  <a:lnTo>
                    <a:pt x="191" y="725"/>
                  </a:lnTo>
                  <a:lnTo>
                    <a:pt x="177" y="749"/>
                  </a:lnTo>
                  <a:lnTo>
                    <a:pt x="230" y="716"/>
                  </a:lnTo>
                  <a:lnTo>
                    <a:pt x="270" y="760"/>
                  </a:lnTo>
                  <a:lnTo>
                    <a:pt x="336" y="728"/>
                  </a:lnTo>
                  <a:lnTo>
                    <a:pt x="278" y="840"/>
                  </a:lnTo>
                  <a:lnTo>
                    <a:pt x="231" y="861"/>
                  </a:lnTo>
                  <a:lnTo>
                    <a:pt x="230" y="887"/>
                  </a:lnTo>
                  <a:lnTo>
                    <a:pt x="177" y="890"/>
                  </a:lnTo>
                  <a:lnTo>
                    <a:pt x="139" y="931"/>
                  </a:lnTo>
                  <a:lnTo>
                    <a:pt x="191" y="899"/>
                  </a:lnTo>
                  <a:lnTo>
                    <a:pt x="248" y="900"/>
                  </a:lnTo>
                  <a:lnTo>
                    <a:pt x="263" y="865"/>
                  </a:lnTo>
                  <a:lnTo>
                    <a:pt x="300" y="857"/>
                  </a:lnTo>
                  <a:lnTo>
                    <a:pt x="414" y="772"/>
                  </a:lnTo>
                  <a:lnTo>
                    <a:pt x="435" y="739"/>
                  </a:lnTo>
                  <a:lnTo>
                    <a:pt x="415" y="713"/>
                  </a:lnTo>
                  <a:lnTo>
                    <a:pt x="516" y="614"/>
                  </a:lnTo>
                  <a:lnTo>
                    <a:pt x="534" y="623"/>
                  </a:lnTo>
                  <a:lnTo>
                    <a:pt x="496" y="643"/>
                  </a:lnTo>
                  <a:lnTo>
                    <a:pt x="481" y="694"/>
                  </a:lnTo>
                  <a:lnTo>
                    <a:pt x="506" y="693"/>
                  </a:lnTo>
                  <a:lnTo>
                    <a:pt x="483" y="722"/>
                  </a:lnTo>
                  <a:lnTo>
                    <a:pt x="579" y="681"/>
                  </a:lnTo>
                  <a:lnTo>
                    <a:pt x="596" y="634"/>
                  </a:lnTo>
                  <a:lnTo>
                    <a:pt x="645" y="622"/>
                  </a:lnTo>
                  <a:lnTo>
                    <a:pt x="632" y="644"/>
                  </a:lnTo>
                  <a:lnTo>
                    <a:pt x="713" y="681"/>
                  </a:lnTo>
                  <a:lnTo>
                    <a:pt x="861" y="689"/>
                  </a:lnTo>
                  <a:lnTo>
                    <a:pt x="873" y="725"/>
                  </a:lnTo>
                  <a:lnTo>
                    <a:pt x="903" y="752"/>
                  </a:lnTo>
                  <a:lnTo>
                    <a:pt x="934" y="768"/>
                  </a:lnTo>
                  <a:lnTo>
                    <a:pt x="988" y="762"/>
                  </a:lnTo>
                  <a:lnTo>
                    <a:pt x="1036" y="787"/>
                  </a:lnTo>
                  <a:lnTo>
                    <a:pt x="1029" y="822"/>
                  </a:lnTo>
                  <a:lnTo>
                    <a:pt x="1097" y="872"/>
                  </a:lnTo>
                  <a:lnTo>
                    <a:pt x="1117" y="954"/>
                  </a:lnTo>
                  <a:lnTo>
                    <a:pt x="1192" y="1049"/>
                  </a:lnTo>
                  <a:lnTo>
                    <a:pt x="1199" y="1107"/>
                  </a:lnTo>
                  <a:lnTo>
                    <a:pt x="1290" y="1161"/>
                  </a:lnTo>
                  <a:lnTo>
                    <a:pt x="1335" y="1171"/>
                  </a:lnTo>
                  <a:lnTo>
                    <a:pt x="1350" y="1243"/>
                  </a:lnTo>
                  <a:lnTo>
                    <a:pt x="1290" y="1242"/>
                  </a:lnTo>
                  <a:lnTo>
                    <a:pt x="1313" y="1331"/>
                  </a:lnTo>
                  <a:lnTo>
                    <a:pt x="1300" y="1569"/>
                  </a:lnTo>
                  <a:lnTo>
                    <a:pt x="1361" y="1697"/>
                  </a:lnTo>
                  <a:lnTo>
                    <a:pt x="1414" y="1800"/>
                  </a:lnTo>
                  <a:lnTo>
                    <a:pt x="1473" y="1821"/>
                  </a:lnTo>
                  <a:lnTo>
                    <a:pt x="1517" y="1878"/>
                  </a:lnTo>
                  <a:lnTo>
                    <a:pt x="1559" y="1983"/>
                  </a:lnTo>
                  <a:lnTo>
                    <a:pt x="1634" y="2087"/>
                  </a:lnTo>
                  <a:lnTo>
                    <a:pt x="1663" y="2168"/>
                  </a:lnTo>
                  <a:lnTo>
                    <a:pt x="1729" y="2237"/>
                  </a:lnTo>
                  <a:lnTo>
                    <a:pt x="1744" y="2214"/>
                  </a:lnTo>
                  <a:lnTo>
                    <a:pt x="1592" y="1969"/>
                  </a:lnTo>
                  <a:lnTo>
                    <a:pt x="1581" y="1902"/>
                  </a:lnTo>
                  <a:lnTo>
                    <a:pt x="1614" y="1916"/>
                  </a:lnTo>
                  <a:lnTo>
                    <a:pt x="1672" y="2025"/>
                  </a:lnTo>
                  <a:lnTo>
                    <a:pt x="1753" y="2108"/>
                  </a:lnTo>
                  <a:lnTo>
                    <a:pt x="1748" y="2137"/>
                  </a:lnTo>
                  <a:lnTo>
                    <a:pt x="1857" y="2248"/>
                  </a:lnTo>
                  <a:lnTo>
                    <a:pt x="1871" y="2296"/>
                  </a:lnTo>
                  <a:lnTo>
                    <a:pt x="1859" y="2328"/>
                  </a:lnTo>
                  <a:lnTo>
                    <a:pt x="1883" y="2369"/>
                  </a:lnTo>
                  <a:lnTo>
                    <a:pt x="2097" y="2483"/>
                  </a:lnTo>
                  <a:lnTo>
                    <a:pt x="2190" y="2476"/>
                  </a:lnTo>
                  <a:lnTo>
                    <a:pt x="2253" y="2530"/>
                  </a:lnTo>
                  <a:lnTo>
                    <a:pt x="2316" y="2560"/>
                  </a:lnTo>
                  <a:lnTo>
                    <a:pt x="2384" y="2572"/>
                  </a:lnTo>
                  <a:lnTo>
                    <a:pt x="2443" y="2652"/>
                  </a:lnTo>
                  <a:lnTo>
                    <a:pt x="2447" y="2690"/>
                  </a:lnTo>
                  <a:lnTo>
                    <a:pt x="2468" y="2685"/>
                  </a:lnTo>
                  <a:lnTo>
                    <a:pt x="2525" y="2747"/>
                  </a:lnTo>
                  <a:lnTo>
                    <a:pt x="2596" y="2788"/>
                  </a:lnTo>
                  <a:lnTo>
                    <a:pt x="2601" y="2754"/>
                  </a:lnTo>
                  <a:lnTo>
                    <a:pt x="2637" y="2725"/>
                  </a:lnTo>
                  <a:lnTo>
                    <a:pt x="2672" y="2746"/>
                  </a:lnTo>
                  <a:lnTo>
                    <a:pt x="2678" y="2783"/>
                  </a:lnTo>
                  <a:lnTo>
                    <a:pt x="2691" y="2899"/>
                  </a:lnTo>
                  <a:lnTo>
                    <a:pt x="2614" y="3010"/>
                  </a:lnTo>
                  <a:lnTo>
                    <a:pt x="2591" y="3114"/>
                  </a:lnTo>
                  <a:lnTo>
                    <a:pt x="2584" y="3237"/>
                  </a:lnTo>
                  <a:lnTo>
                    <a:pt x="2648" y="3319"/>
                  </a:lnTo>
                  <a:lnTo>
                    <a:pt x="2722" y="3528"/>
                  </a:lnTo>
                  <a:lnTo>
                    <a:pt x="2896" y="3665"/>
                  </a:lnTo>
                  <a:lnTo>
                    <a:pt x="2907" y="3785"/>
                  </a:lnTo>
                  <a:lnTo>
                    <a:pt x="2866" y="4061"/>
                  </a:lnTo>
                  <a:lnTo>
                    <a:pt x="2867" y="4204"/>
                  </a:lnTo>
                  <a:lnTo>
                    <a:pt x="2804" y="4376"/>
                  </a:lnTo>
                  <a:lnTo>
                    <a:pt x="2798" y="4540"/>
                  </a:lnTo>
                  <a:lnTo>
                    <a:pt x="2843" y="4552"/>
                  </a:lnTo>
                  <a:lnTo>
                    <a:pt x="2832" y="4682"/>
                  </a:lnTo>
                  <a:lnTo>
                    <a:pt x="2785" y="4768"/>
                  </a:lnTo>
                  <a:lnTo>
                    <a:pt x="2778" y="4819"/>
                  </a:lnTo>
                  <a:lnTo>
                    <a:pt x="2799" y="4890"/>
                  </a:lnTo>
                  <a:lnTo>
                    <a:pt x="2790" y="4953"/>
                  </a:lnTo>
                  <a:lnTo>
                    <a:pt x="2825" y="4979"/>
                  </a:lnTo>
                  <a:lnTo>
                    <a:pt x="2829" y="5026"/>
                  </a:lnTo>
                  <a:lnTo>
                    <a:pt x="2844" y="5070"/>
                  </a:lnTo>
                  <a:lnTo>
                    <a:pt x="2879" y="5084"/>
                  </a:lnTo>
                  <a:lnTo>
                    <a:pt x="2887" y="5033"/>
                  </a:lnTo>
                  <a:lnTo>
                    <a:pt x="2959" y="5014"/>
                  </a:lnTo>
                  <a:lnTo>
                    <a:pt x="2928" y="4982"/>
                  </a:lnTo>
                  <a:lnTo>
                    <a:pt x="2972" y="4911"/>
                  </a:lnTo>
                  <a:lnTo>
                    <a:pt x="3041" y="4800"/>
                  </a:lnTo>
                  <a:lnTo>
                    <a:pt x="2985" y="4733"/>
                  </a:lnTo>
                  <a:lnTo>
                    <a:pt x="3044" y="4693"/>
                  </a:lnTo>
                  <a:lnTo>
                    <a:pt x="3095" y="4569"/>
                  </a:lnTo>
                  <a:lnTo>
                    <a:pt x="3056" y="4517"/>
                  </a:lnTo>
                  <a:lnTo>
                    <a:pt x="3135" y="4523"/>
                  </a:lnTo>
                  <a:lnTo>
                    <a:pt x="3140" y="4434"/>
                  </a:lnTo>
                  <a:lnTo>
                    <a:pt x="3267" y="4419"/>
                  </a:lnTo>
                  <a:lnTo>
                    <a:pt x="3306" y="4361"/>
                  </a:lnTo>
                  <a:lnTo>
                    <a:pt x="3252" y="4247"/>
                  </a:lnTo>
                  <a:lnTo>
                    <a:pt x="3359" y="4284"/>
                  </a:lnTo>
                  <a:lnTo>
                    <a:pt x="3404" y="4236"/>
                  </a:lnTo>
                  <a:lnTo>
                    <a:pt x="3546" y="4031"/>
                  </a:lnTo>
                  <a:lnTo>
                    <a:pt x="3554" y="3925"/>
                  </a:lnTo>
                  <a:lnTo>
                    <a:pt x="3668" y="3834"/>
                  </a:lnTo>
                  <a:lnTo>
                    <a:pt x="3766" y="3800"/>
                  </a:lnTo>
                  <a:lnTo>
                    <a:pt x="3823" y="3645"/>
                  </a:lnTo>
                  <a:lnTo>
                    <a:pt x="3833" y="3488"/>
                  </a:lnTo>
                  <a:lnTo>
                    <a:pt x="3943" y="3344"/>
                  </a:lnTo>
                  <a:lnTo>
                    <a:pt x="3935" y="3213"/>
                  </a:lnTo>
                  <a:lnTo>
                    <a:pt x="3819" y="3141"/>
                  </a:lnTo>
                  <a:lnTo>
                    <a:pt x="3670" y="3129"/>
                  </a:lnTo>
                  <a:lnTo>
                    <a:pt x="3657" y="3086"/>
                  </a:lnTo>
                  <a:lnTo>
                    <a:pt x="3592" y="3058"/>
                  </a:lnTo>
                  <a:lnTo>
                    <a:pt x="3463" y="3104"/>
                  </a:lnTo>
                  <a:lnTo>
                    <a:pt x="3465" y="3050"/>
                  </a:lnTo>
                  <a:lnTo>
                    <a:pt x="3509" y="2980"/>
                  </a:lnTo>
                  <a:lnTo>
                    <a:pt x="3459" y="2896"/>
                  </a:lnTo>
                  <a:lnTo>
                    <a:pt x="3386" y="2844"/>
                  </a:lnTo>
                  <a:lnTo>
                    <a:pt x="3297" y="2837"/>
                  </a:lnTo>
                  <a:lnTo>
                    <a:pt x="3213" y="2749"/>
                  </a:lnTo>
                  <a:lnTo>
                    <a:pt x="3179" y="2713"/>
                  </a:lnTo>
                  <a:lnTo>
                    <a:pt x="3122" y="2679"/>
                  </a:lnTo>
                  <a:lnTo>
                    <a:pt x="2971" y="2673"/>
                  </a:lnTo>
                  <a:lnTo>
                    <a:pt x="2913" y="2613"/>
                  </a:lnTo>
                  <a:lnTo>
                    <a:pt x="2869" y="2661"/>
                  </a:lnTo>
                  <a:lnTo>
                    <a:pt x="2866" y="2606"/>
                  </a:lnTo>
                  <a:lnTo>
                    <a:pt x="2763" y="2655"/>
                  </a:lnTo>
                  <a:lnTo>
                    <a:pt x="2708" y="2758"/>
                  </a:lnTo>
                  <a:lnTo>
                    <a:pt x="2692" y="2737"/>
                  </a:lnTo>
                  <a:lnTo>
                    <a:pt x="2637" y="2704"/>
                  </a:lnTo>
                  <a:lnTo>
                    <a:pt x="2577" y="2729"/>
                  </a:lnTo>
                  <a:lnTo>
                    <a:pt x="2538" y="2702"/>
                  </a:lnTo>
                  <a:lnTo>
                    <a:pt x="2505" y="2658"/>
                  </a:lnTo>
                  <a:lnTo>
                    <a:pt x="2518" y="2515"/>
                  </a:lnTo>
                  <a:lnTo>
                    <a:pt x="2463" y="2481"/>
                  </a:lnTo>
                  <a:lnTo>
                    <a:pt x="2350" y="2481"/>
                  </a:lnTo>
                  <a:lnTo>
                    <a:pt x="2382" y="2406"/>
                  </a:lnTo>
                  <a:lnTo>
                    <a:pt x="2411" y="2297"/>
                  </a:lnTo>
                  <a:lnTo>
                    <a:pt x="2375" y="2277"/>
                  </a:lnTo>
                  <a:lnTo>
                    <a:pt x="2306" y="2299"/>
                  </a:lnTo>
                  <a:lnTo>
                    <a:pt x="2269" y="2392"/>
                  </a:lnTo>
                  <a:lnTo>
                    <a:pt x="2149" y="2381"/>
                  </a:lnTo>
                  <a:lnTo>
                    <a:pt x="2091" y="2260"/>
                  </a:lnTo>
                  <a:lnTo>
                    <a:pt x="2110" y="2128"/>
                  </a:lnTo>
                  <a:lnTo>
                    <a:pt x="2101" y="2057"/>
                  </a:lnTo>
                  <a:lnTo>
                    <a:pt x="2170" y="1983"/>
                  </a:lnTo>
                  <a:lnTo>
                    <a:pt x="2260" y="1979"/>
                  </a:lnTo>
                  <a:lnTo>
                    <a:pt x="2336" y="2011"/>
                  </a:lnTo>
                  <a:lnTo>
                    <a:pt x="2337" y="1969"/>
                  </a:lnTo>
                  <a:lnTo>
                    <a:pt x="2376" y="1938"/>
                  </a:lnTo>
                  <a:lnTo>
                    <a:pt x="2501" y="1973"/>
                  </a:lnTo>
                  <a:lnTo>
                    <a:pt x="2531" y="2008"/>
                  </a:lnTo>
                  <a:lnTo>
                    <a:pt x="2536" y="2069"/>
                  </a:lnTo>
                  <a:lnTo>
                    <a:pt x="2578" y="2152"/>
                  </a:lnTo>
                  <a:lnTo>
                    <a:pt x="2598" y="2150"/>
                  </a:lnTo>
                  <a:lnTo>
                    <a:pt x="2610" y="2087"/>
                  </a:lnTo>
                  <a:lnTo>
                    <a:pt x="2571" y="1938"/>
                  </a:lnTo>
                  <a:lnTo>
                    <a:pt x="2594" y="1877"/>
                  </a:lnTo>
                  <a:lnTo>
                    <a:pt x="2741" y="1758"/>
                  </a:lnTo>
                  <a:lnTo>
                    <a:pt x="2724" y="1666"/>
                  </a:lnTo>
                  <a:lnTo>
                    <a:pt x="2741" y="1697"/>
                  </a:lnTo>
                  <a:lnTo>
                    <a:pt x="2769" y="1625"/>
                  </a:lnTo>
                  <a:lnTo>
                    <a:pt x="2797" y="1548"/>
                  </a:lnTo>
                  <a:lnTo>
                    <a:pt x="2914" y="1514"/>
                  </a:lnTo>
                  <a:lnTo>
                    <a:pt x="2883" y="1491"/>
                  </a:lnTo>
                  <a:lnTo>
                    <a:pt x="2907" y="1431"/>
                  </a:lnTo>
                  <a:lnTo>
                    <a:pt x="2999" y="1390"/>
                  </a:lnTo>
                  <a:lnTo>
                    <a:pt x="3000" y="1368"/>
                  </a:lnTo>
                  <a:lnTo>
                    <a:pt x="3073" y="1337"/>
                  </a:lnTo>
                  <a:lnTo>
                    <a:pt x="3068" y="1363"/>
                  </a:lnTo>
                  <a:lnTo>
                    <a:pt x="3110" y="1360"/>
                  </a:lnTo>
                  <a:lnTo>
                    <a:pt x="3029" y="1398"/>
                  </a:lnTo>
                  <a:lnTo>
                    <a:pt x="3050" y="1440"/>
                  </a:lnTo>
                  <a:lnTo>
                    <a:pt x="3087" y="1394"/>
                  </a:lnTo>
                  <a:lnTo>
                    <a:pt x="3177" y="1364"/>
                  </a:lnTo>
                  <a:lnTo>
                    <a:pt x="3212" y="1325"/>
                  </a:lnTo>
                  <a:lnTo>
                    <a:pt x="3191" y="1290"/>
                  </a:lnTo>
                  <a:lnTo>
                    <a:pt x="3171" y="1352"/>
                  </a:lnTo>
                  <a:lnTo>
                    <a:pt x="3094" y="1336"/>
                  </a:lnTo>
                  <a:lnTo>
                    <a:pt x="3054" y="1288"/>
                  </a:lnTo>
                  <a:lnTo>
                    <a:pt x="3068" y="1256"/>
                  </a:lnTo>
                  <a:lnTo>
                    <a:pt x="3016" y="1245"/>
                  </a:lnTo>
                  <a:lnTo>
                    <a:pt x="3084" y="1223"/>
                  </a:lnTo>
                  <a:lnTo>
                    <a:pt x="3044" y="1193"/>
                  </a:lnTo>
                  <a:lnTo>
                    <a:pt x="2947" y="1211"/>
                  </a:lnTo>
                  <a:lnTo>
                    <a:pt x="3022" y="1148"/>
                  </a:lnTo>
                  <a:lnTo>
                    <a:pt x="3207" y="1148"/>
                  </a:lnTo>
                  <a:lnTo>
                    <a:pt x="3339" y="1061"/>
                  </a:lnTo>
                  <a:lnTo>
                    <a:pt x="3332" y="996"/>
                  </a:lnTo>
                  <a:lnTo>
                    <a:pt x="3290" y="1004"/>
                  </a:lnTo>
                  <a:lnTo>
                    <a:pt x="3290" y="966"/>
                  </a:lnTo>
                  <a:lnTo>
                    <a:pt x="3199" y="1009"/>
                  </a:lnTo>
                  <a:lnTo>
                    <a:pt x="3177" y="991"/>
                  </a:lnTo>
                  <a:lnTo>
                    <a:pt x="3287" y="946"/>
                  </a:lnTo>
                  <a:lnTo>
                    <a:pt x="3199" y="892"/>
                  </a:lnTo>
                  <a:lnTo>
                    <a:pt x="3157" y="851"/>
                  </a:lnTo>
                  <a:lnTo>
                    <a:pt x="3155" y="800"/>
                  </a:lnTo>
                  <a:lnTo>
                    <a:pt x="3115" y="779"/>
                  </a:lnTo>
                  <a:lnTo>
                    <a:pt x="3125" y="749"/>
                  </a:lnTo>
                  <a:lnTo>
                    <a:pt x="3108" y="719"/>
                  </a:lnTo>
                  <a:lnTo>
                    <a:pt x="3073" y="666"/>
                  </a:lnTo>
                  <a:lnTo>
                    <a:pt x="3043" y="694"/>
                  </a:lnTo>
                  <a:lnTo>
                    <a:pt x="3018" y="739"/>
                  </a:lnTo>
                  <a:lnTo>
                    <a:pt x="2963" y="775"/>
                  </a:lnTo>
                  <a:lnTo>
                    <a:pt x="2958" y="739"/>
                  </a:lnTo>
                  <a:lnTo>
                    <a:pt x="2887" y="760"/>
                  </a:lnTo>
                  <a:lnTo>
                    <a:pt x="2935" y="716"/>
                  </a:lnTo>
                  <a:lnTo>
                    <a:pt x="2927" y="679"/>
                  </a:lnTo>
                  <a:lnTo>
                    <a:pt x="2921" y="627"/>
                  </a:lnTo>
                  <a:lnTo>
                    <a:pt x="2866" y="622"/>
                  </a:lnTo>
                  <a:lnTo>
                    <a:pt x="2866" y="599"/>
                  </a:lnTo>
                  <a:lnTo>
                    <a:pt x="2797" y="552"/>
                  </a:lnTo>
                  <a:lnTo>
                    <a:pt x="2762" y="568"/>
                  </a:lnTo>
                  <a:lnTo>
                    <a:pt x="2680" y="551"/>
                  </a:lnTo>
                  <a:lnTo>
                    <a:pt x="2668" y="579"/>
                  </a:lnTo>
                  <a:lnTo>
                    <a:pt x="2691" y="599"/>
                  </a:lnTo>
                  <a:lnTo>
                    <a:pt x="2669" y="639"/>
                  </a:lnTo>
                  <a:lnTo>
                    <a:pt x="2701" y="702"/>
                  </a:lnTo>
                  <a:lnTo>
                    <a:pt x="2649" y="741"/>
                  </a:lnTo>
                  <a:lnTo>
                    <a:pt x="2689" y="768"/>
                  </a:lnTo>
                  <a:lnTo>
                    <a:pt x="2709" y="866"/>
                  </a:lnTo>
                  <a:lnTo>
                    <a:pt x="2623" y="948"/>
                  </a:lnTo>
                  <a:lnTo>
                    <a:pt x="2653" y="1045"/>
                  </a:lnTo>
                  <a:lnTo>
                    <a:pt x="2678" y="1058"/>
                  </a:lnTo>
                  <a:lnTo>
                    <a:pt x="2622" y="1110"/>
                  </a:lnTo>
                  <a:lnTo>
                    <a:pt x="2582" y="1113"/>
                  </a:lnTo>
                  <a:lnTo>
                    <a:pt x="2595" y="1081"/>
                  </a:lnTo>
                  <a:lnTo>
                    <a:pt x="2545" y="1022"/>
                  </a:lnTo>
                  <a:lnTo>
                    <a:pt x="2545" y="922"/>
                  </a:lnTo>
                  <a:lnTo>
                    <a:pt x="2454" y="910"/>
                  </a:lnTo>
                  <a:lnTo>
                    <a:pt x="2342" y="841"/>
                  </a:lnTo>
                  <a:lnTo>
                    <a:pt x="2285" y="819"/>
                  </a:lnTo>
                  <a:lnTo>
                    <a:pt x="2235" y="837"/>
                  </a:lnTo>
                  <a:lnTo>
                    <a:pt x="2223" y="744"/>
                  </a:lnTo>
                  <a:lnTo>
                    <a:pt x="2191" y="757"/>
                  </a:lnTo>
                  <a:lnTo>
                    <a:pt x="2183" y="610"/>
                  </a:lnTo>
                  <a:lnTo>
                    <a:pt x="2240" y="573"/>
                  </a:lnTo>
                  <a:lnTo>
                    <a:pt x="2245" y="535"/>
                  </a:lnTo>
                  <a:lnTo>
                    <a:pt x="2300" y="524"/>
                  </a:lnTo>
                  <a:lnTo>
                    <a:pt x="2216" y="465"/>
                  </a:lnTo>
                  <a:lnTo>
                    <a:pt x="2299" y="497"/>
                  </a:lnTo>
                  <a:lnTo>
                    <a:pt x="2321" y="462"/>
                  </a:lnTo>
                  <a:lnTo>
                    <a:pt x="2368" y="463"/>
                  </a:lnTo>
                  <a:lnTo>
                    <a:pt x="2410" y="402"/>
                  </a:lnTo>
                  <a:lnTo>
                    <a:pt x="2348" y="394"/>
                  </a:lnTo>
                  <a:lnTo>
                    <a:pt x="2316" y="363"/>
                  </a:lnTo>
                  <a:lnTo>
                    <a:pt x="2415" y="382"/>
                  </a:lnTo>
                  <a:lnTo>
                    <a:pt x="2421" y="326"/>
                  </a:lnTo>
                  <a:lnTo>
                    <a:pt x="2518" y="336"/>
                  </a:lnTo>
                  <a:lnTo>
                    <a:pt x="2573" y="295"/>
                  </a:lnTo>
                  <a:lnTo>
                    <a:pt x="2538" y="214"/>
                  </a:lnTo>
                  <a:lnTo>
                    <a:pt x="2577" y="205"/>
                  </a:lnTo>
                  <a:lnTo>
                    <a:pt x="2452" y="133"/>
                  </a:lnTo>
                  <a:lnTo>
                    <a:pt x="2475" y="197"/>
                  </a:lnTo>
                  <a:lnTo>
                    <a:pt x="2442" y="204"/>
                  </a:lnTo>
                  <a:lnTo>
                    <a:pt x="2397" y="286"/>
                  </a:lnTo>
                  <a:lnTo>
                    <a:pt x="2382" y="224"/>
                  </a:lnTo>
                  <a:lnTo>
                    <a:pt x="2333" y="168"/>
                  </a:lnTo>
                  <a:lnTo>
                    <a:pt x="2307" y="224"/>
                  </a:lnTo>
                  <a:lnTo>
                    <a:pt x="2275" y="164"/>
                  </a:lnTo>
                  <a:lnTo>
                    <a:pt x="2236" y="142"/>
                  </a:lnTo>
                  <a:lnTo>
                    <a:pt x="2245" y="113"/>
                  </a:lnTo>
                  <a:lnTo>
                    <a:pt x="2272" y="114"/>
                  </a:lnTo>
                  <a:lnTo>
                    <a:pt x="2228" y="43"/>
                  </a:lnTo>
                  <a:lnTo>
                    <a:pt x="2164" y="0"/>
                  </a:lnTo>
                  <a:lnTo>
                    <a:pt x="2130" y="45"/>
                  </a:lnTo>
                  <a:lnTo>
                    <a:pt x="2123" y="116"/>
                  </a:lnTo>
                  <a:lnTo>
                    <a:pt x="2207" y="152"/>
                  </a:lnTo>
                  <a:lnTo>
                    <a:pt x="2214" y="207"/>
                  </a:lnTo>
                  <a:lnTo>
                    <a:pt x="2151" y="237"/>
                  </a:lnTo>
                  <a:lnTo>
                    <a:pt x="2159" y="286"/>
                  </a:lnTo>
                  <a:lnTo>
                    <a:pt x="2129" y="267"/>
                  </a:lnTo>
                  <a:lnTo>
                    <a:pt x="2119" y="240"/>
                  </a:lnTo>
                  <a:lnTo>
                    <a:pt x="2070" y="255"/>
                  </a:lnTo>
                  <a:lnTo>
                    <a:pt x="1951" y="260"/>
                  </a:lnTo>
                  <a:lnTo>
                    <a:pt x="1922" y="232"/>
                  </a:lnTo>
                  <a:lnTo>
                    <a:pt x="1837" y="184"/>
                  </a:lnTo>
                  <a:lnTo>
                    <a:pt x="1760" y="221"/>
                  </a:lnTo>
                  <a:lnTo>
                    <a:pt x="1783" y="232"/>
                  </a:lnTo>
                  <a:lnTo>
                    <a:pt x="1845" y="201"/>
                  </a:lnTo>
                  <a:lnTo>
                    <a:pt x="1806" y="292"/>
                  </a:lnTo>
                  <a:lnTo>
                    <a:pt x="1722" y="240"/>
                  </a:lnTo>
                  <a:lnTo>
                    <a:pt x="1557" y="243"/>
                  </a:lnTo>
                  <a:lnTo>
                    <a:pt x="1605" y="213"/>
                  </a:lnTo>
                  <a:lnTo>
                    <a:pt x="1497" y="187"/>
                  </a:lnTo>
                  <a:lnTo>
                    <a:pt x="1347" y="130"/>
                  </a:lnTo>
                  <a:lnTo>
                    <a:pt x="1292" y="164"/>
                  </a:lnTo>
                  <a:lnTo>
                    <a:pt x="1296" y="114"/>
                  </a:lnTo>
                  <a:lnTo>
                    <a:pt x="1255" y="164"/>
                  </a:lnTo>
                  <a:lnTo>
                    <a:pt x="1199" y="108"/>
                  </a:lnTo>
                  <a:lnTo>
                    <a:pt x="1100" y="173"/>
                  </a:lnTo>
                  <a:lnTo>
                    <a:pt x="1097" y="154"/>
                  </a:lnTo>
                  <a:lnTo>
                    <a:pt x="994" y="179"/>
                  </a:lnTo>
                  <a:lnTo>
                    <a:pt x="1005" y="208"/>
                  </a:lnTo>
                  <a:lnTo>
                    <a:pt x="804" y="140"/>
                  </a:lnTo>
                  <a:lnTo>
                    <a:pt x="487" y="94"/>
                  </a:lnTo>
                  <a:lnTo>
                    <a:pt x="474" y="70"/>
                  </a:lnTo>
                  <a:lnTo>
                    <a:pt x="373" y="51"/>
                  </a:lnTo>
                  <a:lnTo>
                    <a:pt x="337" y="37"/>
                  </a:lnTo>
                  <a:lnTo>
                    <a:pt x="301" y="70"/>
                  </a:lnTo>
                  <a:lnTo>
                    <a:pt x="234" y="86"/>
                  </a:lnTo>
                  <a:lnTo>
                    <a:pt x="170" y="119"/>
                  </a:lnTo>
                  <a:lnTo>
                    <a:pt x="134" y="176"/>
                  </a:lnTo>
                  <a:lnTo>
                    <a:pt x="55" y="188"/>
                  </a:lnTo>
                  <a:lnTo>
                    <a:pt x="36" y="221"/>
                  </a:lnTo>
                  <a:lnTo>
                    <a:pt x="132" y="294"/>
                  </a:lnTo>
                  <a:lnTo>
                    <a:pt x="179" y="321"/>
                  </a:lnTo>
                  <a:lnTo>
                    <a:pt x="214" y="343"/>
                  </a:lnTo>
                  <a:lnTo>
                    <a:pt x="133" y="354"/>
                  </a:lnTo>
                  <a:lnTo>
                    <a:pt x="133" y="323"/>
                  </a:lnTo>
                  <a:lnTo>
                    <a:pt x="102" y="324"/>
                  </a:lnTo>
                  <a:lnTo>
                    <a:pt x="0" y="38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2" name="Freeform 4"/>
            <p:cNvSpPr>
              <a:spLocks/>
            </p:cNvSpPr>
            <p:nvPr/>
          </p:nvSpPr>
          <p:spPr bwMode="auto">
            <a:xfrm>
              <a:off x="1497" y="2712"/>
              <a:ext cx="157" cy="58"/>
            </a:xfrm>
            <a:custGeom>
              <a:avLst/>
              <a:gdLst>
                <a:gd name="T0" fmla="*/ 0 w 313"/>
                <a:gd name="T1" fmla="*/ 48 h 118"/>
                <a:gd name="T2" fmla="*/ 41 w 313"/>
                <a:gd name="T3" fmla="*/ 8 h 118"/>
                <a:gd name="T4" fmla="*/ 120 w 313"/>
                <a:gd name="T5" fmla="*/ 0 h 118"/>
                <a:gd name="T6" fmla="*/ 313 w 313"/>
                <a:gd name="T7" fmla="*/ 102 h 118"/>
                <a:gd name="T8" fmla="*/ 211 w 313"/>
                <a:gd name="T9" fmla="*/ 118 h 118"/>
                <a:gd name="T10" fmla="*/ 182 w 313"/>
                <a:gd name="T11" fmla="*/ 58 h 118"/>
                <a:gd name="T12" fmla="*/ 84 w 313"/>
                <a:gd name="T13" fmla="*/ 34 h 118"/>
                <a:gd name="T14" fmla="*/ 0 w 313"/>
                <a:gd name="T15" fmla="*/ 4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118">
                  <a:moveTo>
                    <a:pt x="0" y="48"/>
                  </a:moveTo>
                  <a:lnTo>
                    <a:pt x="41" y="8"/>
                  </a:lnTo>
                  <a:lnTo>
                    <a:pt x="120" y="0"/>
                  </a:lnTo>
                  <a:lnTo>
                    <a:pt x="313" y="102"/>
                  </a:lnTo>
                  <a:lnTo>
                    <a:pt x="211" y="118"/>
                  </a:lnTo>
                  <a:lnTo>
                    <a:pt x="182" y="58"/>
                  </a:lnTo>
                  <a:lnTo>
                    <a:pt x="84" y="34"/>
                  </a:lnTo>
                  <a:lnTo>
                    <a:pt x="0" y="48"/>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3" name="Freeform 5"/>
            <p:cNvSpPr>
              <a:spLocks/>
            </p:cNvSpPr>
            <p:nvPr/>
          </p:nvSpPr>
          <p:spPr bwMode="auto">
            <a:xfrm>
              <a:off x="1653" y="2772"/>
              <a:ext cx="89" cy="30"/>
            </a:xfrm>
            <a:custGeom>
              <a:avLst/>
              <a:gdLst>
                <a:gd name="T0" fmla="*/ 0 w 177"/>
                <a:gd name="T1" fmla="*/ 47 h 62"/>
                <a:gd name="T2" fmla="*/ 57 w 177"/>
                <a:gd name="T3" fmla="*/ 43 h 62"/>
                <a:gd name="T4" fmla="*/ 28 w 177"/>
                <a:gd name="T5" fmla="*/ 0 h 62"/>
                <a:gd name="T6" fmla="*/ 130 w 177"/>
                <a:gd name="T7" fmla="*/ 5 h 62"/>
                <a:gd name="T8" fmla="*/ 177 w 177"/>
                <a:gd name="T9" fmla="*/ 39 h 62"/>
                <a:gd name="T10" fmla="*/ 78 w 177"/>
                <a:gd name="T11" fmla="*/ 62 h 62"/>
                <a:gd name="T12" fmla="*/ 0 w 177"/>
                <a:gd name="T13" fmla="*/ 47 h 62"/>
              </a:gdLst>
              <a:ahLst/>
              <a:cxnLst>
                <a:cxn ang="0">
                  <a:pos x="T0" y="T1"/>
                </a:cxn>
                <a:cxn ang="0">
                  <a:pos x="T2" y="T3"/>
                </a:cxn>
                <a:cxn ang="0">
                  <a:pos x="T4" y="T5"/>
                </a:cxn>
                <a:cxn ang="0">
                  <a:pos x="T6" y="T7"/>
                </a:cxn>
                <a:cxn ang="0">
                  <a:pos x="T8" y="T9"/>
                </a:cxn>
                <a:cxn ang="0">
                  <a:pos x="T10" y="T11"/>
                </a:cxn>
                <a:cxn ang="0">
                  <a:pos x="T12" y="T13"/>
                </a:cxn>
              </a:cxnLst>
              <a:rect l="0" t="0" r="r" b="b"/>
              <a:pathLst>
                <a:path w="177" h="62">
                  <a:moveTo>
                    <a:pt x="0" y="47"/>
                  </a:moveTo>
                  <a:lnTo>
                    <a:pt x="57" y="43"/>
                  </a:lnTo>
                  <a:lnTo>
                    <a:pt x="28" y="0"/>
                  </a:lnTo>
                  <a:lnTo>
                    <a:pt x="130" y="5"/>
                  </a:lnTo>
                  <a:lnTo>
                    <a:pt x="177" y="39"/>
                  </a:lnTo>
                  <a:lnTo>
                    <a:pt x="78" y="62"/>
                  </a:lnTo>
                  <a:lnTo>
                    <a:pt x="0" y="47"/>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4" name="Freeform 6"/>
            <p:cNvSpPr>
              <a:spLocks/>
            </p:cNvSpPr>
            <p:nvPr/>
          </p:nvSpPr>
          <p:spPr bwMode="auto">
            <a:xfrm>
              <a:off x="1698" y="4113"/>
              <a:ext cx="92" cy="53"/>
            </a:xfrm>
            <a:custGeom>
              <a:avLst/>
              <a:gdLst>
                <a:gd name="T0" fmla="*/ 0 w 184"/>
                <a:gd name="T1" fmla="*/ 86 h 105"/>
                <a:gd name="T2" fmla="*/ 12 w 184"/>
                <a:gd name="T3" fmla="*/ 68 h 105"/>
                <a:gd name="T4" fmla="*/ 27 w 184"/>
                <a:gd name="T5" fmla="*/ 33 h 105"/>
                <a:gd name="T6" fmla="*/ 79 w 184"/>
                <a:gd name="T7" fmla="*/ 0 h 105"/>
                <a:gd name="T8" fmla="*/ 103 w 184"/>
                <a:gd name="T9" fmla="*/ 49 h 105"/>
                <a:gd name="T10" fmla="*/ 184 w 184"/>
                <a:gd name="T11" fmla="*/ 99 h 105"/>
                <a:gd name="T12" fmla="*/ 82 w 184"/>
                <a:gd name="T13" fmla="*/ 105 h 105"/>
                <a:gd name="T14" fmla="*/ 0 w 184"/>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05">
                  <a:moveTo>
                    <a:pt x="0" y="86"/>
                  </a:moveTo>
                  <a:lnTo>
                    <a:pt x="12" y="68"/>
                  </a:lnTo>
                  <a:lnTo>
                    <a:pt x="27" y="33"/>
                  </a:lnTo>
                  <a:lnTo>
                    <a:pt x="79" y="0"/>
                  </a:lnTo>
                  <a:lnTo>
                    <a:pt x="103" y="49"/>
                  </a:lnTo>
                  <a:lnTo>
                    <a:pt x="184" y="99"/>
                  </a:lnTo>
                  <a:lnTo>
                    <a:pt x="82" y="105"/>
                  </a:lnTo>
                  <a:lnTo>
                    <a:pt x="0" y="8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5" name="Freeform 7"/>
            <p:cNvSpPr>
              <a:spLocks/>
            </p:cNvSpPr>
            <p:nvPr/>
          </p:nvSpPr>
          <p:spPr bwMode="auto">
            <a:xfrm>
              <a:off x="1876" y="2142"/>
              <a:ext cx="99" cy="105"/>
            </a:xfrm>
            <a:custGeom>
              <a:avLst/>
              <a:gdLst>
                <a:gd name="T0" fmla="*/ 0 w 196"/>
                <a:gd name="T1" fmla="*/ 173 h 211"/>
                <a:gd name="T2" fmla="*/ 80 w 196"/>
                <a:gd name="T3" fmla="*/ 13 h 211"/>
                <a:gd name="T4" fmla="*/ 113 w 196"/>
                <a:gd name="T5" fmla="*/ 0 h 211"/>
                <a:gd name="T6" fmla="*/ 98 w 196"/>
                <a:gd name="T7" fmla="*/ 68 h 211"/>
                <a:gd name="T8" fmla="*/ 119 w 196"/>
                <a:gd name="T9" fmla="*/ 107 h 211"/>
                <a:gd name="T10" fmla="*/ 173 w 196"/>
                <a:gd name="T11" fmla="*/ 104 h 211"/>
                <a:gd name="T12" fmla="*/ 190 w 196"/>
                <a:gd name="T13" fmla="*/ 153 h 211"/>
                <a:gd name="T14" fmla="*/ 196 w 196"/>
                <a:gd name="T15" fmla="*/ 186 h 211"/>
                <a:gd name="T16" fmla="*/ 155 w 196"/>
                <a:gd name="T17" fmla="*/ 211 h 211"/>
                <a:gd name="T18" fmla="*/ 155 w 196"/>
                <a:gd name="T19" fmla="*/ 165 h 211"/>
                <a:gd name="T20" fmla="*/ 93 w 196"/>
                <a:gd name="T21" fmla="*/ 184 h 211"/>
                <a:gd name="T22" fmla="*/ 0 w 196"/>
                <a:gd name="T23" fmla="*/ 17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211">
                  <a:moveTo>
                    <a:pt x="0" y="173"/>
                  </a:moveTo>
                  <a:lnTo>
                    <a:pt x="80" y="13"/>
                  </a:lnTo>
                  <a:lnTo>
                    <a:pt x="113" y="0"/>
                  </a:lnTo>
                  <a:lnTo>
                    <a:pt x="98" y="68"/>
                  </a:lnTo>
                  <a:lnTo>
                    <a:pt x="119" y="107"/>
                  </a:lnTo>
                  <a:lnTo>
                    <a:pt x="173" y="104"/>
                  </a:lnTo>
                  <a:lnTo>
                    <a:pt x="190" y="153"/>
                  </a:lnTo>
                  <a:lnTo>
                    <a:pt x="196" y="186"/>
                  </a:lnTo>
                  <a:lnTo>
                    <a:pt x="155" y="211"/>
                  </a:lnTo>
                  <a:lnTo>
                    <a:pt x="155" y="165"/>
                  </a:lnTo>
                  <a:lnTo>
                    <a:pt x="93" y="184"/>
                  </a:lnTo>
                  <a:lnTo>
                    <a:pt x="0" y="17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6" name="Freeform 8"/>
            <p:cNvSpPr>
              <a:spLocks/>
            </p:cNvSpPr>
            <p:nvPr/>
          </p:nvSpPr>
          <p:spPr bwMode="auto">
            <a:xfrm>
              <a:off x="458" y="1994"/>
              <a:ext cx="40" cy="26"/>
            </a:xfrm>
            <a:custGeom>
              <a:avLst/>
              <a:gdLst>
                <a:gd name="T0" fmla="*/ 0 w 80"/>
                <a:gd name="T1" fmla="*/ 24 h 53"/>
                <a:gd name="T2" fmla="*/ 24 w 80"/>
                <a:gd name="T3" fmla="*/ 53 h 53"/>
                <a:gd name="T4" fmla="*/ 80 w 80"/>
                <a:gd name="T5" fmla="*/ 12 h 53"/>
                <a:gd name="T6" fmla="*/ 28 w 80"/>
                <a:gd name="T7" fmla="*/ 0 h 53"/>
                <a:gd name="T8" fmla="*/ 30 w 80"/>
                <a:gd name="T9" fmla="*/ 21 h 53"/>
                <a:gd name="T10" fmla="*/ 0 w 80"/>
                <a:gd name="T11" fmla="*/ 24 h 53"/>
              </a:gdLst>
              <a:ahLst/>
              <a:cxnLst>
                <a:cxn ang="0">
                  <a:pos x="T0" y="T1"/>
                </a:cxn>
                <a:cxn ang="0">
                  <a:pos x="T2" y="T3"/>
                </a:cxn>
                <a:cxn ang="0">
                  <a:pos x="T4" y="T5"/>
                </a:cxn>
                <a:cxn ang="0">
                  <a:pos x="T6" y="T7"/>
                </a:cxn>
                <a:cxn ang="0">
                  <a:pos x="T8" y="T9"/>
                </a:cxn>
                <a:cxn ang="0">
                  <a:pos x="T10" y="T11"/>
                </a:cxn>
              </a:cxnLst>
              <a:rect l="0" t="0" r="r" b="b"/>
              <a:pathLst>
                <a:path w="80" h="53">
                  <a:moveTo>
                    <a:pt x="0" y="24"/>
                  </a:moveTo>
                  <a:lnTo>
                    <a:pt x="24" y="53"/>
                  </a:lnTo>
                  <a:lnTo>
                    <a:pt x="80" y="12"/>
                  </a:lnTo>
                  <a:lnTo>
                    <a:pt x="28" y="0"/>
                  </a:lnTo>
                  <a:lnTo>
                    <a:pt x="30" y="21"/>
                  </a:lnTo>
                  <a:lnTo>
                    <a:pt x="0" y="2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7" name="Freeform 9"/>
            <p:cNvSpPr>
              <a:spLocks/>
            </p:cNvSpPr>
            <p:nvPr/>
          </p:nvSpPr>
          <p:spPr bwMode="auto">
            <a:xfrm>
              <a:off x="2393" y="1765"/>
              <a:ext cx="163" cy="86"/>
            </a:xfrm>
            <a:custGeom>
              <a:avLst/>
              <a:gdLst>
                <a:gd name="T0" fmla="*/ 0 w 326"/>
                <a:gd name="T1" fmla="*/ 58 h 172"/>
                <a:gd name="T2" fmla="*/ 42 w 326"/>
                <a:gd name="T3" fmla="*/ 0 h 172"/>
                <a:gd name="T4" fmla="*/ 97 w 326"/>
                <a:gd name="T5" fmla="*/ 69 h 172"/>
                <a:gd name="T6" fmla="*/ 185 w 326"/>
                <a:gd name="T7" fmla="*/ 17 h 172"/>
                <a:gd name="T8" fmla="*/ 294 w 326"/>
                <a:gd name="T9" fmla="*/ 5 h 172"/>
                <a:gd name="T10" fmla="*/ 326 w 326"/>
                <a:gd name="T11" fmla="*/ 76 h 172"/>
                <a:gd name="T12" fmla="*/ 163 w 326"/>
                <a:gd name="T13" fmla="*/ 172 h 172"/>
                <a:gd name="T14" fmla="*/ 55 w 326"/>
                <a:gd name="T15" fmla="*/ 148 h 172"/>
                <a:gd name="T16" fmla="*/ 0 w 326"/>
                <a:gd name="T17"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72">
                  <a:moveTo>
                    <a:pt x="0" y="58"/>
                  </a:moveTo>
                  <a:lnTo>
                    <a:pt x="42" y="0"/>
                  </a:lnTo>
                  <a:lnTo>
                    <a:pt x="97" y="69"/>
                  </a:lnTo>
                  <a:lnTo>
                    <a:pt x="185" y="17"/>
                  </a:lnTo>
                  <a:lnTo>
                    <a:pt x="294" y="5"/>
                  </a:lnTo>
                  <a:lnTo>
                    <a:pt x="326" y="76"/>
                  </a:lnTo>
                  <a:lnTo>
                    <a:pt x="163" y="172"/>
                  </a:lnTo>
                  <a:lnTo>
                    <a:pt x="55" y="148"/>
                  </a:lnTo>
                  <a:lnTo>
                    <a:pt x="0" y="58"/>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8" name="Freeform 10"/>
            <p:cNvSpPr>
              <a:spLocks/>
            </p:cNvSpPr>
            <p:nvPr/>
          </p:nvSpPr>
          <p:spPr bwMode="auto">
            <a:xfrm>
              <a:off x="1462" y="1780"/>
              <a:ext cx="93" cy="76"/>
            </a:xfrm>
            <a:custGeom>
              <a:avLst/>
              <a:gdLst>
                <a:gd name="T0" fmla="*/ 0 w 187"/>
                <a:gd name="T1" fmla="*/ 124 h 152"/>
                <a:gd name="T2" fmla="*/ 29 w 187"/>
                <a:gd name="T3" fmla="*/ 94 h 152"/>
                <a:gd name="T4" fmla="*/ 51 w 187"/>
                <a:gd name="T5" fmla="*/ 0 h 152"/>
                <a:gd name="T6" fmla="*/ 187 w 187"/>
                <a:gd name="T7" fmla="*/ 133 h 152"/>
                <a:gd name="T8" fmla="*/ 58 w 187"/>
                <a:gd name="T9" fmla="*/ 152 h 152"/>
                <a:gd name="T10" fmla="*/ 0 w 187"/>
                <a:gd name="T11" fmla="*/ 124 h 152"/>
              </a:gdLst>
              <a:ahLst/>
              <a:cxnLst>
                <a:cxn ang="0">
                  <a:pos x="T0" y="T1"/>
                </a:cxn>
                <a:cxn ang="0">
                  <a:pos x="T2" y="T3"/>
                </a:cxn>
                <a:cxn ang="0">
                  <a:pos x="T4" y="T5"/>
                </a:cxn>
                <a:cxn ang="0">
                  <a:pos x="T6" y="T7"/>
                </a:cxn>
                <a:cxn ang="0">
                  <a:pos x="T8" y="T9"/>
                </a:cxn>
                <a:cxn ang="0">
                  <a:pos x="T10" y="T11"/>
                </a:cxn>
              </a:cxnLst>
              <a:rect l="0" t="0" r="r" b="b"/>
              <a:pathLst>
                <a:path w="187" h="152">
                  <a:moveTo>
                    <a:pt x="0" y="124"/>
                  </a:moveTo>
                  <a:lnTo>
                    <a:pt x="29" y="94"/>
                  </a:lnTo>
                  <a:lnTo>
                    <a:pt x="51" y="0"/>
                  </a:lnTo>
                  <a:lnTo>
                    <a:pt x="187" y="133"/>
                  </a:lnTo>
                  <a:lnTo>
                    <a:pt x="58" y="152"/>
                  </a:lnTo>
                  <a:lnTo>
                    <a:pt x="0" y="12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59" name="Freeform 11"/>
            <p:cNvSpPr>
              <a:spLocks/>
            </p:cNvSpPr>
            <p:nvPr/>
          </p:nvSpPr>
          <p:spPr bwMode="auto">
            <a:xfrm>
              <a:off x="888" y="1512"/>
              <a:ext cx="157" cy="113"/>
            </a:xfrm>
            <a:custGeom>
              <a:avLst/>
              <a:gdLst>
                <a:gd name="T0" fmla="*/ 0 w 315"/>
                <a:gd name="T1" fmla="*/ 171 h 224"/>
                <a:gd name="T2" fmla="*/ 62 w 315"/>
                <a:gd name="T3" fmla="*/ 50 h 224"/>
                <a:gd name="T4" fmla="*/ 38 w 315"/>
                <a:gd name="T5" fmla="*/ 11 h 224"/>
                <a:gd name="T6" fmla="*/ 132 w 315"/>
                <a:gd name="T7" fmla="*/ 0 h 224"/>
                <a:gd name="T8" fmla="*/ 199 w 315"/>
                <a:gd name="T9" fmla="*/ 36 h 224"/>
                <a:gd name="T10" fmla="*/ 244 w 315"/>
                <a:gd name="T11" fmla="*/ 20 h 224"/>
                <a:gd name="T12" fmla="*/ 315 w 315"/>
                <a:gd name="T13" fmla="*/ 66 h 224"/>
                <a:gd name="T14" fmla="*/ 171 w 315"/>
                <a:gd name="T15" fmla="*/ 152 h 224"/>
                <a:gd name="T16" fmla="*/ 155 w 315"/>
                <a:gd name="T17" fmla="*/ 198 h 224"/>
                <a:gd name="T18" fmla="*/ 88 w 315"/>
                <a:gd name="T19" fmla="*/ 224 h 224"/>
                <a:gd name="T20" fmla="*/ 0 w 315"/>
                <a:gd name="T21" fmla="*/ 17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224">
                  <a:moveTo>
                    <a:pt x="0" y="171"/>
                  </a:moveTo>
                  <a:lnTo>
                    <a:pt x="62" y="50"/>
                  </a:lnTo>
                  <a:lnTo>
                    <a:pt x="38" y="11"/>
                  </a:lnTo>
                  <a:lnTo>
                    <a:pt x="132" y="0"/>
                  </a:lnTo>
                  <a:lnTo>
                    <a:pt x="199" y="36"/>
                  </a:lnTo>
                  <a:lnTo>
                    <a:pt x="244" y="20"/>
                  </a:lnTo>
                  <a:lnTo>
                    <a:pt x="315" y="66"/>
                  </a:lnTo>
                  <a:lnTo>
                    <a:pt x="171" y="152"/>
                  </a:lnTo>
                  <a:lnTo>
                    <a:pt x="155" y="198"/>
                  </a:lnTo>
                  <a:lnTo>
                    <a:pt x="88" y="224"/>
                  </a:lnTo>
                  <a:lnTo>
                    <a:pt x="0" y="171"/>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0" name="Freeform 12"/>
            <p:cNvSpPr>
              <a:spLocks/>
            </p:cNvSpPr>
            <p:nvPr/>
          </p:nvSpPr>
          <p:spPr bwMode="auto">
            <a:xfrm>
              <a:off x="991" y="1555"/>
              <a:ext cx="268" cy="150"/>
            </a:xfrm>
            <a:custGeom>
              <a:avLst/>
              <a:gdLst>
                <a:gd name="T0" fmla="*/ 0 w 537"/>
                <a:gd name="T1" fmla="*/ 92 h 300"/>
                <a:gd name="T2" fmla="*/ 79 w 537"/>
                <a:gd name="T3" fmla="*/ 11 h 300"/>
                <a:gd name="T4" fmla="*/ 207 w 537"/>
                <a:gd name="T5" fmla="*/ 64 h 300"/>
                <a:gd name="T6" fmla="*/ 321 w 537"/>
                <a:gd name="T7" fmla="*/ 0 h 300"/>
                <a:gd name="T8" fmla="*/ 403 w 537"/>
                <a:gd name="T9" fmla="*/ 32 h 300"/>
                <a:gd name="T10" fmla="*/ 431 w 537"/>
                <a:gd name="T11" fmla="*/ 143 h 300"/>
                <a:gd name="T12" fmla="*/ 537 w 537"/>
                <a:gd name="T13" fmla="*/ 200 h 300"/>
                <a:gd name="T14" fmla="*/ 478 w 537"/>
                <a:gd name="T15" fmla="*/ 283 h 300"/>
                <a:gd name="T16" fmla="*/ 368 w 537"/>
                <a:gd name="T17" fmla="*/ 239 h 300"/>
                <a:gd name="T18" fmla="*/ 170 w 537"/>
                <a:gd name="T19" fmla="*/ 300 h 300"/>
                <a:gd name="T20" fmla="*/ 47 w 537"/>
                <a:gd name="T21" fmla="*/ 206 h 300"/>
                <a:gd name="T22" fmla="*/ 44 w 537"/>
                <a:gd name="T23" fmla="*/ 168 h 300"/>
                <a:gd name="T24" fmla="*/ 102 w 537"/>
                <a:gd name="T25" fmla="*/ 113 h 300"/>
                <a:gd name="T26" fmla="*/ 26 w 537"/>
                <a:gd name="T27" fmla="*/ 123 h 300"/>
                <a:gd name="T28" fmla="*/ 0 w 537"/>
                <a:gd name="T29" fmla="*/ 9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 h="300">
                  <a:moveTo>
                    <a:pt x="0" y="92"/>
                  </a:moveTo>
                  <a:lnTo>
                    <a:pt x="79" y="11"/>
                  </a:lnTo>
                  <a:lnTo>
                    <a:pt x="207" y="64"/>
                  </a:lnTo>
                  <a:lnTo>
                    <a:pt x="321" y="0"/>
                  </a:lnTo>
                  <a:lnTo>
                    <a:pt x="403" y="32"/>
                  </a:lnTo>
                  <a:lnTo>
                    <a:pt x="431" y="143"/>
                  </a:lnTo>
                  <a:lnTo>
                    <a:pt x="537" y="200"/>
                  </a:lnTo>
                  <a:lnTo>
                    <a:pt x="478" y="283"/>
                  </a:lnTo>
                  <a:lnTo>
                    <a:pt x="368" y="239"/>
                  </a:lnTo>
                  <a:lnTo>
                    <a:pt x="170" y="300"/>
                  </a:lnTo>
                  <a:lnTo>
                    <a:pt x="47" y="206"/>
                  </a:lnTo>
                  <a:lnTo>
                    <a:pt x="44" y="168"/>
                  </a:lnTo>
                  <a:lnTo>
                    <a:pt x="102" y="113"/>
                  </a:lnTo>
                  <a:lnTo>
                    <a:pt x="26" y="123"/>
                  </a:lnTo>
                  <a:lnTo>
                    <a:pt x="0" y="9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1" name="Freeform 13"/>
            <p:cNvSpPr>
              <a:spLocks/>
            </p:cNvSpPr>
            <p:nvPr/>
          </p:nvSpPr>
          <p:spPr bwMode="auto">
            <a:xfrm>
              <a:off x="3396" y="3325"/>
              <a:ext cx="105" cy="239"/>
            </a:xfrm>
            <a:custGeom>
              <a:avLst/>
              <a:gdLst>
                <a:gd name="T0" fmla="*/ 0 w 210"/>
                <a:gd name="T1" fmla="*/ 344 h 478"/>
                <a:gd name="T2" fmla="*/ 19 w 210"/>
                <a:gd name="T3" fmla="*/ 439 h 478"/>
                <a:gd name="T4" fmla="*/ 59 w 210"/>
                <a:gd name="T5" fmla="*/ 478 h 478"/>
                <a:gd name="T6" fmla="*/ 121 w 210"/>
                <a:gd name="T7" fmla="*/ 439 h 478"/>
                <a:gd name="T8" fmla="*/ 210 w 210"/>
                <a:gd name="T9" fmla="*/ 122 h 478"/>
                <a:gd name="T10" fmla="*/ 175 w 210"/>
                <a:gd name="T11" fmla="*/ 0 h 478"/>
                <a:gd name="T12" fmla="*/ 20 w 210"/>
                <a:gd name="T13" fmla="*/ 188 h 478"/>
                <a:gd name="T14" fmla="*/ 37 w 210"/>
                <a:gd name="T15" fmla="*/ 269 h 478"/>
                <a:gd name="T16" fmla="*/ 0 w 210"/>
                <a:gd name="T17" fmla="*/ 34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78">
                  <a:moveTo>
                    <a:pt x="0" y="344"/>
                  </a:moveTo>
                  <a:lnTo>
                    <a:pt x="19" y="439"/>
                  </a:lnTo>
                  <a:lnTo>
                    <a:pt x="59" y="478"/>
                  </a:lnTo>
                  <a:lnTo>
                    <a:pt x="121" y="439"/>
                  </a:lnTo>
                  <a:lnTo>
                    <a:pt x="210" y="122"/>
                  </a:lnTo>
                  <a:lnTo>
                    <a:pt x="175" y="0"/>
                  </a:lnTo>
                  <a:lnTo>
                    <a:pt x="20" y="188"/>
                  </a:lnTo>
                  <a:lnTo>
                    <a:pt x="37" y="269"/>
                  </a:lnTo>
                  <a:lnTo>
                    <a:pt x="0" y="34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2" name="Freeform 14"/>
            <p:cNvSpPr>
              <a:spLocks/>
            </p:cNvSpPr>
            <p:nvPr/>
          </p:nvSpPr>
          <p:spPr bwMode="auto">
            <a:xfrm>
              <a:off x="4445" y="3300"/>
              <a:ext cx="589" cy="516"/>
            </a:xfrm>
            <a:custGeom>
              <a:avLst/>
              <a:gdLst>
                <a:gd name="T0" fmla="*/ 0 w 1178"/>
                <a:gd name="T1" fmla="*/ 565 h 1033"/>
                <a:gd name="T2" fmla="*/ 6 w 1178"/>
                <a:gd name="T3" fmla="*/ 418 h 1033"/>
                <a:gd name="T4" fmla="*/ 85 w 1178"/>
                <a:gd name="T5" fmla="*/ 346 h 1033"/>
                <a:gd name="T6" fmla="*/ 211 w 1178"/>
                <a:gd name="T7" fmla="*/ 314 h 1033"/>
                <a:gd name="T8" fmla="*/ 250 w 1178"/>
                <a:gd name="T9" fmla="*/ 222 h 1033"/>
                <a:gd name="T10" fmla="*/ 361 w 1178"/>
                <a:gd name="T11" fmla="*/ 115 h 1033"/>
                <a:gd name="T12" fmla="*/ 435 w 1178"/>
                <a:gd name="T13" fmla="*/ 144 h 1033"/>
                <a:gd name="T14" fmla="*/ 486 w 1178"/>
                <a:gd name="T15" fmla="*/ 74 h 1033"/>
                <a:gd name="T16" fmla="*/ 537 w 1178"/>
                <a:gd name="T17" fmla="*/ 16 h 1033"/>
                <a:gd name="T18" fmla="*/ 672 w 1178"/>
                <a:gd name="T19" fmla="*/ 59 h 1033"/>
                <a:gd name="T20" fmla="*/ 646 w 1178"/>
                <a:gd name="T21" fmla="*/ 152 h 1033"/>
                <a:gd name="T22" fmla="*/ 778 w 1178"/>
                <a:gd name="T23" fmla="*/ 250 h 1033"/>
                <a:gd name="T24" fmla="*/ 813 w 1178"/>
                <a:gd name="T25" fmla="*/ 208 h 1033"/>
                <a:gd name="T26" fmla="*/ 828 w 1178"/>
                <a:gd name="T27" fmla="*/ 47 h 1033"/>
                <a:gd name="T28" fmla="*/ 859 w 1178"/>
                <a:gd name="T29" fmla="*/ 0 h 1033"/>
                <a:gd name="T30" fmla="*/ 936 w 1178"/>
                <a:gd name="T31" fmla="*/ 152 h 1033"/>
                <a:gd name="T32" fmla="*/ 968 w 1178"/>
                <a:gd name="T33" fmla="*/ 294 h 1033"/>
                <a:gd name="T34" fmla="*/ 1041 w 1178"/>
                <a:gd name="T35" fmla="*/ 340 h 1033"/>
                <a:gd name="T36" fmla="*/ 1099 w 1178"/>
                <a:gd name="T37" fmla="*/ 456 h 1033"/>
                <a:gd name="T38" fmla="*/ 1157 w 1178"/>
                <a:gd name="T39" fmla="*/ 516 h 1033"/>
                <a:gd name="T40" fmla="*/ 1178 w 1178"/>
                <a:gd name="T41" fmla="*/ 629 h 1033"/>
                <a:gd name="T42" fmla="*/ 1165 w 1178"/>
                <a:gd name="T43" fmla="*/ 736 h 1033"/>
                <a:gd name="T44" fmla="*/ 1113 w 1178"/>
                <a:gd name="T45" fmla="*/ 829 h 1033"/>
                <a:gd name="T46" fmla="*/ 1074 w 1178"/>
                <a:gd name="T47" fmla="*/ 985 h 1033"/>
                <a:gd name="T48" fmla="*/ 965 w 1178"/>
                <a:gd name="T49" fmla="*/ 1029 h 1033"/>
                <a:gd name="T50" fmla="*/ 923 w 1178"/>
                <a:gd name="T51" fmla="*/ 996 h 1033"/>
                <a:gd name="T52" fmla="*/ 876 w 1178"/>
                <a:gd name="T53" fmla="*/ 1033 h 1033"/>
                <a:gd name="T54" fmla="*/ 775 w 1178"/>
                <a:gd name="T55" fmla="*/ 980 h 1033"/>
                <a:gd name="T56" fmla="*/ 757 w 1178"/>
                <a:gd name="T57" fmla="*/ 898 h 1033"/>
                <a:gd name="T58" fmla="*/ 710 w 1178"/>
                <a:gd name="T59" fmla="*/ 788 h 1033"/>
                <a:gd name="T60" fmla="*/ 658 w 1178"/>
                <a:gd name="T61" fmla="*/ 886 h 1033"/>
                <a:gd name="T62" fmla="*/ 606 w 1178"/>
                <a:gd name="T63" fmla="*/ 790 h 1033"/>
                <a:gd name="T64" fmla="*/ 517 w 1178"/>
                <a:gd name="T65" fmla="*/ 751 h 1033"/>
                <a:gd name="T66" fmla="*/ 358 w 1178"/>
                <a:gd name="T67" fmla="*/ 779 h 1033"/>
                <a:gd name="T68" fmla="*/ 292 w 1178"/>
                <a:gd name="T69" fmla="*/ 835 h 1033"/>
                <a:gd name="T70" fmla="*/ 182 w 1178"/>
                <a:gd name="T71" fmla="*/ 840 h 1033"/>
                <a:gd name="T72" fmla="*/ 119 w 1178"/>
                <a:gd name="T73" fmla="*/ 887 h 1033"/>
                <a:gd name="T74" fmla="*/ 37 w 1178"/>
                <a:gd name="T75" fmla="*/ 852 h 1033"/>
                <a:gd name="T76" fmla="*/ 58 w 1178"/>
                <a:gd name="T77" fmla="*/ 754 h 1033"/>
                <a:gd name="T78" fmla="*/ 0 w 1178"/>
                <a:gd name="T79" fmla="*/ 565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8" h="1033">
                  <a:moveTo>
                    <a:pt x="0" y="565"/>
                  </a:moveTo>
                  <a:lnTo>
                    <a:pt x="6" y="418"/>
                  </a:lnTo>
                  <a:lnTo>
                    <a:pt x="85" y="346"/>
                  </a:lnTo>
                  <a:lnTo>
                    <a:pt x="211" y="314"/>
                  </a:lnTo>
                  <a:lnTo>
                    <a:pt x="250" y="222"/>
                  </a:lnTo>
                  <a:lnTo>
                    <a:pt x="361" y="115"/>
                  </a:lnTo>
                  <a:lnTo>
                    <a:pt x="435" y="144"/>
                  </a:lnTo>
                  <a:lnTo>
                    <a:pt x="486" y="74"/>
                  </a:lnTo>
                  <a:lnTo>
                    <a:pt x="537" y="16"/>
                  </a:lnTo>
                  <a:lnTo>
                    <a:pt x="672" y="59"/>
                  </a:lnTo>
                  <a:lnTo>
                    <a:pt x="646" y="152"/>
                  </a:lnTo>
                  <a:lnTo>
                    <a:pt x="778" y="250"/>
                  </a:lnTo>
                  <a:lnTo>
                    <a:pt x="813" y="208"/>
                  </a:lnTo>
                  <a:lnTo>
                    <a:pt x="828" y="47"/>
                  </a:lnTo>
                  <a:lnTo>
                    <a:pt x="859" y="0"/>
                  </a:lnTo>
                  <a:lnTo>
                    <a:pt x="936" y="152"/>
                  </a:lnTo>
                  <a:lnTo>
                    <a:pt x="968" y="294"/>
                  </a:lnTo>
                  <a:lnTo>
                    <a:pt x="1041" y="340"/>
                  </a:lnTo>
                  <a:lnTo>
                    <a:pt x="1099" y="456"/>
                  </a:lnTo>
                  <a:lnTo>
                    <a:pt x="1157" y="516"/>
                  </a:lnTo>
                  <a:lnTo>
                    <a:pt x="1178" y="629"/>
                  </a:lnTo>
                  <a:lnTo>
                    <a:pt x="1165" y="736"/>
                  </a:lnTo>
                  <a:lnTo>
                    <a:pt x="1113" y="829"/>
                  </a:lnTo>
                  <a:lnTo>
                    <a:pt x="1074" y="985"/>
                  </a:lnTo>
                  <a:lnTo>
                    <a:pt x="965" y="1029"/>
                  </a:lnTo>
                  <a:lnTo>
                    <a:pt x="923" y="996"/>
                  </a:lnTo>
                  <a:lnTo>
                    <a:pt x="876" y="1033"/>
                  </a:lnTo>
                  <a:lnTo>
                    <a:pt x="775" y="980"/>
                  </a:lnTo>
                  <a:lnTo>
                    <a:pt x="757" y="898"/>
                  </a:lnTo>
                  <a:lnTo>
                    <a:pt x="710" y="788"/>
                  </a:lnTo>
                  <a:lnTo>
                    <a:pt x="658" y="886"/>
                  </a:lnTo>
                  <a:lnTo>
                    <a:pt x="606" y="790"/>
                  </a:lnTo>
                  <a:lnTo>
                    <a:pt x="517" y="751"/>
                  </a:lnTo>
                  <a:lnTo>
                    <a:pt x="358" y="779"/>
                  </a:lnTo>
                  <a:lnTo>
                    <a:pt x="292" y="835"/>
                  </a:lnTo>
                  <a:lnTo>
                    <a:pt x="182" y="840"/>
                  </a:lnTo>
                  <a:lnTo>
                    <a:pt x="119" y="887"/>
                  </a:lnTo>
                  <a:lnTo>
                    <a:pt x="37" y="852"/>
                  </a:lnTo>
                  <a:lnTo>
                    <a:pt x="58" y="754"/>
                  </a:lnTo>
                  <a:lnTo>
                    <a:pt x="0" y="56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3" name="Freeform 15"/>
            <p:cNvSpPr>
              <a:spLocks/>
            </p:cNvSpPr>
            <p:nvPr/>
          </p:nvSpPr>
          <p:spPr bwMode="auto">
            <a:xfrm>
              <a:off x="4905" y="3854"/>
              <a:ext cx="53" cy="60"/>
            </a:xfrm>
            <a:custGeom>
              <a:avLst/>
              <a:gdLst>
                <a:gd name="T0" fmla="*/ 0 w 107"/>
                <a:gd name="T1" fmla="*/ 22 h 120"/>
                <a:gd name="T2" fmla="*/ 1 w 107"/>
                <a:gd name="T3" fmla="*/ 0 h 120"/>
                <a:gd name="T4" fmla="*/ 95 w 107"/>
                <a:gd name="T5" fmla="*/ 5 h 120"/>
                <a:gd name="T6" fmla="*/ 107 w 107"/>
                <a:gd name="T7" fmla="*/ 67 h 120"/>
                <a:gd name="T8" fmla="*/ 62 w 107"/>
                <a:gd name="T9" fmla="*/ 120 h 120"/>
                <a:gd name="T10" fmla="*/ 0 w 107"/>
                <a:gd name="T11" fmla="*/ 22 h 120"/>
              </a:gdLst>
              <a:ahLst/>
              <a:cxnLst>
                <a:cxn ang="0">
                  <a:pos x="T0" y="T1"/>
                </a:cxn>
                <a:cxn ang="0">
                  <a:pos x="T2" y="T3"/>
                </a:cxn>
                <a:cxn ang="0">
                  <a:pos x="T4" y="T5"/>
                </a:cxn>
                <a:cxn ang="0">
                  <a:pos x="T6" y="T7"/>
                </a:cxn>
                <a:cxn ang="0">
                  <a:pos x="T8" y="T9"/>
                </a:cxn>
                <a:cxn ang="0">
                  <a:pos x="T10" y="T11"/>
                </a:cxn>
              </a:cxnLst>
              <a:rect l="0" t="0" r="r" b="b"/>
              <a:pathLst>
                <a:path w="107" h="120">
                  <a:moveTo>
                    <a:pt x="0" y="22"/>
                  </a:moveTo>
                  <a:lnTo>
                    <a:pt x="1" y="0"/>
                  </a:lnTo>
                  <a:lnTo>
                    <a:pt x="95" y="5"/>
                  </a:lnTo>
                  <a:lnTo>
                    <a:pt x="107" y="67"/>
                  </a:lnTo>
                  <a:lnTo>
                    <a:pt x="62" y="120"/>
                  </a:lnTo>
                  <a:lnTo>
                    <a:pt x="0" y="2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4" name="Freeform 16"/>
            <p:cNvSpPr>
              <a:spLocks/>
            </p:cNvSpPr>
            <p:nvPr/>
          </p:nvSpPr>
          <p:spPr bwMode="auto">
            <a:xfrm>
              <a:off x="5226" y="3854"/>
              <a:ext cx="114" cy="127"/>
            </a:xfrm>
            <a:custGeom>
              <a:avLst/>
              <a:gdLst>
                <a:gd name="T0" fmla="*/ 0 w 228"/>
                <a:gd name="T1" fmla="*/ 220 h 254"/>
                <a:gd name="T2" fmla="*/ 50 w 228"/>
                <a:gd name="T3" fmla="*/ 143 h 254"/>
                <a:gd name="T4" fmla="*/ 133 w 228"/>
                <a:gd name="T5" fmla="*/ 85 h 254"/>
                <a:gd name="T6" fmla="*/ 175 w 228"/>
                <a:gd name="T7" fmla="*/ 0 h 254"/>
                <a:gd name="T8" fmla="*/ 228 w 228"/>
                <a:gd name="T9" fmla="*/ 44 h 254"/>
                <a:gd name="T10" fmla="*/ 196 w 228"/>
                <a:gd name="T11" fmla="*/ 132 h 254"/>
                <a:gd name="T12" fmla="*/ 147 w 228"/>
                <a:gd name="T13" fmla="*/ 139 h 254"/>
                <a:gd name="T14" fmla="*/ 74 w 228"/>
                <a:gd name="T15" fmla="*/ 254 h 254"/>
                <a:gd name="T16" fmla="*/ 0 w 228"/>
                <a:gd name="T17"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54">
                  <a:moveTo>
                    <a:pt x="0" y="220"/>
                  </a:moveTo>
                  <a:lnTo>
                    <a:pt x="50" y="143"/>
                  </a:lnTo>
                  <a:lnTo>
                    <a:pt x="133" y="85"/>
                  </a:lnTo>
                  <a:lnTo>
                    <a:pt x="175" y="0"/>
                  </a:lnTo>
                  <a:lnTo>
                    <a:pt x="228" y="44"/>
                  </a:lnTo>
                  <a:lnTo>
                    <a:pt x="196" y="132"/>
                  </a:lnTo>
                  <a:lnTo>
                    <a:pt x="147" y="139"/>
                  </a:lnTo>
                  <a:lnTo>
                    <a:pt x="74" y="254"/>
                  </a:lnTo>
                  <a:lnTo>
                    <a:pt x="0" y="22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5" name="Freeform 17"/>
            <p:cNvSpPr>
              <a:spLocks/>
            </p:cNvSpPr>
            <p:nvPr/>
          </p:nvSpPr>
          <p:spPr bwMode="auto">
            <a:xfrm>
              <a:off x="5318" y="3730"/>
              <a:ext cx="84" cy="138"/>
            </a:xfrm>
            <a:custGeom>
              <a:avLst/>
              <a:gdLst>
                <a:gd name="T0" fmla="*/ 0 w 169"/>
                <a:gd name="T1" fmla="*/ 0 h 276"/>
                <a:gd name="T2" fmla="*/ 96 w 169"/>
                <a:gd name="T3" fmla="*/ 99 h 276"/>
                <a:gd name="T4" fmla="*/ 169 w 169"/>
                <a:gd name="T5" fmla="*/ 127 h 276"/>
                <a:gd name="T6" fmla="*/ 157 w 169"/>
                <a:gd name="T7" fmla="*/ 189 h 276"/>
                <a:gd name="T8" fmla="*/ 93 w 169"/>
                <a:gd name="T9" fmla="*/ 276 h 276"/>
                <a:gd name="T10" fmla="*/ 31 w 169"/>
                <a:gd name="T11" fmla="*/ 196 h 276"/>
                <a:gd name="T12" fmla="*/ 65 w 169"/>
                <a:gd name="T13" fmla="*/ 144 h 276"/>
                <a:gd name="T14" fmla="*/ 61 w 169"/>
                <a:gd name="T15" fmla="*/ 101 h 276"/>
                <a:gd name="T16" fmla="*/ 0 w 169"/>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76">
                  <a:moveTo>
                    <a:pt x="0" y="0"/>
                  </a:moveTo>
                  <a:lnTo>
                    <a:pt x="96" y="99"/>
                  </a:lnTo>
                  <a:lnTo>
                    <a:pt x="169" y="127"/>
                  </a:lnTo>
                  <a:lnTo>
                    <a:pt x="157" y="189"/>
                  </a:lnTo>
                  <a:lnTo>
                    <a:pt x="93" y="276"/>
                  </a:lnTo>
                  <a:lnTo>
                    <a:pt x="31" y="196"/>
                  </a:lnTo>
                  <a:lnTo>
                    <a:pt x="65" y="144"/>
                  </a:lnTo>
                  <a:lnTo>
                    <a:pt x="61" y="101"/>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6" name="Freeform 18"/>
            <p:cNvSpPr>
              <a:spLocks/>
            </p:cNvSpPr>
            <p:nvPr/>
          </p:nvSpPr>
          <p:spPr bwMode="auto">
            <a:xfrm>
              <a:off x="2498" y="2449"/>
              <a:ext cx="1022" cy="1281"/>
            </a:xfrm>
            <a:custGeom>
              <a:avLst/>
              <a:gdLst>
                <a:gd name="T0" fmla="*/ 64 w 2044"/>
                <a:gd name="T1" fmla="*/ 930 h 2562"/>
                <a:gd name="T2" fmla="*/ 75 w 2044"/>
                <a:gd name="T3" fmla="*/ 954 h 2562"/>
                <a:gd name="T4" fmla="*/ 130 w 2044"/>
                <a:gd name="T5" fmla="*/ 1018 h 2562"/>
                <a:gd name="T6" fmla="*/ 182 w 2044"/>
                <a:gd name="T7" fmla="*/ 1090 h 2562"/>
                <a:gd name="T8" fmla="*/ 298 w 2044"/>
                <a:gd name="T9" fmla="*/ 1180 h 2562"/>
                <a:gd name="T10" fmla="*/ 464 w 2044"/>
                <a:gd name="T11" fmla="*/ 1172 h 2562"/>
                <a:gd name="T12" fmla="*/ 664 w 2044"/>
                <a:gd name="T13" fmla="*/ 1123 h 2562"/>
                <a:gd name="T14" fmla="*/ 706 w 2044"/>
                <a:gd name="T15" fmla="*/ 1188 h 2562"/>
                <a:gd name="T16" fmla="*/ 771 w 2044"/>
                <a:gd name="T17" fmla="*/ 1171 h 2562"/>
                <a:gd name="T18" fmla="*/ 782 w 2044"/>
                <a:gd name="T19" fmla="*/ 1357 h 2562"/>
                <a:gd name="T20" fmla="*/ 877 w 2044"/>
                <a:gd name="T21" fmla="*/ 1506 h 2562"/>
                <a:gd name="T22" fmla="*/ 930 w 2044"/>
                <a:gd name="T23" fmla="*/ 1709 h 2562"/>
                <a:gd name="T24" fmla="*/ 866 w 2044"/>
                <a:gd name="T25" fmla="*/ 1934 h 2562"/>
                <a:gd name="T26" fmla="*/ 950 w 2044"/>
                <a:gd name="T27" fmla="*/ 2122 h 2562"/>
                <a:gd name="T28" fmla="*/ 971 w 2044"/>
                <a:gd name="T29" fmla="*/ 2298 h 2562"/>
                <a:gd name="T30" fmla="*/ 1068 w 2044"/>
                <a:gd name="T31" fmla="*/ 2562 h 2562"/>
                <a:gd name="T32" fmla="*/ 1327 w 2044"/>
                <a:gd name="T33" fmla="*/ 2528 h 2562"/>
                <a:gd name="T34" fmla="*/ 1482 w 2044"/>
                <a:gd name="T35" fmla="*/ 2336 h 2562"/>
                <a:gd name="T36" fmla="*/ 1495 w 2044"/>
                <a:gd name="T37" fmla="*/ 2230 h 2562"/>
                <a:gd name="T38" fmla="*/ 1572 w 2044"/>
                <a:gd name="T39" fmla="*/ 2177 h 2562"/>
                <a:gd name="T40" fmla="*/ 1548 w 2044"/>
                <a:gd name="T41" fmla="*/ 2024 h 2562"/>
                <a:gd name="T42" fmla="*/ 1721 w 2044"/>
                <a:gd name="T43" fmla="*/ 1869 h 2562"/>
                <a:gd name="T44" fmla="*/ 1725 w 2044"/>
                <a:gd name="T45" fmla="*/ 1692 h 2562"/>
                <a:gd name="T46" fmla="*/ 1676 w 2044"/>
                <a:gd name="T47" fmla="*/ 1547 h 2562"/>
                <a:gd name="T48" fmla="*/ 1755 w 2044"/>
                <a:gd name="T49" fmla="*/ 1388 h 2562"/>
                <a:gd name="T50" fmla="*/ 1936 w 2044"/>
                <a:gd name="T51" fmla="*/ 1195 h 2562"/>
                <a:gd name="T52" fmla="*/ 2044 w 2044"/>
                <a:gd name="T53" fmla="*/ 980 h 2562"/>
                <a:gd name="T54" fmla="*/ 2030 w 2044"/>
                <a:gd name="T55" fmla="*/ 923 h 2562"/>
                <a:gd name="T56" fmla="*/ 1857 w 2044"/>
                <a:gd name="T57" fmla="*/ 975 h 2562"/>
                <a:gd name="T58" fmla="*/ 1799 w 2044"/>
                <a:gd name="T59" fmla="*/ 892 h 2562"/>
                <a:gd name="T60" fmla="*/ 1700 w 2044"/>
                <a:gd name="T61" fmla="*/ 810 h 2562"/>
                <a:gd name="T62" fmla="*/ 1664 w 2044"/>
                <a:gd name="T63" fmla="*/ 705 h 2562"/>
                <a:gd name="T64" fmla="*/ 1582 w 2044"/>
                <a:gd name="T65" fmla="*/ 495 h 2562"/>
                <a:gd name="T66" fmla="*/ 1481 w 2044"/>
                <a:gd name="T67" fmla="*/ 286 h 2562"/>
                <a:gd name="T68" fmla="*/ 1432 w 2044"/>
                <a:gd name="T69" fmla="*/ 213 h 2562"/>
                <a:gd name="T70" fmla="*/ 1382 w 2044"/>
                <a:gd name="T71" fmla="*/ 241 h 2562"/>
                <a:gd name="T72" fmla="*/ 1262 w 2044"/>
                <a:gd name="T73" fmla="*/ 212 h 2562"/>
                <a:gd name="T74" fmla="*/ 1111 w 2044"/>
                <a:gd name="T75" fmla="*/ 195 h 2562"/>
                <a:gd name="T76" fmla="*/ 1080 w 2044"/>
                <a:gd name="T77" fmla="*/ 262 h 2562"/>
                <a:gd name="T78" fmla="*/ 968 w 2044"/>
                <a:gd name="T79" fmla="*/ 182 h 2562"/>
                <a:gd name="T80" fmla="*/ 815 w 2044"/>
                <a:gd name="T81" fmla="*/ 120 h 2562"/>
                <a:gd name="T82" fmla="*/ 849 w 2044"/>
                <a:gd name="T83" fmla="*/ 0 h 2562"/>
                <a:gd name="T84" fmla="*/ 781 w 2044"/>
                <a:gd name="T85" fmla="*/ 5 h 2562"/>
                <a:gd name="T86" fmla="*/ 567 w 2044"/>
                <a:gd name="T87" fmla="*/ 21 h 2562"/>
                <a:gd name="T88" fmla="*/ 458 w 2044"/>
                <a:gd name="T89" fmla="*/ 75 h 2562"/>
                <a:gd name="T90" fmla="*/ 350 w 2044"/>
                <a:gd name="T91" fmla="*/ 52 h 2562"/>
                <a:gd name="T92" fmla="*/ 253 w 2044"/>
                <a:gd name="T93" fmla="*/ 177 h 2562"/>
                <a:gd name="T94" fmla="*/ 221 w 2044"/>
                <a:gd name="T95" fmla="*/ 300 h 2562"/>
                <a:gd name="T96" fmla="*/ 138 w 2044"/>
                <a:gd name="T97" fmla="*/ 356 h 2562"/>
                <a:gd name="T98" fmla="*/ 20 w 2044"/>
                <a:gd name="T99" fmla="*/ 599 h 2562"/>
                <a:gd name="T100" fmla="*/ 49 w 2044"/>
                <a:gd name="T101" fmla="*/ 689 h 2562"/>
                <a:gd name="T102" fmla="*/ 0 w 2044"/>
                <a:gd name="T103" fmla="*/ 822 h 2562"/>
                <a:gd name="T104" fmla="*/ 64 w 2044"/>
                <a:gd name="T105" fmla="*/ 930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4" h="2562">
                  <a:moveTo>
                    <a:pt x="64" y="930"/>
                  </a:moveTo>
                  <a:lnTo>
                    <a:pt x="75" y="954"/>
                  </a:lnTo>
                  <a:lnTo>
                    <a:pt x="130" y="1018"/>
                  </a:lnTo>
                  <a:lnTo>
                    <a:pt x="182" y="1090"/>
                  </a:lnTo>
                  <a:lnTo>
                    <a:pt x="298" y="1180"/>
                  </a:lnTo>
                  <a:lnTo>
                    <a:pt x="464" y="1172"/>
                  </a:lnTo>
                  <a:lnTo>
                    <a:pt x="664" y="1123"/>
                  </a:lnTo>
                  <a:lnTo>
                    <a:pt x="706" y="1188"/>
                  </a:lnTo>
                  <a:lnTo>
                    <a:pt x="771" y="1171"/>
                  </a:lnTo>
                  <a:lnTo>
                    <a:pt x="782" y="1357"/>
                  </a:lnTo>
                  <a:lnTo>
                    <a:pt x="877" y="1506"/>
                  </a:lnTo>
                  <a:lnTo>
                    <a:pt x="930" y="1709"/>
                  </a:lnTo>
                  <a:lnTo>
                    <a:pt x="866" y="1934"/>
                  </a:lnTo>
                  <a:lnTo>
                    <a:pt x="950" y="2122"/>
                  </a:lnTo>
                  <a:lnTo>
                    <a:pt x="971" y="2298"/>
                  </a:lnTo>
                  <a:lnTo>
                    <a:pt x="1068" y="2562"/>
                  </a:lnTo>
                  <a:lnTo>
                    <a:pt x="1327" y="2528"/>
                  </a:lnTo>
                  <a:lnTo>
                    <a:pt x="1482" y="2336"/>
                  </a:lnTo>
                  <a:lnTo>
                    <a:pt x="1495" y="2230"/>
                  </a:lnTo>
                  <a:lnTo>
                    <a:pt x="1572" y="2177"/>
                  </a:lnTo>
                  <a:lnTo>
                    <a:pt x="1548" y="2024"/>
                  </a:lnTo>
                  <a:lnTo>
                    <a:pt x="1721" y="1869"/>
                  </a:lnTo>
                  <a:lnTo>
                    <a:pt x="1725" y="1692"/>
                  </a:lnTo>
                  <a:lnTo>
                    <a:pt x="1676" y="1547"/>
                  </a:lnTo>
                  <a:lnTo>
                    <a:pt x="1755" y="1388"/>
                  </a:lnTo>
                  <a:lnTo>
                    <a:pt x="1936" y="1195"/>
                  </a:lnTo>
                  <a:lnTo>
                    <a:pt x="2044" y="980"/>
                  </a:lnTo>
                  <a:lnTo>
                    <a:pt x="2030" y="923"/>
                  </a:lnTo>
                  <a:lnTo>
                    <a:pt x="1857" y="975"/>
                  </a:lnTo>
                  <a:lnTo>
                    <a:pt x="1799" y="892"/>
                  </a:lnTo>
                  <a:lnTo>
                    <a:pt x="1700" y="810"/>
                  </a:lnTo>
                  <a:lnTo>
                    <a:pt x="1664" y="705"/>
                  </a:lnTo>
                  <a:lnTo>
                    <a:pt x="1582" y="495"/>
                  </a:lnTo>
                  <a:lnTo>
                    <a:pt x="1481" y="286"/>
                  </a:lnTo>
                  <a:lnTo>
                    <a:pt x="1432" y="213"/>
                  </a:lnTo>
                  <a:lnTo>
                    <a:pt x="1382" y="241"/>
                  </a:lnTo>
                  <a:lnTo>
                    <a:pt x="1262" y="212"/>
                  </a:lnTo>
                  <a:lnTo>
                    <a:pt x="1111" y="195"/>
                  </a:lnTo>
                  <a:lnTo>
                    <a:pt x="1080" y="262"/>
                  </a:lnTo>
                  <a:lnTo>
                    <a:pt x="968" y="182"/>
                  </a:lnTo>
                  <a:lnTo>
                    <a:pt x="815" y="120"/>
                  </a:lnTo>
                  <a:lnTo>
                    <a:pt x="849" y="0"/>
                  </a:lnTo>
                  <a:lnTo>
                    <a:pt x="781" y="5"/>
                  </a:lnTo>
                  <a:lnTo>
                    <a:pt x="567" y="21"/>
                  </a:lnTo>
                  <a:lnTo>
                    <a:pt x="458" y="75"/>
                  </a:lnTo>
                  <a:lnTo>
                    <a:pt x="350" y="52"/>
                  </a:lnTo>
                  <a:lnTo>
                    <a:pt x="253" y="177"/>
                  </a:lnTo>
                  <a:lnTo>
                    <a:pt x="221" y="300"/>
                  </a:lnTo>
                  <a:lnTo>
                    <a:pt x="138" y="356"/>
                  </a:lnTo>
                  <a:lnTo>
                    <a:pt x="20" y="599"/>
                  </a:lnTo>
                  <a:lnTo>
                    <a:pt x="49" y="689"/>
                  </a:lnTo>
                  <a:lnTo>
                    <a:pt x="0" y="822"/>
                  </a:lnTo>
                  <a:lnTo>
                    <a:pt x="64" y="93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7" name="Freeform 19"/>
            <p:cNvSpPr>
              <a:spLocks/>
            </p:cNvSpPr>
            <p:nvPr/>
          </p:nvSpPr>
          <p:spPr bwMode="auto">
            <a:xfrm>
              <a:off x="4699" y="3121"/>
              <a:ext cx="298" cy="172"/>
            </a:xfrm>
            <a:custGeom>
              <a:avLst/>
              <a:gdLst>
                <a:gd name="T0" fmla="*/ 0 w 595"/>
                <a:gd name="T1" fmla="*/ 35 h 343"/>
                <a:gd name="T2" fmla="*/ 87 w 595"/>
                <a:gd name="T3" fmla="*/ 58 h 343"/>
                <a:gd name="T4" fmla="*/ 58 w 595"/>
                <a:gd name="T5" fmla="*/ 127 h 343"/>
                <a:gd name="T6" fmla="*/ 214 w 595"/>
                <a:gd name="T7" fmla="*/ 176 h 343"/>
                <a:gd name="T8" fmla="*/ 205 w 595"/>
                <a:gd name="T9" fmla="*/ 279 h 343"/>
                <a:gd name="T10" fmla="*/ 354 w 595"/>
                <a:gd name="T11" fmla="*/ 307 h 343"/>
                <a:gd name="T12" fmla="*/ 402 w 595"/>
                <a:gd name="T13" fmla="*/ 247 h 343"/>
                <a:gd name="T14" fmla="*/ 595 w 595"/>
                <a:gd name="T15" fmla="*/ 343 h 343"/>
                <a:gd name="T16" fmla="*/ 498 w 595"/>
                <a:gd name="T17" fmla="*/ 197 h 343"/>
                <a:gd name="T18" fmla="*/ 207 w 595"/>
                <a:gd name="T19" fmla="*/ 35 h 343"/>
                <a:gd name="T20" fmla="*/ 43 w 595"/>
                <a:gd name="T21" fmla="*/ 0 h 343"/>
                <a:gd name="T22" fmla="*/ 0 w 595"/>
                <a:gd name="T23" fmla="*/ 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5" h="343">
                  <a:moveTo>
                    <a:pt x="0" y="35"/>
                  </a:moveTo>
                  <a:lnTo>
                    <a:pt x="87" y="58"/>
                  </a:lnTo>
                  <a:lnTo>
                    <a:pt x="58" y="127"/>
                  </a:lnTo>
                  <a:lnTo>
                    <a:pt x="214" y="176"/>
                  </a:lnTo>
                  <a:lnTo>
                    <a:pt x="205" y="279"/>
                  </a:lnTo>
                  <a:lnTo>
                    <a:pt x="354" y="307"/>
                  </a:lnTo>
                  <a:lnTo>
                    <a:pt x="402" y="247"/>
                  </a:lnTo>
                  <a:lnTo>
                    <a:pt x="595" y="343"/>
                  </a:lnTo>
                  <a:lnTo>
                    <a:pt x="498" y="197"/>
                  </a:lnTo>
                  <a:lnTo>
                    <a:pt x="207" y="35"/>
                  </a:lnTo>
                  <a:lnTo>
                    <a:pt x="43" y="0"/>
                  </a:lnTo>
                  <a:lnTo>
                    <a:pt x="0" y="3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8" name="Freeform 20"/>
            <p:cNvSpPr>
              <a:spLocks/>
            </p:cNvSpPr>
            <p:nvPr/>
          </p:nvSpPr>
          <p:spPr bwMode="auto">
            <a:xfrm>
              <a:off x="4567" y="2948"/>
              <a:ext cx="60" cy="71"/>
            </a:xfrm>
            <a:custGeom>
              <a:avLst/>
              <a:gdLst>
                <a:gd name="T0" fmla="*/ 0 w 120"/>
                <a:gd name="T1" fmla="*/ 97 h 143"/>
                <a:gd name="T2" fmla="*/ 28 w 120"/>
                <a:gd name="T3" fmla="*/ 48 h 143"/>
                <a:gd name="T4" fmla="*/ 106 w 120"/>
                <a:gd name="T5" fmla="*/ 0 h 143"/>
                <a:gd name="T6" fmla="*/ 120 w 120"/>
                <a:gd name="T7" fmla="*/ 85 h 143"/>
                <a:gd name="T8" fmla="*/ 103 w 120"/>
                <a:gd name="T9" fmla="*/ 143 h 143"/>
                <a:gd name="T10" fmla="*/ 49 w 120"/>
                <a:gd name="T11" fmla="*/ 65 h 143"/>
                <a:gd name="T12" fmla="*/ 0 w 120"/>
                <a:gd name="T13" fmla="*/ 97 h 143"/>
              </a:gdLst>
              <a:ahLst/>
              <a:cxnLst>
                <a:cxn ang="0">
                  <a:pos x="T0" y="T1"/>
                </a:cxn>
                <a:cxn ang="0">
                  <a:pos x="T2" y="T3"/>
                </a:cxn>
                <a:cxn ang="0">
                  <a:pos x="T4" y="T5"/>
                </a:cxn>
                <a:cxn ang="0">
                  <a:pos x="T6" y="T7"/>
                </a:cxn>
                <a:cxn ang="0">
                  <a:pos x="T8" y="T9"/>
                </a:cxn>
                <a:cxn ang="0">
                  <a:pos x="T10" y="T11"/>
                </a:cxn>
                <a:cxn ang="0">
                  <a:pos x="T12" y="T13"/>
                </a:cxn>
              </a:cxnLst>
              <a:rect l="0" t="0" r="r" b="b"/>
              <a:pathLst>
                <a:path w="120" h="143">
                  <a:moveTo>
                    <a:pt x="0" y="97"/>
                  </a:moveTo>
                  <a:lnTo>
                    <a:pt x="28" y="48"/>
                  </a:lnTo>
                  <a:lnTo>
                    <a:pt x="106" y="0"/>
                  </a:lnTo>
                  <a:lnTo>
                    <a:pt x="120" y="85"/>
                  </a:lnTo>
                  <a:lnTo>
                    <a:pt x="103" y="143"/>
                  </a:lnTo>
                  <a:lnTo>
                    <a:pt x="49" y="65"/>
                  </a:lnTo>
                  <a:lnTo>
                    <a:pt x="0" y="97"/>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69" name="Freeform 21"/>
            <p:cNvSpPr>
              <a:spLocks/>
            </p:cNvSpPr>
            <p:nvPr/>
          </p:nvSpPr>
          <p:spPr bwMode="auto">
            <a:xfrm>
              <a:off x="4536" y="2792"/>
              <a:ext cx="61" cy="107"/>
            </a:xfrm>
            <a:custGeom>
              <a:avLst/>
              <a:gdLst>
                <a:gd name="T0" fmla="*/ 0 w 122"/>
                <a:gd name="T1" fmla="*/ 86 h 215"/>
                <a:gd name="T2" fmla="*/ 24 w 122"/>
                <a:gd name="T3" fmla="*/ 0 h 215"/>
                <a:gd name="T4" fmla="*/ 66 w 122"/>
                <a:gd name="T5" fmla="*/ 3 h 215"/>
                <a:gd name="T6" fmla="*/ 76 w 122"/>
                <a:gd name="T7" fmla="*/ 60 h 215"/>
                <a:gd name="T8" fmla="*/ 43 w 122"/>
                <a:gd name="T9" fmla="*/ 117 h 215"/>
                <a:gd name="T10" fmla="*/ 122 w 122"/>
                <a:gd name="T11" fmla="*/ 215 h 215"/>
                <a:gd name="T12" fmla="*/ 24 w 122"/>
                <a:gd name="T13" fmla="*/ 170 h 215"/>
                <a:gd name="T14" fmla="*/ 0 w 122"/>
                <a:gd name="T15" fmla="*/ 86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215">
                  <a:moveTo>
                    <a:pt x="0" y="86"/>
                  </a:moveTo>
                  <a:lnTo>
                    <a:pt x="24" y="0"/>
                  </a:lnTo>
                  <a:lnTo>
                    <a:pt x="66" y="3"/>
                  </a:lnTo>
                  <a:lnTo>
                    <a:pt x="76" y="60"/>
                  </a:lnTo>
                  <a:lnTo>
                    <a:pt x="43" y="117"/>
                  </a:lnTo>
                  <a:lnTo>
                    <a:pt x="122" y="215"/>
                  </a:lnTo>
                  <a:lnTo>
                    <a:pt x="24" y="170"/>
                  </a:lnTo>
                  <a:lnTo>
                    <a:pt x="0" y="8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0" name="Freeform 22"/>
            <p:cNvSpPr>
              <a:spLocks/>
            </p:cNvSpPr>
            <p:nvPr/>
          </p:nvSpPr>
          <p:spPr bwMode="auto">
            <a:xfrm>
              <a:off x="4521" y="3086"/>
              <a:ext cx="92" cy="125"/>
            </a:xfrm>
            <a:custGeom>
              <a:avLst/>
              <a:gdLst>
                <a:gd name="T0" fmla="*/ 0 w 185"/>
                <a:gd name="T1" fmla="*/ 151 h 250"/>
                <a:gd name="T2" fmla="*/ 15 w 185"/>
                <a:gd name="T3" fmla="*/ 238 h 250"/>
                <a:gd name="T4" fmla="*/ 74 w 185"/>
                <a:gd name="T5" fmla="*/ 250 h 250"/>
                <a:gd name="T6" fmla="*/ 117 w 185"/>
                <a:gd name="T7" fmla="*/ 209 h 250"/>
                <a:gd name="T8" fmla="*/ 74 w 185"/>
                <a:gd name="T9" fmla="*/ 120 h 250"/>
                <a:gd name="T10" fmla="*/ 160 w 185"/>
                <a:gd name="T11" fmla="*/ 45 h 250"/>
                <a:gd name="T12" fmla="*/ 185 w 185"/>
                <a:gd name="T13" fmla="*/ 0 h 250"/>
                <a:gd name="T14" fmla="*/ 64 w 185"/>
                <a:gd name="T15" fmla="*/ 13 h 250"/>
                <a:gd name="T16" fmla="*/ 35 w 185"/>
                <a:gd name="T17" fmla="*/ 35 h 250"/>
                <a:gd name="T18" fmla="*/ 0 w 185"/>
                <a:gd name="T19" fmla="*/ 15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250">
                  <a:moveTo>
                    <a:pt x="0" y="151"/>
                  </a:moveTo>
                  <a:lnTo>
                    <a:pt x="15" y="238"/>
                  </a:lnTo>
                  <a:lnTo>
                    <a:pt x="74" y="250"/>
                  </a:lnTo>
                  <a:lnTo>
                    <a:pt x="117" y="209"/>
                  </a:lnTo>
                  <a:lnTo>
                    <a:pt x="74" y="120"/>
                  </a:lnTo>
                  <a:lnTo>
                    <a:pt x="160" y="45"/>
                  </a:lnTo>
                  <a:lnTo>
                    <a:pt x="185" y="0"/>
                  </a:lnTo>
                  <a:lnTo>
                    <a:pt x="64" y="13"/>
                  </a:lnTo>
                  <a:lnTo>
                    <a:pt x="35" y="35"/>
                  </a:lnTo>
                  <a:lnTo>
                    <a:pt x="0" y="151"/>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1" name="Freeform 23"/>
            <p:cNvSpPr>
              <a:spLocks/>
            </p:cNvSpPr>
            <p:nvPr/>
          </p:nvSpPr>
          <p:spPr bwMode="auto">
            <a:xfrm>
              <a:off x="4374" y="2996"/>
              <a:ext cx="152" cy="190"/>
            </a:xfrm>
            <a:custGeom>
              <a:avLst/>
              <a:gdLst>
                <a:gd name="T0" fmla="*/ 0 w 304"/>
                <a:gd name="T1" fmla="*/ 222 h 380"/>
                <a:gd name="T2" fmla="*/ 23 w 304"/>
                <a:gd name="T3" fmla="*/ 181 h 380"/>
                <a:gd name="T4" fmla="*/ 241 w 304"/>
                <a:gd name="T5" fmla="*/ 0 h 380"/>
                <a:gd name="T6" fmla="*/ 304 w 304"/>
                <a:gd name="T7" fmla="*/ 60 h 380"/>
                <a:gd name="T8" fmla="*/ 243 w 304"/>
                <a:gd name="T9" fmla="*/ 117 h 380"/>
                <a:gd name="T10" fmla="*/ 267 w 304"/>
                <a:gd name="T11" fmla="*/ 200 h 380"/>
                <a:gd name="T12" fmla="*/ 175 w 304"/>
                <a:gd name="T13" fmla="*/ 380 h 380"/>
                <a:gd name="T14" fmla="*/ 39 w 304"/>
                <a:gd name="T15" fmla="*/ 341 h 380"/>
                <a:gd name="T16" fmla="*/ 0 w 304"/>
                <a:gd name="T17" fmla="*/ 22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80">
                  <a:moveTo>
                    <a:pt x="0" y="222"/>
                  </a:moveTo>
                  <a:lnTo>
                    <a:pt x="23" y="181"/>
                  </a:lnTo>
                  <a:lnTo>
                    <a:pt x="241" y="0"/>
                  </a:lnTo>
                  <a:lnTo>
                    <a:pt x="304" y="60"/>
                  </a:lnTo>
                  <a:lnTo>
                    <a:pt x="243" y="117"/>
                  </a:lnTo>
                  <a:lnTo>
                    <a:pt x="267" y="200"/>
                  </a:lnTo>
                  <a:lnTo>
                    <a:pt x="175" y="380"/>
                  </a:lnTo>
                  <a:lnTo>
                    <a:pt x="39" y="341"/>
                  </a:lnTo>
                  <a:lnTo>
                    <a:pt x="0" y="22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2" name="Freeform 24"/>
            <p:cNvSpPr>
              <a:spLocks/>
            </p:cNvSpPr>
            <p:nvPr/>
          </p:nvSpPr>
          <p:spPr bwMode="auto">
            <a:xfrm>
              <a:off x="4321" y="3218"/>
              <a:ext cx="135" cy="50"/>
            </a:xfrm>
            <a:custGeom>
              <a:avLst/>
              <a:gdLst>
                <a:gd name="T0" fmla="*/ 0 w 268"/>
                <a:gd name="T1" fmla="*/ 26 h 98"/>
                <a:gd name="T2" fmla="*/ 18 w 268"/>
                <a:gd name="T3" fmla="*/ 0 h 98"/>
                <a:gd name="T4" fmla="*/ 208 w 268"/>
                <a:gd name="T5" fmla="*/ 29 h 98"/>
                <a:gd name="T6" fmla="*/ 265 w 268"/>
                <a:gd name="T7" fmla="*/ 62 h 98"/>
                <a:gd name="T8" fmla="*/ 268 w 268"/>
                <a:gd name="T9" fmla="*/ 98 h 98"/>
                <a:gd name="T10" fmla="*/ 46 w 268"/>
                <a:gd name="T11" fmla="*/ 51 h 98"/>
                <a:gd name="T12" fmla="*/ 0 w 268"/>
                <a:gd name="T13" fmla="*/ 26 h 98"/>
              </a:gdLst>
              <a:ahLst/>
              <a:cxnLst>
                <a:cxn ang="0">
                  <a:pos x="T0" y="T1"/>
                </a:cxn>
                <a:cxn ang="0">
                  <a:pos x="T2" y="T3"/>
                </a:cxn>
                <a:cxn ang="0">
                  <a:pos x="T4" y="T5"/>
                </a:cxn>
                <a:cxn ang="0">
                  <a:pos x="T6" y="T7"/>
                </a:cxn>
                <a:cxn ang="0">
                  <a:pos x="T8" y="T9"/>
                </a:cxn>
                <a:cxn ang="0">
                  <a:pos x="T10" y="T11"/>
                </a:cxn>
                <a:cxn ang="0">
                  <a:pos x="T12" y="T13"/>
                </a:cxn>
              </a:cxnLst>
              <a:rect l="0" t="0" r="r" b="b"/>
              <a:pathLst>
                <a:path w="268" h="98">
                  <a:moveTo>
                    <a:pt x="0" y="26"/>
                  </a:moveTo>
                  <a:lnTo>
                    <a:pt x="18" y="0"/>
                  </a:lnTo>
                  <a:lnTo>
                    <a:pt x="208" y="29"/>
                  </a:lnTo>
                  <a:lnTo>
                    <a:pt x="265" y="62"/>
                  </a:lnTo>
                  <a:lnTo>
                    <a:pt x="268" y="98"/>
                  </a:lnTo>
                  <a:lnTo>
                    <a:pt x="46" y="51"/>
                  </a:lnTo>
                  <a:lnTo>
                    <a:pt x="0" y="2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3" name="Freeform 25"/>
            <p:cNvSpPr>
              <a:spLocks/>
            </p:cNvSpPr>
            <p:nvPr/>
          </p:nvSpPr>
          <p:spPr bwMode="auto">
            <a:xfrm>
              <a:off x="4171" y="3019"/>
              <a:ext cx="160" cy="197"/>
            </a:xfrm>
            <a:custGeom>
              <a:avLst/>
              <a:gdLst>
                <a:gd name="T0" fmla="*/ 0 w 321"/>
                <a:gd name="T1" fmla="*/ 0 h 393"/>
                <a:gd name="T2" fmla="*/ 70 w 321"/>
                <a:gd name="T3" fmla="*/ 16 h 393"/>
                <a:gd name="T4" fmla="*/ 234 w 321"/>
                <a:gd name="T5" fmla="*/ 157 h 393"/>
                <a:gd name="T6" fmla="*/ 247 w 321"/>
                <a:gd name="T7" fmla="*/ 220 h 393"/>
                <a:gd name="T8" fmla="*/ 321 w 321"/>
                <a:gd name="T9" fmla="*/ 297 h 393"/>
                <a:gd name="T10" fmla="*/ 280 w 321"/>
                <a:gd name="T11" fmla="*/ 393 h 393"/>
                <a:gd name="T12" fmla="*/ 214 w 321"/>
                <a:gd name="T13" fmla="*/ 334 h 393"/>
                <a:gd name="T14" fmla="*/ 107 w 321"/>
                <a:gd name="T15" fmla="*/ 135 h 393"/>
                <a:gd name="T16" fmla="*/ 0 w 321"/>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393">
                  <a:moveTo>
                    <a:pt x="0" y="0"/>
                  </a:moveTo>
                  <a:lnTo>
                    <a:pt x="70" y="16"/>
                  </a:lnTo>
                  <a:lnTo>
                    <a:pt x="234" y="157"/>
                  </a:lnTo>
                  <a:lnTo>
                    <a:pt x="247" y="220"/>
                  </a:lnTo>
                  <a:lnTo>
                    <a:pt x="321" y="297"/>
                  </a:lnTo>
                  <a:lnTo>
                    <a:pt x="280" y="393"/>
                  </a:lnTo>
                  <a:lnTo>
                    <a:pt x="214" y="334"/>
                  </a:lnTo>
                  <a:lnTo>
                    <a:pt x="107" y="135"/>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4" name="Freeform 26"/>
            <p:cNvSpPr>
              <a:spLocks/>
            </p:cNvSpPr>
            <p:nvPr/>
          </p:nvSpPr>
          <p:spPr bwMode="auto">
            <a:xfrm>
              <a:off x="4832" y="2277"/>
              <a:ext cx="88" cy="75"/>
            </a:xfrm>
            <a:custGeom>
              <a:avLst/>
              <a:gdLst>
                <a:gd name="T0" fmla="*/ 0 w 175"/>
                <a:gd name="T1" fmla="*/ 123 h 150"/>
                <a:gd name="T2" fmla="*/ 19 w 175"/>
                <a:gd name="T3" fmla="*/ 125 h 150"/>
                <a:gd name="T4" fmla="*/ 101 w 175"/>
                <a:gd name="T5" fmla="*/ 150 h 150"/>
                <a:gd name="T6" fmla="*/ 175 w 175"/>
                <a:gd name="T7" fmla="*/ 92 h 150"/>
                <a:gd name="T8" fmla="*/ 163 w 175"/>
                <a:gd name="T9" fmla="*/ 51 h 150"/>
                <a:gd name="T10" fmla="*/ 61 w 175"/>
                <a:gd name="T11" fmla="*/ 0 h 150"/>
                <a:gd name="T12" fmla="*/ 0 w 175"/>
                <a:gd name="T13" fmla="*/ 123 h 150"/>
              </a:gdLst>
              <a:ahLst/>
              <a:cxnLst>
                <a:cxn ang="0">
                  <a:pos x="T0" y="T1"/>
                </a:cxn>
                <a:cxn ang="0">
                  <a:pos x="T2" y="T3"/>
                </a:cxn>
                <a:cxn ang="0">
                  <a:pos x="T4" y="T5"/>
                </a:cxn>
                <a:cxn ang="0">
                  <a:pos x="T6" y="T7"/>
                </a:cxn>
                <a:cxn ang="0">
                  <a:pos x="T8" y="T9"/>
                </a:cxn>
                <a:cxn ang="0">
                  <a:pos x="T10" y="T11"/>
                </a:cxn>
                <a:cxn ang="0">
                  <a:pos x="T12" y="T13"/>
                </a:cxn>
              </a:cxnLst>
              <a:rect l="0" t="0" r="r" b="b"/>
              <a:pathLst>
                <a:path w="175" h="150">
                  <a:moveTo>
                    <a:pt x="0" y="123"/>
                  </a:moveTo>
                  <a:lnTo>
                    <a:pt x="19" y="125"/>
                  </a:lnTo>
                  <a:lnTo>
                    <a:pt x="101" y="150"/>
                  </a:lnTo>
                  <a:lnTo>
                    <a:pt x="175" y="92"/>
                  </a:lnTo>
                  <a:lnTo>
                    <a:pt x="163" y="51"/>
                  </a:lnTo>
                  <a:lnTo>
                    <a:pt x="61" y="0"/>
                  </a:lnTo>
                  <a:lnTo>
                    <a:pt x="0" y="12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5" name="Freeform 27"/>
            <p:cNvSpPr>
              <a:spLocks/>
            </p:cNvSpPr>
            <p:nvPr/>
          </p:nvSpPr>
          <p:spPr bwMode="auto">
            <a:xfrm>
              <a:off x="4860" y="2077"/>
              <a:ext cx="45" cy="189"/>
            </a:xfrm>
            <a:custGeom>
              <a:avLst/>
              <a:gdLst>
                <a:gd name="T0" fmla="*/ 0 w 91"/>
                <a:gd name="T1" fmla="*/ 96 h 379"/>
                <a:gd name="T2" fmla="*/ 16 w 91"/>
                <a:gd name="T3" fmla="*/ 379 h 379"/>
                <a:gd name="T4" fmla="*/ 91 w 91"/>
                <a:gd name="T5" fmla="*/ 259 h 379"/>
                <a:gd name="T6" fmla="*/ 29 w 91"/>
                <a:gd name="T7" fmla="*/ 0 h 379"/>
                <a:gd name="T8" fmla="*/ 0 w 91"/>
                <a:gd name="T9" fmla="*/ 96 h 379"/>
              </a:gdLst>
              <a:ahLst/>
              <a:cxnLst>
                <a:cxn ang="0">
                  <a:pos x="T0" y="T1"/>
                </a:cxn>
                <a:cxn ang="0">
                  <a:pos x="T2" y="T3"/>
                </a:cxn>
                <a:cxn ang="0">
                  <a:pos x="T4" y="T5"/>
                </a:cxn>
                <a:cxn ang="0">
                  <a:pos x="T6" y="T7"/>
                </a:cxn>
                <a:cxn ang="0">
                  <a:pos x="T8" y="T9"/>
                </a:cxn>
              </a:cxnLst>
              <a:rect l="0" t="0" r="r" b="b"/>
              <a:pathLst>
                <a:path w="91" h="379">
                  <a:moveTo>
                    <a:pt x="0" y="96"/>
                  </a:moveTo>
                  <a:lnTo>
                    <a:pt x="16" y="379"/>
                  </a:lnTo>
                  <a:lnTo>
                    <a:pt x="91" y="259"/>
                  </a:lnTo>
                  <a:lnTo>
                    <a:pt x="29" y="0"/>
                  </a:lnTo>
                  <a:lnTo>
                    <a:pt x="0" y="9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6" name="Freeform 28"/>
            <p:cNvSpPr>
              <a:spLocks/>
            </p:cNvSpPr>
            <p:nvPr/>
          </p:nvSpPr>
          <p:spPr bwMode="auto">
            <a:xfrm>
              <a:off x="4700" y="2362"/>
              <a:ext cx="167" cy="147"/>
            </a:xfrm>
            <a:custGeom>
              <a:avLst/>
              <a:gdLst>
                <a:gd name="T0" fmla="*/ 0 w 333"/>
                <a:gd name="T1" fmla="*/ 293 h 293"/>
                <a:gd name="T2" fmla="*/ 57 w 333"/>
                <a:gd name="T3" fmla="*/ 234 h 293"/>
                <a:gd name="T4" fmla="*/ 143 w 333"/>
                <a:gd name="T5" fmla="*/ 234 h 293"/>
                <a:gd name="T6" fmla="*/ 190 w 333"/>
                <a:gd name="T7" fmla="*/ 158 h 293"/>
                <a:gd name="T8" fmla="*/ 264 w 333"/>
                <a:gd name="T9" fmla="*/ 105 h 293"/>
                <a:gd name="T10" fmla="*/ 313 w 333"/>
                <a:gd name="T11" fmla="*/ 0 h 293"/>
                <a:gd name="T12" fmla="*/ 333 w 333"/>
                <a:gd name="T13" fmla="*/ 76 h 293"/>
                <a:gd name="T14" fmla="*/ 281 w 333"/>
                <a:gd name="T15" fmla="*/ 245 h 293"/>
                <a:gd name="T16" fmla="*/ 177 w 333"/>
                <a:gd name="T17" fmla="*/ 286 h 293"/>
                <a:gd name="T18" fmla="*/ 99 w 333"/>
                <a:gd name="T19" fmla="*/ 274 h 293"/>
                <a:gd name="T20" fmla="*/ 0 w 333"/>
                <a:gd name="T2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93">
                  <a:moveTo>
                    <a:pt x="0" y="293"/>
                  </a:moveTo>
                  <a:lnTo>
                    <a:pt x="57" y="234"/>
                  </a:lnTo>
                  <a:lnTo>
                    <a:pt x="143" y="234"/>
                  </a:lnTo>
                  <a:lnTo>
                    <a:pt x="190" y="158"/>
                  </a:lnTo>
                  <a:lnTo>
                    <a:pt x="264" y="105"/>
                  </a:lnTo>
                  <a:lnTo>
                    <a:pt x="313" y="0"/>
                  </a:lnTo>
                  <a:lnTo>
                    <a:pt x="333" y="76"/>
                  </a:lnTo>
                  <a:lnTo>
                    <a:pt x="281" y="245"/>
                  </a:lnTo>
                  <a:lnTo>
                    <a:pt x="177" y="286"/>
                  </a:lnTo>
                  <a:lnTo>
                    <a:pt x="99" y="274"/>
                  </a:lnTo>
                  <a:lnTo>
                    <a:pt x="0" y="29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7" name="Freeform 29"/>
            <p:cNvSpPr>
              <a:spLocks/>
            </p:cNvSpPr>
            <p:nvPr/>
          </p:nvSpPr>
          <p:spPr bwMode="auto">
            <a:xfrm>
              <a:off x="3942" y="2948"/>
              <a:ext cx="27" cy="64"/>
            </a:xfrm>
            <a:custGeom>
              <a:avLst/>
              <a:gdLst>
                <a:gd name="T0" fmla="*/ 0 w 54"/>
                <a:gd name="T1" fmla="*/ 0 h 128"/>
                <a:gd name="T2" fmla="*/ 9 w 54"/>
                <a:gd name="T3" fmla="*/ 128 h 128"/>
                <a:gd name="T4" fmla="*/ 54 w 54"/>
                <a:gd name="T5" fmla="*/ 104 h 128"/>
                <a:gd name="T6" fmla="*/ 30 w 54"/>
                <a:gd name="T7" fmla="*/ 27 h 128"/>
                <a:gd name="T8" fmla="*/ 0 w 54"/>
                <a:gd name="T9" fmla="*/ 0 h 128"/>
              </a:gdLst>
              <a:ahLst/>
              <a:cxnLst>
                <a:cxn ang="0">
                  <a:pos x="T0" y="T1"/>
                </a:cxn>
                <a:cxn ang="0">
                  <a:pos x="T2" y="T3"/>
                </a:cxn>
                <a:cxn ang="0">
                  <a:pos x="T4" y="T5"/>
                </a:cxn>
                <a:cxn ang="0">
                  <a:pos x="T6" y="T7"/>
                </a:cxn>
                <a:cxn ang="0">
                  <a:pos x="T8" y="T9"/>
                </a:cxn>
              </a:cxnLst>
              <a:rect l="0" t="0" r="r" b="b"/>
              <a:pathLst>
                <a:path w="54" h="128">
                  <a:moveTo>
                    <a:pt x="0" y="0"/>
                  </a:moveTo>
                  <a:lnTo>
                    <a:pt x="9" y="128"/>
                  </a:lnTo>
                  <a:lnTo>
                    <a:pt x="54" y="104"/>
                  </a:lnTo>
                  <a:lnTo>
                    <a:pt x="30" y="27"/>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8" name="Freeform 30"/>
            <p:cNvSpPr>
              <a:spLocks/>
            </p:cNvSpPr>
            <p:nvPr/>
          </p:nvSpPr>
          <p:spPr bwMode="auto">
            <a:xfrm>
              <a:off x="2917" y="1311"/>
              <a:ext cx="156" cy="130"/>
            </a:xfrm>
            <a:custGeom>
              <a:avLst/>
              <a:gdLst>
                <a:gd name="T0" fmla="*/ 0 w 313"/>
                <a:gd name="T1" fmla="*/ 32 h 260"/>
                <a:gd name="T2" fmla="*/ 1 w 313"/>
                <a:gd name="T3" fmla="*/ 63 h 260"/>
                <a:gd name="T4" fmla="*/ 55 w 313"/>
                <a:gd name="T5" fmla="*/ 144 h 260"/>
                <a:gd name="T6" fmla="*/ 144 w 313"/>
                <a:gd name="T7" fmla="*/ 128 h 260"/>
                <a:gd name="T8" fmla="*/ 85 w 313"/>
                <a:gd name="T9" fmla="*/ 159 h 260"/>
                <a:gd name="T10" fmla="*/ 153 w 313"/>
                <a:gd name="T11" fmla="*/ 197 h 260"/>
                <a:gd name="T12" fmla="*/ 94 w 313"/>
                <a:gd name="T13" fmla="*/ 204 h 260"/>
                <a:gd name="T14" fmla="*/ 185 w 313"/>
                <a:gd name="T15" fmla="*/ 260 h 260"/>
                <a:gd name="T16" fmla="*/ 313 w 313"/>
                <a:gd name="T17" fmla="*/ 95 h 260"/>
                <a:gd name="T18" fmla="*/ 162 w 313"/>
                <a:gd name="T19" fmla="*/ 0 h 260"/>
                <a:gd name="T20" fmla="*/ 167 w 313"/>
                <a:gd name="T21" fmla="*/ 92 h 260"/>
                <a:gd name="T22" fmla="*/ 107 w 313"/>
                <a:gd name="T23" fmla="*/ 23 h 260"/>
                <a:gd name="T24" fmla="*/ 0 w 313"/>
                <a:gd name="T25" fmla="*/ 3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260">
                  <a:moveTo>
                    <a:pt x="0" y="32"/>
                  </a:moveTo>
                  <a:lnTo>
                    <a:pt x="1" y="63"/>
                  </a:lnTo>
                  <a:lnTo>
                    <a:pt x="55" y="144"/>
                  </a:lnTo>
                  <a:lnTo>
                    <a:pt x="144" y="128"/>
                  </a:lnTo>
                  <a:lnTo>
                    <a:pt x="85" y="159"/>
                  </a:lnTo>
                  <a:lnTo>
                    <a:pt x="153" y="197"/>
                  </a:lnTo>
                  <a:lnTo>
                    <a:pt x="94" y="204"/>
                  </a:lnTo>
                  <a:lnTo>
                    <a:pt x="185" y="260"/>
                  </a:lnTo>
                  <a:lnTo>
                    <a:pt x="313" y="95"/>
                  </a:lnTo>
                  <a:lnTo>
                    <a:pt x="162" y="0"/>
                  </a:lnTo>
                  <a:lnTo>
                    <a:pt x="167" y="92"/>
                  </a:lnTo>
                  <a:lnTo>
                    <a:pt x="107" y="23"/>
                  </a:lnTo>
                  <a:lnTo>
                    <a:pt x="0" y="3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79" name="Freeform 31"/>
            <p:cNvSpPr>
              <a:spLocks/>
            </p:cNvSpPr>
            <p:nvPr/>
          </p:nvSpPr>
          <p:spPr bwMode="auto">
            <a:xfrm>
              <a:off x="3026" y="1295"/>
              <a:ext cx="134" cy="53"/>
            </a:xfrm>
            <a:custGeom>
              <a:avLst/>
              <a:gdLst>
                <a:gd name="T0" fmla="*/ 0 w 268"/>
                <a:gd name="T1" fmla="*/ 50 h 106"/>
                <a:gd name="T2" fmla="*/ 46 w 268"/>
                <a:gd name="T3" fmla="*/ 75 h 106"/>
                <a:gd name="T4" fmla="*/ 153 w 268"/>
                <a:gd name="T5" fmla="*/ 106 h 106"/>
                <a:gd name="T6" fmla="*/ 268 w 268"/>
                <a:gd name="T7" fmla="*/ 50 h 106"/>
                <a:gd name="T8" fmla="*/ 199 w 268"/>
                <a:gd name="T9" fmla="*/ 13 h 106"/>
                <a:gd name="T10" fmla="*/ 123 w 268"/>
                <a:gd name="T11" fmla="*/ 41 h 106"/>
                <a:gd name="T12" fmla="*/ 46 w 268"/>
                <a:gd name="T13" fmla="*/ 0 h 106"/>
                <a:gd name="T14" fmla="*/ 0 w 268"/>
                <a:gd name="T15" fmla="*/ 5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06">
                  <a:moveTo>
                    <a:pt x="0" y="50"/>
                  </a:moveTo>
                  <a:lnTo>
                    <a:pt x="46" y="75"/>
                  </a:lnTo>
                  <a:lnTo>
                    <a:pt x="153" y="106"/>
                  </a:lnTo>
                  <a:lnTo>
                    <a:pt x="268" y="50"/>
                  </a:lnTo>
                  <a:lnTo>
                    <a:pt x="199" y="13"/>
                  </a:lnTo>
                  <a:lnTo>
                    <a:pt x="123" y="41"/>
                  </a:lnTo>
                  <a:lnTo>
                    <a:pt x="46" y="0"/>
                  </a:lnTo>
                  <a:lnTo>
                    <a:pt x="0" y="5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0" name="Freeform 32"/>
            <p:cNvSpPr>
              <a:spLocks/>
            </p:cNvSpPr>
            <p:nvPr/>
          </p:nvSpPr>
          <p:spPr bwMode="auto">
            <a:xfrm>
              <a:off x="3065" y="1381"/>
              <a:ext cx="61" cy="36"/>
            </a:xfrm>
            <a:custGeom>
              <a:avLst/>
              <a:gdLst>
                <a:gd name="T0" fmla="*/ 0 w 121"/>
                <a:gd name="T1" fmla="*/ 59 h 73"/>
                <a:gd name="T2" fmla="*/ 9 w 121"/>
                <a:gd name="T3" fmla="*/ 22 h 73"/>
                <a:gd name="T4" fmla="*/ 62 w 121"/>
                <a:gd name="T5" fmla="*/ 0 h 73"/>
                <a:gd name="T6" fmla="*/ 121 w 121"/>
                <a:gd name="T7" fmla="*/ 39 h 73"/>
                <a:gd name="T8" fmla="*/ 51 w 121"/>
                <a:gd name="T9" fmla="*/ 73 h 73"/>
                <a:gd name="T10" fmla="*/ 0 w 121"/>
                <a:gd name="T11" fmla="*/ 59 h 73"/>
              </a:gdLst>
              <a:ahLst/>
              <a:cxnLst>
                <a:cxn ang="0">
                  <a:pos x="T0" y="T1"/>
                </a:cxn>
                <a:cxn ang="0">
                  <a:pos x="T2" y="T3"/>
                </a:cxn>
                <a:cxn ang="0">
                  <a:pos x="T4" y="T5"/>
                </a:cxn>
                <a:cxn ang="0">
                  <a:pos x="T6" y="T7"/>
                </a:cxn>
                <a:cxn ang="0">
                  <a:pos x="T8" y="T9"/>
                </a:cxn>
                <a:cxn ang="0">
                  <a:pos x="T10" y="T11"/>
                </a:cxn>
              </a:cxnLst>
              <a:rect l="0" t="0" r="r" b="b"/>
              <a:pathLst>
                <a:path w="121" h="73">
                  <a:moveTo>
                    <a:pt x="0" y="59"/>
                  </a:moveTo>
                  <a:lnTo>
                    <a:pt x="9" y="22"/>
                  </a:lnTo>
                  <a:lnTo>
                    <a:pt x="62" y="0"/>
                  </a:lnTo>
                  <a:lnTo>
                    <a:pt x="121" y="39"/>
                  </a:lnTo>
                  <a:lnTo>
                    <a:pt x="51" y="73"/>
                  </a:lnTo>
                  <a:lnTo>
                    <a:pt x="0" y="59"/>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1" name="Freeform 33"/>
            <p:cNvSpPr>
              <a:spLocks/>
            </p:cNvSpPr>
            <p:nvPr/>
          </p:nvSpPr>
          <p:spPr bwMode="auto">
            <a:xfrm>
              <a:off x="3521" y="1561"/>
              <a:ext cx="91" cy="77"/>
            </a:xfrm>
            <a:custGeom>
              <a:avLst/>
              <a:gdLst>
                <a:gd name="T0" fmla="*/ 0 w 182"/>
                <a:gd name="T1" fmla="*/ 74 h 153"/>
                <a:gd name="T2" fmla="*/ 74 w 182"/>
                <a:gd name="T3" fmla="*/ 107 h 153"/>
                <a:gd name="T4" fmla="*/ 68 w 182"/>
                <a:gd name="T5" fmla="*/ 148 h 153"/>
                <a:gd name="T6" fmla="*/ 182 w 182"/>
                <a:gd name="T7" fmla="*/ 153 h 153"/>
                <a:gd name="T8" fmla="*/ 120 w 182"/>
                <a:gd name="T9" fmla="*/ 23 h 153"/>
                <a:gd name="T10" fmla="*/ 50 w 182"/>
                <a:gd name="T11" fmla="*/ 0 h 153"/>
                <a:gd name="T12" fmla="*/ 0 w 182"/>
                <a:gd name="T13" fmla="*/ 74 h 153"/>
              </a:gdLst>
              <a:ahLst/>
              <a:cxnLst>
                <a:cxn ang="0">
                  <a:pos x="T0" y="T1"/>
                </a:cxn>
                <a:cxn ang="0">
                  <a:pos x="T2" y="T3"/>
                </a:cxn>
                <a:cxn ang="0">
                  <a:pos x="T4" y="T5"/>
                </a:cxn>
                <a:cxn ang="0">
                  <a:pos x="T6" y="T7"/>
                </a:cxn>
                <a:cxn ang="0">
                  <a:pos x="T8" y="T9"/>
                </a:cxn>
                <a:cxn ang="0">
                  <a:pos x="T10" y="T11"/>
                </a:cxn>
                <a:cxn ang="0">
                  <a:pos x="T12" y="T13"/>
                </a:cxn>
              </a:cxnLst>
              <a:rect l="0" t="0" r="r" b="b"/>
              <a:pathLst>
                <a:path w="182" h="153">
                  <a:moveTo>
                    <a:pt x="0" y="74"/>
                  </a:moveTo>
                  <a:lnTo>
                    <a:pt x="74" y="107"/>
                  </a:lnTo>
                  <a:lnTo>
                    <a:pt x="68" y="148"/>
                  </a:lnTo>
                  <a:lnTo>
                    <a:pt x="182" y="153"/>
                  </a:lnTo>
                  <a:lnTo>
                    <a:pt x="120" y="23"/>
                  </a:lnTo>
                  <a:lnTo>
                    <a:pt x="50" y="0"/>
                  </a:lnTo>
                  <a:lnTo>
                    <a:pt x="0" y="7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2" name="Freeform 34"/>
            <p:cNvSpPr>
              <a:spLocks/>
            </p:cNvSpPr>
            <p:nvPr/>
          </p:nvSpPr>
          <p:spPr bwMode="auto">
            <a:xfrm>
              <a:off x="3553" y="1429"/>
              <a:ext cx="216" cy="127"/>
            </a:xfrm>
            <a:custGeom>
              <a:avLst/>
              <a:gdLst>
                <a:gd name="T0" fmla="*/ 0 w 433"/>
                <a:gd name="T1" fmla="*/ 220 h 254"/>
                <a:gd name="T2" fmla="*/ 91 w 433"/>
                <a:gd name="T3" fmla="*/ 254 h 254"/>
                <a:gd name="T4" fmla="*/ 202 w 433"/>
                <a:gd name="T5" fmla="*/ 133 h 254"/>
                <a:gd name="T6" fmla="*/ 433 w 433"/>
                <a:gd name="T7" fmla="*/ 51 h 254"/>
                <a:gd name="T8" fmla="*/ 412 w 433"/>
                <a:gd name="T9" fmla="*/ 0 h 254"/>
                <a:gd name="T10" fmla="*/ 218 w 433"/>
                <a:gd name="T11" fmla="*/ 46 h 254"/>
                <a:gd name="T12" fmla="*/ 58 w 433"/>
                <a:gd name="T13" fmla="*/ 125 h 254"/>
                <a:gd name="T14" fmla="*/ 0 w 433"/>
                <a:gd name="T15" fmla="*/ 220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254">
                  <a:moveTo>
                    <a:pt x="0" y="220"/>
                  </a:moveTo>
                  <a:lnTo>
                    <a:pt x="91" y="254"/>
                  </a:lnTo>
                  <a:lnTo>
                    <a:pt x="202" y="133"/>
                  </a:lnTo>
                  <a:lnTo>
                    <a:pt x="433" y="51"/>
                  </a:lnTo>
                  <a:lnTo>
                    <a:pt x="412" y="0"/>
                  </a:lnTo>
                  <a:lnTo>
                    <a:pt x="218" y="46"/>
                  </a:lnTo>
                  <a:lnTo>
                    <a:pt x="58" y="125"/>
                  </a:lnTo>
                  <a:lnTo>
                    <a:pt x="0" y="22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3" name="Freeform 35"/>
            <p:cNvSpPr>
              <a:spLocks/>
            </p:cNvSpPr>
            <p:nvPr/>
          </p:nvSpPr>
          <p:spPr bwMode="auto">
            <a:xfrm>
              <a:off x="2609" y="2055"/>
              <a:ext cx="66" cy="81"/>
            </a:xfrm>
            <a:custGeom>
              <a:avLst/>
              <a:gdLst>
                <a:gd name="T0" fmla="*/ 12 w 134"/>
                <a:gd name="T1" fmla="*/ 162 h 162"/>
                <a:gd name="T2" fmla="*/ 110 w 134"/>
                <a:gd name="T3" fmla="*/ 150 h 162"/>
                <a:gd name="T4" fmla="*/ 134 w 134"/>
                <a:gd name="T5" fmla="*/ 40 h 162"/>
                <a:gd name="T6" fmla="*/ 82 w 134"/>
                <a:gd name="T7" fmla="*/ 0 h 162"/>
                <a:gd name="T8" fmla="*/ 0 w 134"/>
                <a:gd name="T9" fmla="*/ 65 h 162"/>
                <a:gd name="T10" fmla="*/ 33 w 134"/>
                <a:gd name="T11" fmla="*/ 103 h 162"/>
                <a:gd name="T12" fmla="*/ 12 w 134"/>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34" h="162">
                  <a:moveTo>
                    <a:pt x="12" y="162"/>
                  </a:moveTo>
                  <a:lnTo>
                    <a:pt x="110" y="150"/>
                  </a:lnTo>
                  <a:lnTo>
                    <a:pt x="134" y="40"/>
                  </a:lnTo>
                  <a:lnTo>
                    <a:pt x="82" y="0"/>
                  </a:lnTo>
                  <a:lnTo>
                    <a:pt x="0" y="65"/>
                  </a:lnTo>
                  <a:lnTo>
                    <a:pt x="33" y="103"/>
                  </a:lnTo>
                  <a:lnTo>
                    <a:pt x="12" y="16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4" name="Freeform 36"/>
            <p:cNvSpPr>
              <a:spLocks/>
            </p:cNvSpPr>
            <p:nvPr/>
          </p:nvSpPr>
          <p:spPr bwMode="auto">
            <a:xfrm>
              <a:off x="2668" y="1975"/>
              <a:ext cx="114" cy="203"/>
            </a:xfrm>
            <a:custGeom>
              <a:avLst/>
              <a:gdLst>
                <a:gd name="T0" fmla="*/ 0 w 228"/>
                <a:gd name="T1" fmla="*/ 94 h 406"/>
                <a:gd name="T2" fmla="*/ 35 w 228"/>
                <a:gd name="T3" fmla="*/ 1 h 406"/>
                <a:gd name="T4" fmla="*/ 86 w 228"/>
                <a:gd name="T5" fmla="*/ 0 h 406"/>
                <a:gd name="T6" fmla="*/ 55 w 228"/>
                <a:gd name="T7" fmla="*/ 51 h 406"/>
                <a:gd name="T8" fmla="*/ 125 w 228"/>
                <a:gd name="T9" fmla="*/ 57 h 406"/>
                <a:gd name="T10" fmla="*/ 84 w 228"/>
                <a:gd name="T11" fmla="*/ 128 h 406"/>
                <a:gd name="T12" fmla="*/ 133 w 228"/>
                <a:gd name="T13" fmla="*/ 149 h 406"/>
                <a:gd name="T14" fmla="*/ 184 w 228"/>
                <a:gd name="T15" fmla="*/ 234 h 406"/>
                <a:gd name="T16" fmla="*/ 181 w 228"/>
                <a:gd name="T17" fmla="*/ 277 h 406"/>
                <a:gd name="T18" fmla="*/ 228 w 228"/>
                <a:gd name="T19" fmla="*/ 283 h 406"/>
                <a:gd name="T20" fmla="*/ 221 w 228"/>
                <a:gd name="T21" fmla="*/ 353 h 406"/>
                <a:gd name="T22" fmla="*/ 14 w 228"/>
                <a:gd name="T23" fmla="*/ 406 h 406"/>
                <a:gd name="T24" fmla="*/ 78 w 228"/>
                <a:gd name="T25" fmla="*/ 344 h 406"/>
                <a:gd name="T26" fmla="*/ 24 w 228"/>
                <a:gd name="T27" fmla="*/ 321 h 406"/>
                <a:gd name="T28" fmla="*/ 40 w 228"/>
                <a:gd name="T29" fmla="*/ 277 h 406"/>
                <a:gd name="T30" fmla="*/ 93 w 228"/>
                <a:gd name="T31" fmla="*/ 250 h 406"/>
                <a:gd name="T32" fmla="*/ 88 w 228"/>
                <a:gd name="T33" fmla="*/ 177 h 406"/>
                <a:gd name="T34" fmla="*/ 31 w 228"/>
                <a:gd name="T35" fmla="*/ 189 h 406"/>
                <a:gd name="T36" fmla="*/ 22 w 228"/>
                <a:gd name="T37" fmla="*/ 98 h 406"/>
                <a:gd name="T38" fmla="*/ 0 w 228"/>
                <a:gd name="T39" fmla="*/ 9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406">
                  <a:moveTo>
                    <a:pt x="0" y="94"/>
                  </a:moveTo>
                  <a:lnTo>
                    <a:pt x="35" y="1"/>
                  </a:lnTo>
                  <a:lnTo>
                    <a:pt x="86" y="0"/>
                  </a:lnTo>
                  <a:lnTo>
                    <a:pt x="55" y="51"/>
                  </a:lnTo>
                  <a:lnTo>
                    <a:pt x="125" y="57"/>
                  </a:lnTo>
                  <a:lnTo>
                    <a:pt x="84" y="128"/>
                  </a:lnTo>
                  <a:lnTo>
                    <a:pt x="133" y="149"/>
                  </a:lnTo>
                  <a:lnTo>
                    <a:pt x="184" y="234"/>
                  </a:lnTo>
                  <a:lnTo>
                    <a:pt x="181" y="277"/>
                  </a:lnTo>
                  <a:lnTo>
                    <a:pt x="228" y="283"/>
                  </a:lnTo>
                  <a:lnTo>
                    <a:pt x="221" y="353"/>
                  </a:lnTo>
                  <a:lnTo>
                    <a:pt x="14" y="406"/>
                  </a:lnTo>
                  <a:lnTo>
                    <a:pt x="78" y="344"/>
                  </a:lnTo>
                  <a:lnTo>
                    <a:pt x="24" y="321"/>
                  </a:lnTo>
                  <a:lnTo>
                    <a:pt x="40" y="277"/>
                  </a:lnTo>
                  <a:lnTo>
                    <a:pt x="93" y="250"/>
                  </a:lnTo>
                  <a:lnTo>
                    <a:pt x="88" y="177"/>
                  </a:lnTo>
                  <a:lnTo>
                    <a:pt x="31" y="189"/>
                  </a:lnTo>
                  <a:lnTo>
                    <a:pt x="22" y="98"/>
                  </a:lnTo>
                  <a:lnTo>
                    <a:pt x="0" y="9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5" name="Freeform 37"/>
            <p:cNvSpPr>
              <a:spLocks/>
            </p:cNvSpPr>
            <p:nvPr/>
          </p:nvSpPr>
          <p:spPr bwMode="auto">
            <a:xfrm>
              <a:off x="2878" y="2364"/>
              <a:ext cx="23" cy="46"/>
            </a:xfrm>
            <a:custGeom>
              <a:avLst/>
              <a:gdLst>
                <a:gd name="T0" fmla="*/ 0 w 48"/>
                <a:gd name="T1" fmla="*/ 14 h 92"/>
                <a:gd name="T2" fmla="*/ 10 w 48"/>
                <a:gd name="T3" fmla="*/ 85 h 92"/>
                <a:gd name="T4" fmla="*/ 28 w 48"/>
                <a:gd name="T5" fmla="*/ 92 h 92"/>
                <a:gd name="T6" fmla="*/ 48 w 48"/>
                <a:gd name="T7" fmla="*/ 36 h 92"/>
                <a:gd name="T8" fmla="*/ 29 w 48"/>
                <a:gd name="T9" fmla="*/ 0 h 92"/>
                <a:gd name="T10" fmla="*/ 0 w 48"/>
                <a:gd name="T11" fmla="*/ 14 h 92"/>
              </a:gdLst>
              <a:ahLst/>
              <a:cxnLst>
                <a:cxn ang="0">
                  <a:pos x="T0" y="T1"/>
                </a:cxn>
                <a:cxn ang="0">
                  <a:pos x="T2" y="T3"/>
                </a:cxn>
                <a:cxn ang="0">
                  <a:pos x="T4" y="T5"/>
                </a:cxn>
                <a:cxn ang="0">
                  <a:pos x="T6" y="T7"/>
                </a:cxn>
                <a:cxn ang="0">
                  <a:pos x="T8" y="T9"/>
                </a:cxn>
                <a:cxn ang="0">
                  <a:pos x="T10" y="T11"/>
                </a:cxn>
              </a:cxnLst>
              <a:rect l="0" t="0" r="r" b="b"/>
              <a:pathLst>
                <a:path w="48" h="92">
                  <a:moveTo>
                    <a:pt x="0" y="14"/>
                  </a:moveTo>
                  <a:lnTo>
                    <a:pt x="10" y="85"/>
                  </a:lnTo>
                  <a:lnTo>
                    <a:pt x="28" y="92"/>
                  </a:lnTo>
                  <a:lnTo>
                    <a:pt x="48" y="36"/>
                  </a:lnTo>
                  <a:lnTo>
                    <a:pt x="29" y="0"/>
                  </a:lnTo>
                  <a:lnTo>
                    <a:pt x="0" y="1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6" name="Freeform 38"/>
            <p:cNvSpPr>
              <a:spLocks/>
            </p:cNvSpPr>
            <p:nvPr/>
          </p:nvSpPr>
          <p:spPr bwMode="auto">
            <a:xfrm>
              <a:off x="2942" y="2424"/>
              <a:ext cx="46" cy="32"/>
            </a:xfrm>
            <a:custGeom>
              <a:avLst/>
              <a:gdLst>
                <a:gd name="T0" fmla="*/ 0 w 91"/>
                <a:gd name="T1" fmla="*/ 14 h 63"/>
                <a:gd name="T2" fmla="*/ 77 w 91"/>
                <a:gd name="T3" fmla="*/ 63 h 63"/>
                <a:gd name="T4" fmla="*/ 91 w 91"/>
                <a:gd name="T5" fmla="*/ 0 h 63"/>
                <a:gd name="T6" fmla="*/ 0 w 91"/>
                <a:gd name="T7" fmla="*/ 14 h 63"/>
              </a:gdLst>
              <a:ahLst/>
              <a:cxnLst>
                <a:cxn ang="0">
                  <a:pos x="T0" y="T1"/>
                </a:cxn>
                <a:cxn ang="0">
                  <a:pos x="T2" y="T3"/>
                </a:cxn>
                <a:cxn ang="0">
                  <a:pos x="T4" y="T5"/>
                </a:cxn>
                <a:cxn ang="0">
                  <a:pos x="T6" y="T7"/>
                </a:cxn>
              </a:cxnLst>
              <a:rect l="0" t="0" r="r" b="b"/>
              <a:pathLst>
                <a:path w="91" h="63">
                  <a:moveTo>
                    <a:pt x="0" y="14"/>
                  </a:moveTo>
                  <a:lnTo>
                    <a:pt x="77" y="63"/>
                  </a:lnTo>
                  <a:lnTo>
                    <a:pt x="91" y="0"/>
                  </a:lnTo>
                  <a:lnTo>
                    <a:pt x="0" y="1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7" name="Freeform 39"/>
            <p:cNvSpPr>
              <a:spLocks/>
            </p:cNvSpPr>
            <p:nvPr/>
          </p:nvSpPr>
          <p:spPr bwMode="auto">
            <a:xfrm>
              <a:off x="2621" y="1402"/>
              <a:ext cx="2961" cy="1687"/>
            </a:xfrm>
            <a:custGeom>
              <a:avLst/>
              <a:gdLst>
                <a:gd name="T0" fmla="*/ 1544 w 5923"/>
                <a:gd name="T1" fmla="*/ 2860 h 3375"/>
                <a:gd name="T2" fmla="*/ 2049 w 5923"/>
                <a:gd name="T3" fmla="*/ 2643 h 3375"/>
                <a:gd name="T4" fmla="*/ 1710 w 5923"/>
                <a:gd name="T5" fmla="*/ 2419 h 3375"/>
                <a:gd name="T6" fmla="*/ 2246 w 5923"/>
                <a:gd name="T7" fmla="*/ 2536 h 3375"/>
                <a:gd name="T8" fmla="*/ 2570 w 5923"/>
                <a:gd name="T9" fmla="*/ 3148 h 3375"/>
                <a:gd name="T10" fmla="*/ 2992 w 5923"/>
                <a:gd name="T11" fmla="*/ 2635 h 3375"/>
                <a:gd name="T12" fmla="*/ 3252 w 5923"/>
                <a:gd name="T13" fmla="*/ 3205 h 3375"/>
                <a:gd name="T14" fmla="*/ 3262 w 5923"/>
                <a:gd name="T15" fmla="*/ 3174 h 3375"/>
                <a:gd name="T16" fmla="*/ 3516 w 5923"/>
                <a:gd name="T17" fmla="*/ 3025 h 3375"/>
                <a:gd name="T18" fmla="*/ 3628 w 5923"/>
                <a:gd name="T19" fmla="*/ 2661 h 3375"/>
                <a:gd name="T20" fmla="*/ 3863 w 5923"/>
                <a:gd name="T21" fmla="*/ 2068 h 3375"/>
                <a:gd name="T22" fmla="*/ 4000 w 5923"/>
                <a:gd name="T23" fmla="*/ 1995 h 3375"/>
                <a:gd name="T24" fmla="*/ 4190 w 5923"/>
                <a:gd name="T25" fmla="*/ 1838 h 3375"/>
                <a:gd name="T26" fmla="*/ 4290 w 5923"/>
                <a:gd name="T27" fmla="*/ 1335 h 3375"/>
                <a:gd name="T28" fmla="*/ 5035 w 5923"/>
                <a:gd name="T29" fmla="*/ 974 h 3375"/>
                <a:gd name="T30" fmla="*/ 4929 w 5923"/>
                <a:gd name="T31" fmla="*/ 1512 h 3375"/>
                <a:gd name="T32" fmla="*/ 5329 w 5923"/>
                <a:gd name="T33" fmla="*/ 1079 h 3375"/>
                <a:gd name="T34" fmla="*/ 5846 w 5923"/>
                <a:gd name="T35" fmla="*/ 837 h 3375"/>
                <a:gd name="T36" fmla="*/ 5322 w 5923"/>
                <a:gd name="T37" fmla="*/ 590 h 3375"/>
                <a:gd name="T38" fmla="*/ 4710 w 5923"/>
                <a:gd name="T39" fmla="*/ 377 h 3375"/>
                <a:gd name="T40" fmla="*/ 4118 w 5923"/>
                <a:gd name="T41" fmla="*/ 322 h 3375"/>
                <a:gd name="T42" fmla="*/ 3430 w 5923"/>
                <a:gd name="T43" fmla="*/ 314 h 3375"/>
                <a:gd name="T44" fmla="*/ 3458 w 5923"/>
                <a:gd name="T45" fmla="*/ 55 h 3375"/>
                <a:gd name="T46" fmla="*/ 2847 w 5923"/>
                <a:gd name="T47" fmla="*/ 267 h 3375"/>
                <a:gd name="T48" fmla="*/ 2601 w 5923"/>
                <a:gd name="T49" fmla="*/ 459 h 3375"/>
                <a:gd name="T50" fmla="*/ 2445 w 5923"/>
                <a:gd name="T51" fmla="*/ 653 h 3375"/>
                <a:gd name="T52" fmla="*/ 2301 w 5923"/>
                <a:gd name="T53" fmla="*/ 621 h 3375"/>
                <a:gd name="T54" fmla="*/ 1871 w 5923"/>
                <a:gd name="T55" fmla="*/ 581 h 3375"/>
                <a:gd name="T56" fmla="*/ 1460 w 5923"/>
                <a:gd name="T57" fmla="*/ 773 h 3375"/>
                <a:gd name="T58" fmla="*/ 1308 w 5923"/>
                <a:gd name="T59" fmla="*/ 759 h 3375"/>
                <a:gd name="T60" fmla="*/ 1222 w 5923"/>
                <a:gd name="T61" fmla="*/ 521 h 3375"/>
                <a:gd name="T62" fmla="*/ 964 w 5923"/>
                <a:gd name="T63" fmla="*/ 517 h 3375"/>
                <a:gd name="T64" fmla="*/ 741 w 5923"/>
                <a:gd name="T65" fmla="*/ 633 h 3375"/>
                <a:gd name="T66" fmla="*/ 426 w 5923"/>
                <a:gd name="T67" fmla="*/ 1025 h 3375"/>
                <a:gd name="T68" fmla="*/ 657 w 5923"/>
                <a:gd name="T69" fmla="*/ 1245 h 3375"/>
                <a:gd name="T70" fmla="*/ 832 w 5923"/>
                <a:gd name="T71" fmla="*/ 1079 h 3375"/>
                <a:gd name="T72" fmla="*/ 988 w 5923"/>
                <a:gd name="T73" fmla="*/ 753 h 3375"/>
                <a:gd name="T74" fmla="*/ 1097 w 5923"/>
                <a:gd name="T75" fmla="*/ 1044 h 3375"/>
                <a:gd name="T76" fmla="*/ 899 w 5923"/>
                <a:gd name="T77" fmla="*/ 1236 h 3375"/>
                <a:gd name="T78" fmla="*/ 647 w 5923"/>
                <a:gd name="T79" fmla="*/ 1346 h 3375"/>
                <a:gd name="T80" fmla="*/ 522 w 5923"/>
                <a:gd name="T81" fmla="*/ 1230 h 3375"/>
                <a:gd name="T82" fmla="*/ 422 w 5923"/>
                <a:gd name="T83" fmla="*/ 1475 h 3375"/>
                <a:gd name="T84" fmla="*/ 141 w 5923"/>
                <a:gd name="T85" fmla="*/ 1619 h 3375"/>
                <a:gd name="T86" fmla="*/ 226 w 5923"/>
                <a:gd name="T87" fmla="*/ 1839 h 3375"/>
                <a:gd name="T88" fmla="*/ 62 w 5923"/>
                <a:gd name="T89" fmla="*/ 2090 h 3375"/>
                <a:gd name="T90" fmla="*/ 370 w 5923"/>
                <a:gd name="T91" fmla="*/ 1904 h 3375"/>
                <a:gd name="T92" fmla="*/ 538 w 5923"/>
                <a:gd name="T93" fmla="*/ 1794 h 3375"/>
                <a:gd name="T94" fmla="*/ 783 w 5923"/>
                <a:gd name="T95" fmla="*/ 2014 h 3375"/>
                <a:gd name="T96" fmla="*/ 640 w 5923"/>
                <a:gd name="T97" fmla="*/ 1753 h 3375"/>
                <a:gd name="T98" fmla="*/ 875 w 5923"/>
                <a:gd name="T99" fmla="*/ 1989 h 3375"/>
                <a:gd name="T100" fmla="*/ 962 w 5923"/>
                <a:gd name="T101" fmla="*/ 2119 h 3375"/>
                <a:gd name="T102" fmla="*/ 1097 w 5923"/>
                <a:gd name="T103" fmla="*/ 1936 h 3375"/>
                <a:gd name="T104" fmla="*/ 1224 w 5923"/>
                <a:gd name="T105" fmla="*/ 1693 h 3375"/>
                <a:gd name="T106" fmla="*/ 1364 w 5923"/>
                <a:gd name="T107" fmla="*/ 1750 h 3375"/>
                <a:gd name="T108" fmla="*/ 1398 w 5923"/>
                <a:gd name="T109" fmla="*/ 1696 h 3375"/>
                <a:gd name="T110" fmla="*/ 1320 w 5923"/>
                <a:gd name="T111" fmla="*/ 1890 h 3375"/>
                <a:gd name="T112" fmla="*/ 1082 w 5923"/>
                <a:gd name="T113" fmla="*/ 2042 h 3375"/>
                <a:gd name="T114" fmla="*/ 1347 w 5923"/>
                <a:gd name="T115" fmla="*/ 2102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3" h="3375">
                  <a:moveTo>
                    <a:pt x="1235" y="2380"/>
                  </a:moveTo>
                  <a:lnTo>
                    <a:pt x="1313" y="2388"/>
                  </a:lnTo>
                  <a:lnTo>
                    <a:pt x="1415" y="2595"/>
                  </a:lnTo>
                  <a:lnTo>
                    <a:pt x="1489" y="2750"/>
                  </a:lnTo>
                  <a:lnTo>
                    <a:pt x="1544" y="2860"/>
                  </a:lnTo>
                  <a:lnTo>
                    <a:pt x="1566" y="2989"/>
                  </a:lnTo>
                  <a:lnTo>
                    <a:pt x="1719" y="2946"/>
                  </a:lnTo>
                  <a:lnTo>
                    <a:pt x="1907" y="2840"/>
                  </a:lnTo>
                  <a:lnTo>
                    <a:pt x="1990" y="2765"/>
                  </a:lnTo>
                  <a:lnTo>
                    <a:pt x="2049" y="2643"/>
                  </a:lnTo>
                  <a:lnTo>
                    <a:pt x="1938" y="2512"/>
                  </a:lnTo>
                  <a:lnTo>
                    <a:pt x="1876" y="2583"/>
                  </a:lnTo>
                  <a:lnTo>
                    <a:pt x="1828" y="2581"/>
                  </a:lnTo>
                  <a:lnTo>
                    <a:pt x="1781" y="2560"/>
                  </a:lnTo>
                  <a:lnTo>
                    <a:pt x="1710" y="2419"/>
                  </a:lnTo>
                  <a:lnTo>
                    <a:pt x="1701" y="2368"/>
                  </a:lnTo>
                  <a:lnTo>
                    <a:pt x="1759" y="2362"/>
                  </a:lnTo>
                  <a:lnTo>
                    <a:pt x="1803" y="2445"/>
                  </a:lnTo>
                  <a:lnTo>
                    <a:pt x="1979" y="2525"/>
                  </a:lnTo>
                  <a:lnTo>
                    <a:pt x="2246" y="2536"/>
                  </a:lnTo>
                  <a:lnTo>
                    <a:pt x="2363" y="2704"/>
                  </a:lnTo>
                  <a:lnTo>
                    <a:pt x="2407" y="2692"/>
                  </a:lnTo>
                  <a:lnTo>
                    <a:pt x="2477" y="2886"/>
                  </a:lnTo>
                  <a:lnTo>
                    <a:pt x="2504" y="3003"/>
                  </a:lnTo>
                  <a:lnTo>
                    <a:pt x="2570" y="3148"/>
                  </a:lnTo>
                  <a:lnTo>
                    <a:pt x="2643" y="3075"/>
                  </a:lnTo>
                  <a:lnTo>
                    <a:pt x="2658" y="2883"/>
                  </a:lnTo>
                  <a:lnTo>
                    <a:pt x="2887" y="2655"/>
                  </a:lnTo>
                  <a:lnTo>
                    <a:pt x="2952" y="2667"/>
                  </a:lnTo>
                  <a:lnTo>
                    <a:pt x="2992" y="2635"/>
                  </a:lnTo>
                  <a:lnTo>
                    <a:pt x="3077" y="2791"/>
                  </a:lnTo>
                  <a:lnTo>
                    <a:pt x="3074" y="2871"/>
                  </a:lnTo>
                  <a:lnTo>
                    <a:pt x="3148" y="2823"/>
                  </a:lnTo>
                  <a:lnTo>
                    <a:pt x="3195" y="3145"/>
                  </a:lnTo>
                  <a:lnTo>
                    <a:pt x="3252" y="3205"/>
                  </a:lnTo>
                  <a:lnTo>
                    <a:pt x="3285" y="3326"/>
                  </a:lnTo>
                  <a:lnTo>
                    <a:pt x="3362" y="3375"/>
                  </a:lnTo>
                  <a:lnTo>
                    <a:pt x="3363" y="3375"/>
                  </a:lnTo>
                  <a:lnTo>
                    <a:pt x="3348" y="3254"/>
                  </a:lnTo>
                  <a:lnTo>
                    <a:pt x="3262" y="3174"/>
                  </a:lnTo>
                  <a:lnTo>
                    <a:pt x="3220" y="3075"/>
                  </a:lnTo>
                  <a:lnTo>
                    <a:pt x="3249" y="2959"/>
                  </a:lnTo>
                  <a:lnTo>
                    <a:pt x="3349" y="3063"/>
                  </a:lnTo>
                  <a:lnTo>
                    <a:pt x="3392" y="3131"/>
                  </a:lnTo>
                  <a:lnTo>
                    <a:pt x="3516" y="3025"/>
                  </a:lnTo>
                  <a:lnTo>
                    <a:pt x="3505" y="2896"/>
                  </a:lnTo>
                  <a:lnTo>
                    <a:pt x="3409" y="2775"/>
                  </a:lnTo>
                  <a:lnTo>
                    <a:pt x="3480" y="2679"/>
                  </a:lnTo>
                  <a:lnTo>
                    <a:pt x="3544" y="2722"/>
                  </a:lnTo>
                  <a:lnTo>
                    <a:pt x="3628" y="2661"/>
                  </a:lnTo>
                  <a:lnTo>
                    <a:pt x="3798" y="2563"/>
                  </a:lnTo>
                  <a:lnTo>
                    <a:pt x="3893" y="2304"/>
                  </a:lnTo>
                  <a:lnTo>
                    <a:pt x="3815" y="2183"/>
                  </a:lnTo>
                  <a:lnTo>
                    <a:pt x="3915" y="2086"/>
                  </a:lnTo>
                  <a:lnTo>
                    <a:pt x="3863" y="2068"/>
                  </a:lnTo>
                  <a:lnTo>
                    <a:pt x="3809" y="2090"/>
                  </a:lnTo>
                  <a:lnTo>
                    <a:pt x="3766" y="2042"/>
                  </a:lnTo>
                  <a:lnTo>
                    <a:pt x="3890" y="1936"/>
                  </a:lnTo>
                  <a:lnTo>
                    <a:pt x="3875" y="2031"/>
                  </a:lnTo>
                  <a:lnTo>
                    <a:pt x="4000" y="1995"/>
                  </a:lnTo>
                  <a:lnTo>
                    <a:pt x="4032" y="2068"/>
                  </a:lnTo>
                  <a:lnTo>
                    <a:pt x="4022" y="2201"/>
                  </a:lnTo>
                  <a:lnTo>
                    <a:pt x="4122" y="2136"/>
                  </a:lnTo>
                  <a:lnTo>
                    <a:pt x="4061" y="1986"/>
                  </a:lnTo>
                  <a:lnTo>
                    <a:pt x="4190" y="1838"/>
                  </a:lnTo>
                  <a:lnTo>
                    <a:pt x="4232" y="1867"/>
                  </a:lnTo>
                  <a:lnTo>
                    <a:pt x="4439" y="1621"/>
                  </a:lnTo>
                  <a:lnTo>
                    <a:pt x="4476" y="1454"/>
                  </a:lnTo>
                  <a:lnTo>
                    <a:pt x="4424" y="1357"/>
                  </a:lnTo>
                  <a:lnTo>
                    <a:pt x="4290" y="1335"/>
                  </a:lnTo>
                  <a:lnTo>
                    <a:pt x="4510" y="1115"/>
                  </a:lnTo>
                  <a:lnTo>
                    <a:pt x="4689" y="1114"/>
                  </a:lnTo>
                  <a:lnTo>
                    <a:pt x="4872" y="1118"/>
                  </a:lnTo>
                  <a:lnTo>
                    <a:pt x="4943" y="986"/>
                  </a:lnTo>
                  <a:lnTo>
                    <a:pt x="5035" y="974"/>
                  </a:lnTo>
                  <a:lnTo>
                    <a:pt x="5028" y="1045"/>
                  </a:lnTo>
                  <a:lnTo>
                    <a:pt x="5148" y="958"/>
                  </a:lnTo>
                  <a:lnTo>
                    <a:pt x="4930" y="1183"/>
                  </a:lnTo>
                  <a:lnTo>
                    <a:pt x="4903" y="1241"/>
                  </a:lnTo>
                  <a:lnTo>
                    <a:pt x="4929" y="1512"/>
                  </a:lnTo>
                  <a:lnTo>
                    <a:pt x="5086" y="1336"/>
                  </a:lnTo>
                  <a:lnTo>
                    <a:pt x="5082" y="1171"/>
                  </a:lnTo>
                  <a:lnTo>
                    <a:pt x="5129" y="1082"/>
                  </a:lnTo>
                  <a:lnTo>
                    <a:pt x="5266" y="1042"/>
                  </a:lnTo>
                  <a:lnTo>
                    <a:pt x="5329" y="1079"/>
                  </a:lnTo>
                  <a:lnTo>
                    <a:pt x="5533" y="941"/>
                  </a:lnTo>
                  <a:lnTo>
                    <a:pt x="5600" y="913"/>
                  </a:lnTo>
                  <a:lnTo>
                    <a:pt x="5575" y="830"/>
                  </a:lnTo>
                  <a:lnTo>
                    <a:pt x="5662" y="774"/>
                  </a:lnTo>
                  <a:lnTo>
                    <a:pt x="5846" y="837"/>
                  </a:lnTo>
                  <a:lnTo>
                    <a:pt x="5923" y="744"/>
                  </a:lnTo>
                  <a:lnTo>
                    <a:pt x="5753" y="653"/>
                  </a:lnTo>
                  <a:lnTo>
                    <a:pt x="5568" y="550"/>
                  </a:lnTo>
                  <a:lnTo>
                    <a:pt x="5339" y="511"/>
                  </a:lnTo>
                  <a:lnTo>
                    <a:pt x="5322" y="590"/>
                  </a:lnTo>
                  <a:lnTo>
                    <a:pt x="5225" y="547"/>
                  </a:lnTo>
                  <a:lnTo>
                    <a:pt x="5066" y="557"/>
                  </a:lnTo>
                  <a:lnTo>
                    <a:pt x="4989" y="459"/>
                  </a:lnTo>
                  <a:lnTo>
                    <a:pt x="4804" y="466"/>
                  </a:lnTo>
                  <a:lnTo>
                    <a:pt x="4710" y="377"/>
                  </a:lnTo>
                  <a:lnTo>
                    <a:pt x="4462" y="336"/>
                  </a:lnTo>
                  <a:lnTo>
                    <a:pt x="4370" y="444"/>
                  </a:lnTo>
                  <a:lnTo>
                    <a:pt x="4215" y="392"/>
                  </a:lnTo>
                  <a:lnTo>
                    <a:pt x="4172" y="473"/>
                  </a:lnTo>
                  <a:lnTo>
                    <a:pt x="4118" y="322"/>
                  </a:lnTo>
                  <a:lnTo>
                    <a:pt x="3937" y="275"/>
                  </a:lnTo>
                  <a:lnTo>
                    <a:pt x="3932" y="322"/>
                  </a:lnTo>
                  <a:lnTo>
                    <a:pt x="3712" y="280"/>
                  </a:lnTo>
                  <a:lnTo>
                    <a:pt x="3565" y="282"/>
                  </a:lnTo>
                  <a:lnTo>
                    <a:pt x="3430" y="314"/>
                  </a:lnTo>
                  <a:lnTo>
                    <a:pt x="3633" y="189"/>
                  </a:lnTo>
                  <a:lnTo>
                    <a:pt x="3653" y="132"/>
                  </a:lnTo>
                  <a:lnTo>
                    <a:pt x="3572" y="70"/>
                  </a:lnTo>
                  <a:lnTo>
                    <a:pt x="3424" y="89"/>
                  </a:lnTo>
                  <a:lnTo>
                    <a:pt x="3458" y="55"/>
                  </a:lnTo>
                  <a:lnTo>
                    <a:pt x="3365" y="0"/>
                  </a:lnTo>
                  <a:lnTo>
                    <a:pt x="3202" y="103"/>
                  </a:lnTo>
                  <a:lnTo>
                    <a:pt x="3047" y="132"/>
                  </a:lnTo>
                  <a:lnTo>
                    <a:pt x="2877" y="191"/>
                  </a:lnTo>
                  <a:lnTo>
                    <a:pt x="2847" y="267"/>
                  </a:lnTo>
                  <a:lnTo>
                    <a:pt x="2666" y="290"/>
                  </a:lnTo>
                  <a:lnTo>
                    <a:pt x="2680" y="365"/>
                  </a:lnTo>
                  <a:lnTo>
                    <a:pt x="2749" y="414"/>
                  </a:lnTo>
                  <a:lnTo>
                    <a:pt x="2601" y="368"/>
                  </a:lnTo>
                  <a:lnTo>
                    <a:pt x="2601" y="459"/>
                  </a:lnTo>
                  <a:lnTo>
                    <a:pt x="2523" y="438"/>
                  </a:lnTo>
                  <a:lnTo>
                    <a:pt x="2501" y="373"/>
                  </a:lnTo>
                  <a:lnTo>
                    <a:pt x="2443" y="419"/>
                  </a:lnTo>
                  <a:lnTo>
                    <a:pt x="2479" y="473"/>
                  </a:lnTo>
                  <a:lnTo>
                    <a:pt x="2445" y="653"/>
                  </a:lnTo>
                  <a:lnTo>
                    <a:pt x="2400" y="330"/>
                  </a:lnTo>
                  <a:lnTo>
                    <a:pt x="2333" y="329"/>
                  </a:lnTo>
                  <a:lnTo>
                    <a:pt x="2261" y="538"/>
                  </a:lnTo>
                  <a:lnTo>
                    <a:pt x="2327" y="586"/>
                  </a:lnTo>
                  <a:lnTo>
                    <a:pt x="2301" y="621"/>
                  </a:lnTo>
                  <a:lnTo>
                    <a:pt x="2180" y="545"/>
                  </a:lnTo>
                  <a:lnTo>
                    <a:pt x="2083" y="524"/>
                  </a:lnTo>
                  <a:lnTo>
                    <a:pt x="2083" y="581"/>
                  </a:lnTo>
                  <a:lnTo>
                    <a:pt x="1900" y="627"/>
                  </a:lnTo>
                  <a:lnTo>
                    <a:pt x="1871" y="581"/>
                  </a:lnTo>
                  <a:lnTo>
                    <a:pt x="1701" y="660"/>
                  </a:lnTo>
                  <a:lnTo>
                    <a:pt x="1584" y="617"/>
                  </a:lnTo>
                  <a:lnTo>
                    <a:pt x="1586" y="759"/>
                  </a:lnTo>
                  <a:lnTo>
                    <a:pt x="1532" y="722"/>
                  </a:lnTo>
                  <a:lnTo>
                    <a:pt x="1460" y="773"/>
                  </a:lnTo>
                  <a:lnTo>
                    <a:pt x="1490" y="835"/>
                  </a:lnTo>
                  <a:lnTo>
                    <a:pt x="1365" y="823"/>
                  </a:lnTo>
                  <a:lnTo>
                    <a:pt x="1391" y="877"/>
                  </a:lnTo>
                  <a:lnTo>
                    <a:pt x="1304" y="835"/>
                  </a:lnTo>
                  <a:lnTo>
                    <a:pt x="1308" y="759"/>
                  </a:lnTo>
                  <a:lnTo>
                    <a:pt x="1226" y="691"/>
                  </a:lnTo>
                  <a:lnTo>
                    <a:pt x="1430" y="747"/>
                  </a:lnTo>
                  <a:lnTo>
                    <a:pt x="1493" y="656"/>
                  </a:lnTo>
                  <a:lnTo>
                    <a:pt x="1339" y="567"/>
                  </a:lnTo>
                  <a:lnTo>
                    <a:pt x="1222" y="521"/>
                  </a:lnTo>
                  <a:lnTo>
                    <a:pt x="1126" y="507"/>
                  </a:lnTo>
                  <a:lnTo>
                    <a:pt x="1194" y="491"/>
                  </a:lnTo>
                  <a:lnTo>
                    <a:pt x="1095" y="449"/>
                  </a:lnTo>
                  <a:lnTo>
                    <a:pt x="1015" y="457"/>
                  </a:lnTo>
                  <a:lnTo>
                    <a:pt x="964" y="517"/>
                  </a:lnTo>
                  <a:lnTo>
                    <a:pt x="916" y="498"/>
                  </a:lnTo>
                  <a:lnTo>
                    <a:pt x="854" y="564"/>
                  </a:lnTo>
                  <a:lnTo>
                    <a:pt x="816" y="547"/>
                  </a:lnTo>
                  <a:lnTo>
                    <a:pt x="800" y="592"/>
                  </a:lnTo>
                  <a:lnTo>
                    <a:pt x="741" y="633"/>
                  </a:lnTo>
                  <a:lnTo>
                    <a:pt x="644" y="797"/>
                  </a:lnTo>
                  <a:lnTo>
                    <a:pt x="566" y="870"/>
                  </a:lnTo>
                  <a:lnTo>
                    <a:pt x="429" y="962"/>
                  </a:lnTo>
                  <a:lnTo>
                    <a:pt x="499" y="994"/>
                  </a:lnTo>
                  <a:lnTo>
                    <a:pt x="426" y="1025"/>
                  </a:lnTo>
                  <a:lnTo>
                    <a:pt x="445" y="1148"/>
                  </a:lnTo>
                  <a:lnTo>
                    <a:pt x="516" y="1165"/>
                  </a:lnTo>
                  <a:lnTo>
                    <a:pt x="589" y="1081"/>
                  </a:lnTo>
                  <a:lnTo>
                    <a:pt x="625" y="1204"/>
                  </a:lnTo>
                  <a:lnTo>
                    <a:pt x="657" y="1245"/>
                  </a:lnTo>
                  <a:lnTo>
                    <a:pt x="653" y="1301"/>
                  </a:lnTo>
                  <a:lnTo>
                    <a:pt x="745" y="1264"/>
                  </a:lnTo>
                  <a:lnTo>
                    <a:pt x="773" y="1150"/>
                  </a:lnTo>
                  <a:lnTo>
                    <a:pt x="752" y="1142"/>
                  </a:lnTo>
                  <a:lnTo>
                    <a:pt x="832" y="1079"/>
                  </a:lnTo>
                  <a:lnTo>
                    <a:pt x="787" y="1044"/>
                  </a:lnTo>
                  <a:lnTo>
                    <a:pt x="787" y="941"/>
                  </a:lnTo>
                  <a:lnTo>
                    <a:pt x="916" y="838"/>
                  </a:lnTo>
                  <a:lnTo>
                    <a:pt x="925" y="766"/>
                  </a:lnTo>
                  <a:lnTo>
                    <a:pt x="988" y="753"/>
                  </a:lnTo>
                  <a:lnTo>
                    <a:pt x="1033" y="809"/>
                  </a:lnTo>
                  <a:lnTo>
                    <a:pt x="900" y="928"/>
                  </a:lnTo>
                  <a:lnTo>
                    <a:pt x="906" y="1040"/>
                  </a:lnTo>
                  <a:lnTo>
                    <a:pt x="957" y="1082"/>
                  </a:lnTo>
                  <a:lnTo>
                    <a:pt x="1097" y="1044"/>
                  </a:lnTo>
                  <a:lnTo>
                    <a:pt x="1172" y="1078"/>
                  </a:lnTo>
                  <a:lnTo>
                    <a:pt x="974" y="1110"/>
                  </a:lnTo>
                  <a:lnTo>
                    <a:pt x="990" y="1228"/>
                  </a:lnTo>
                  <a:lnTo>
                    <a:pt x="942" y="1188"/>
                  </a:lnTo>
                  <a:lnTo>
                    <a:pt x="899" y="1236"/>
                  </a:lnTo>
                  <a:lnTo>
                    <a:pt x="898" y="1303"/>
                  </a:lnTo>
                  <a:lnTo>
                    <a:pt x="856" y="1346"/>
                  </a:lnTo>
                  <a:lnTo>
                    <a:pt x="787" y="1332"/>
                  </a:lnTo>
                  <a:lnTo>
                    <a:pt x="693" y="1381"/>
                  </a:lnTo>
                  <a:lnTo>
                    <a:pt x="647" y="1346"/>
                  </a:lnTo>
                  <a:lnTo>
                    <a:pt x="600" y="1350"/>
                  </a:lnTo>
                  <a:lnTo>
                    <a:pt x="555" y="1326"/>
                  </a:lnTo>
                  <a:lnTo>
                    <a:pt x="596" y="1259"/>
                  </a:lnTo>
                  <a:lnTo>
                    <a:pt x="583" y="1190"/>
                  </a:lnTo>
                  <a:lnTo>
                    <a:pt x="522" y="1230"/>
                  </a:lnTo>
                  <a:lnTo>
                    <a:pt x="515" y="1295"/>
                  </a:lnTo>
                  <a:lnTo>
                    <a:pt x="531" y="1401"/>
                  </a:lnTo>
                  <a:lnTo>
                    <a:pt x="505" y="1384"/>
                  </a:lnTo>
                  <a:lnTo>
                    <a:pt x="439" y="1404"/>
                  </a:lnTo>
                  <a:lnTo>
                    <a:pt x="422" y="1475"/>
                  </a:lnTo>
                  <a:lnTo>
                    <a:pt x="330" y="1512"/>
                  </a:lnTo>
                  <a:lnTo>
                    <a:pt x="295" y="1577"/>
                  </a:lnTo>
                  <a:lnTo>
                    <a:pt x="224" y="1565"/>
                  </a:lnTo>
                  <a:lnTo>
                    <a:pt x="235" y="1615"/>
                  </a:lnTo>
                  <a:lnTo>
                    <a:pt x="141" y="1619"/>
                  </a:lnTo>
                  <a:lnTo>
                    <a:pt x="150" y="1649"/>
                  </a:lnTo>
                  <a:lnTo>
                    <a:pt x="227" y="1673"/>
                  </a:lnTo>
                  <a:lnTo>
                    <a:pt x="218" y="1693"/>
                  </a:lnTo>
                  <a:lnTo>
                    <a:pt x="258" y="1759"/>
                  </a:lnTo>
                  <a:lnTo>
                    <a:pt x="226" y="1839"/>
                  </a:lnTo>
                  <a:lnTo>
                    <a:pt x="38" y="1826"/>
                  </a:lnTo>
                  <a:lnTo>
                    <a:pt x="6" y="1854"/>
                  </a:lnTo>
                  <a:lnTo>
                    <a:pt x="0" y="2028"/>
                  </a:lnTo>
                  <a:lnTo>
                    <a:pt x="18" y="2094"/>
                  </a:lnTo>
                  <a:lnTo>
                    <a:pt x="62" y="2090"/>
                  </a:lnTo>
                  <a:lnTo>
                    <a:pt x="220" y="2104"/>
                  </a:lnTo>
                  <a:lnTo>
                    <a:pt x="283" y="2033"/>
                  </a:lnTo>
                  <a:lnTo>
                    <a:pt x="271" y="2003"/>
                  </a:lnTo>
                  <a:lnTo>
                    <a:pt x="303" y="1945"/>
                  </a:lnTo>
                  <a:lnTo>
                    <a:pt x="370" y="1904"/>
                  </a:lnTo>
                  <a:lnTo>
                    <a:pt x="372" y="1846"/>
                  </a:lnTo>
                  <a:lnTo>
                    <a:pt x="396" y="1831"/>
                  </a:lnTo>
                  <a:lnTo>
                    <a:pt x="460" y="1852"/>
                  </a:lnTo>
                  <a:lnTo>
                    <a:pt x="499" y="1819"/>
                  </a:lnTo>
                  <a:lnTo>
                    <a:pt x="538" y="1794"/>
                  </a:lnTo>
                  <a:lnTo>
                    <a:pt x="577" y="1813"/>
                  </a:lnTo>
                  <a:lnTo>
                    <a:pt x="607" y="1877"/>
                  </a:lnTo>
                  <a:lnTo>
                    <a:pt x="741" y="1971"/>
                  </a:lnTo>
                  <a:lnTo>
                    <a:pt x="752" y="2057"/>
                  </a:lnTo>
                  <a:lnTo>
                    <a:pt x="783" y="2014"/>
                  </a:lnTo>
                  <a:lnTo>
                    <a:pt x="774" y="1963"/>
                  </a:lnTo>
                  <a:lnTo>
                    <a:pt x="826" y="1971"/>
                  </a:lnTo>
                  <a:lnTo>
                    <a:pt x="712" y="1890"/>
                  </a:lnTo>
                  <a:lnTo>
                    <a:pt x="645" y="1807"/>
                  </a:lnTo>
                  <a:lnTo>
                    <a:pt x="640" y="1753"/>
                  </a:lnTo>
                  <a:lnTo>
                    <a:pt x="706" y="1757"/>
                  </a:lnTo>
                  <a:lnTo>
                    <a:pt x="751" y="1831"/>
                  </a:lnTo>
                  <a:lnTo>
                    <a:pt x="849" y="1901"/>
                  </a:lnTo>
                  <a:lnTo>
                    <a:pt x="849" y="1959"/>
                  </a:lnTo>
                  <a:lnTo>
                    <a:pt x="875" y="1989"/>
                  </a:lnTo>
                  <a:lnTo>
                    <a:pt x="903" y="2045"/>
                  </a:lnTo>
                  <a:lnTo>
                    <a:pt x="963" y="2051"/>
                  </a:lnTo>
                  <a:lnTo>
                    <a:pt x="901" y="2066"/>
                  </a:lnTo>
                  <a:lnTo>
                    <a:pt x="919" y="2104"/>
                  </a:lnTo>
                  <a:lnTo>
                    <a:pt x="962" y="2119"/>
                  </a:lnTo>
                  <a:lnTo>
                    <a:pt x="988" y="2048"/>
                  </a:lnTo>
                  <a:lnTo>
                    <a:pt x="945" y="2021"/>
                  </a:lnTo>
                  <a:lnTo>
                    <a:pt x="968" y="2009"/>
                  </a:lnTo>
                  <a:lnTo>
                    <a:pt x="948" y="1954"/>
                  </a:lnTo>
                  <a:lnTo>
                    <a:pt x="1097" y="1936"/>
                  </a:lnTo>
                  <a:lnTo>
                    <a:pt x="1092" y="1874"/>
                  </a:lnTo>
                  <a:lnTo>
                    <a:pt x="1126" y="1821"/>
                  </a:lnTo>
                  <a:lnTo>
                    <a:pt x="1156" y="1754"/>
                  </a:lnTo>
                  <a:lnTo>
                    <a:pt x="1171" y="1710"/>
                  </a:lnTo>
                  <a:lnTo>
                    <a:pt x="1224" y="1693"/>
                  </a:lnTo>
                  <a:lnTo>
                    <a:pt x="1222" y="1716"/>
                  </a:lnTo>
                  <a:lnTo>
                    <a:pt x="1275" y="1722"/>
                  </a:lnTo>
                  <a:lnTo>
                    <a:pt x="1243" y="1751"/>
                  </a:lnTo>
                  <a:lnTo>
                    <a:pt x="1286" y="1792"/>
                  </a:lnTo>
                  <a:lnTo>
                    <a:pt x="1364" y="1750"/>
                  </a:lnTo>
                  <a:lnTo>
                    <a:pt x="1318" y="1756"/>
                  </a:lnTo>
                  <a:lnTo>
                    <a:pt x="1315" y="1733"/>
                  </a:lnTo>
                  <a:lnTo>
                    <a:pt x="1320" y="1707"/>
                  </a:lnTo>
                  <a:lnTo>
                    <a:pt x="1438" y="1671"/>
                  </a:lnTo>
                  <a:lnTo>
                    <a:pt x="1398" y="1696"/>
                  </a:lnTo>
                  <a:lnTo>
                    <a:pt x="1364" y="1759"/>
                  </a:lnTo>
                  <a:lnTo>
                    <a:pt x="1502" y="1859"/>
                  </a:lnTo>
                  <a:lnTo>
                    <a:pt x="1507" y="1910"/>
                  </a:lnTo>
                  <a:lnTo>
                    <a:pt x="1408" y="1938"/>
                  </a:lnTo>
                  <a:lnTo>
                    <a:pt x="1320" y="1890"/>
                  </a:lnTo>
                  <a:lnTo>
                    <a:pt x="1202" y="1933"/>
                  </a:lnTo>
                  <a:lnTo>
                    <a:pt x="1145" y="1924"/>
                  </a:lnTo>
                  <a:lnTo>
                    <a:pt x="1163" y="1947"/>
                  </a:lnTo>
                  <a:lnTo>
                    <a:pt x="1055" y="1974"/>
                  </a:lnTo>
                  <a:lnTo>
                    <a:pt x="1082" y="2042"/>
                  </a:lnTo>
                  <a:lnTo>
                    <a:pt x="1091" y="2110"/>
                  </a:lnTo>
                  <a:lnTo>
                    <a:pt x="1163" y="2128"/>
                  </a:lnTo>
                  <a:lnTo>
                    <a:pt x="1196" y="2101"/>
                  </a:lnTo>
                  <a:lnTo>
                    <a:pt x="1253" y="2135"/>
                  </a:lnTo>
                  <a:lnTo>
                    <a:pt x="1347" y="2102"/>
                  </a:lnTo>
                  <a:lnTo>
                    <a:pt x="1343" y="2186"/>
                  </a:lnTo>
                  <a:lnTo>
                    <a:pt x="1286" y="2317"/>
                  </a:lnTo>
                  <a:lnTo>
                    <a:pt x="1186" y="2307"/>
                  </a:lnTo>
                  <a:lnTo>
                    <a:pt x="1235" y="238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8" name="Freeform 40"/>
            <p:cNvSpPr>
              <a:spLocks/>
            </p:cNvSpPr>
            <p:nvPr/>
          </p:nvSpPr>
          <p:spPr bwMode="auto">
            <a:xfrm>
              <a:off x="1677" y="1171"/>
              <a:ext cx="900" cy="766"/>
            </a:xfrm>
            <a:custGeom>
              <a:avLst/>
              <a:gdLst>
                <a:gd name="T0" fmla="*/ 10 w 1799"/>
                <a:gd name="T1" fmla="*/ 404 h 1531"/>
                <a:gd name="T2" fmla="*/ 199 w 1799"/>
                <a:gd name="T3" fmla="*/ 362 h 1531"/>
                <a:gd name="T4" fmla="*/ 206 w 1799"/>
                <a:gd name="T5" fmla="*/ 290 h 1531"/>
                <a:gd name="T6" fmla="*/ 261 w 1799"/>
                <a:gd name="T7" fmla="*/ 198 h 1531"/>
                <a:gd name="T8" fmla="*/ 331 w 1799"/>
                <a:gd name="T9" fmla="*/ 142 h 1531"/>
                <a:gd name="T10" fmla="*/ 382 w 1799"/>
                <a:gd name="T11" fmla="*/ 130 h 1531"/>
                <a:gd name="T12" fmla="*/ 576 w 1799"/>
                <a:gd name="T13" fmla="*/ 126 h 1531"/>
                <a:gd name="T14" fmla="*/ 647 w 1799"/>
                <a:gd name="T15" fmla="*/ 84 h 1531"/>
                <a:gd name="T16" fmla="*/ 936 w 1799"/>
                <a:gd name="T17" fmla="*/ 97 h 1531"/>
                <a:gd name="T18" fmla="*/ 864 w 1799"/>
                <a:gd name="T19" fmla="*/ 21 h 1531"/>
                <a:gd name="T20" fmla="*/ 1027 w 1799"/>
                <a:gd name="T21" fmla="*/ 31 h 1531"/>
                <a:gd name="T22" fmla="*/ 1312 w 1799"/>
                <a:gd name="T23" fmla="*/ 22 h 1531"/>
                <a:gd name="T24" fmla="*/ 1512 w 1799"/>
                <a:gd name="T25" fmla="*/ 78 h 1531"/>
                <a:gd name="T26" fmla="*/ 1154 w 1799"/>
                <a:gd name="T27" fmla="*/ 157 h 1531"/>
                <a:gd name="T28" fmla="*/ 1342 w 1799"/>
                <a:gd name="T29" fmla="*/ 175 h 1531"/>
                <a:gd name="T30" fmla="*/ 1493 w 1799"/>
                <a:gd name="T31" fmla="*/ 170 h 1531"/>
                <a:gd name="T32" fmla="*/ 1557 w 1799"/>
                <a:gd name="T33" fmla="*/ 175 h 1531"/>
                <a:gd name="T34" fmla="*/ 1712 w 1799"/>
                <a:gd name="T35" fmla="*/ 134 h 1531"/>
                <a:gd name="T36" fmla="*/ 1720 w 1799"/>
                <a:gd name="T37" fmla="*/ 220 h 1531"/>
                <a:gd name="T38" fmla="*/ 1682 w 1799"/>
                <a:gd name="T39" fmla="*/ 249 h 1531"/>
                <a:gd name="T40" fmla="*/ 1596 w 1799"/>
                <a:gd name="T41" fmla="*/ 344 h 1531"/>
                <a:gd name="T42" fmla="*/ 1592 w 1799"/>
                <a:gd name="T43" fmla="*/ 458 h 1531"/>
                <a:gd name="T44" fmla="*/ 1622 w 1799"/>
                <a:gd name="T45" fmla="*/ 492 h 1531"/>
                <a:gd name="T46" fmla="*/ 1572 w 1799"/>
                <a:gd name="T47" fmla="*/ 569 h 1531"/>
                <a:gd name="T48" fmla="*/ 1506 w 1799"/>
                <a:gd name="T49" fmla="*/ 623 h 1531"/>
                <a:gd name="T50" fmla="*/ 1596 w 1799"/>
                <a:gd name="T51" fmla="*/ 695 h 1531"/>
                <a:gd name="T52" fmla="*/ 1559 w 1799"/>
                <a:gd name="T53" fmla="*/ 734 h 1531"/>
                <a:gd name="T54" fmla="*/ 1443 w 1799"/>
                <a:gd name="T55" fmla="*/ 737 h 1531"/>
                <a:gd name="T56" fmla="*/ 1406 w 1799"/>
                <a:gd name="T57" fmla="*/ 848 h 1531"/>
                <a:gd name="T58" fmla="*/ 1517 w 1799"/>
                <a:gd name="T59" fmla="*/ 887 h 1531"/>
                <a:gd name="T60" fmla="*/ 1428 w 1799"/>
                <a:gd name="T61" fmla="*/ 896 h 1531"/>
                <a:gd name="T62" fmla="*/ 1325 w 1799"/>
                <a:gd name="T63" fmla="*/ 922 h 1531"/>
                <a:gd name="T64" fmla="*/ 1314 w 1799"/>
                <a:gd name="T65" fmla="*/ 974 h 1531"/>
                <a:gd name="T66" fmla="*/ 1382 w 1799"/>
                <a:gd name="T67" fmla="*/ 1057 h 1531"/>
                <a:gd name="T68" fmla="*/ 1176 w 1799"/>
                <a:gd name="T69" fmla="*/ 1116 h 1531"/>
                <a:gd name="T70" fmla="*/ 1041 w 1799"/>
                <a:gd name="T71" fmla="*/ 1190 h 1531"/>
                <a:gd name="T72" fmla="*/ 970 w 1799"/>
                <a:gd name="T73" fmla="*/ 1242 h 1531"/>
                <a:gd name="T74" fmla="*/ 954 w 1799"/>
                <a:gd name="T75" fmla="*/ 1345 h 1531"/>
                <a:gd name="T76" fmla="*/ 913 w 1799"/>
                <a:gd name="T77" fmla="*/ 1442 h 1531"/>
                <a:gd name="T78" fmla="*/ 828 w 1799"/>
                <a:gd name="T79" fmla="*/ 1531 h 1531"/>
                <a:gd name="T80" fmla="*/ 692 w 1799"/>
                <a:gd name="T81" fmla="*/ 1434 h 1531"/>
                <a:gd name="T82" fmla="*/ 580 w 1799"/>
                <a:gd name="T83" fmla="*/ 1212 h 1531"/>
                <a:gd name="T84" fmla="*/ 594 w 1799"/>
                <a:gd name="T85" fmla="*/ 1077 h 1531"/>
                <a:gd name="T86" fmla="*/ 667 w 1799"/>
                <a:gd name="T87" fmla="*/ 977 h 1531"/>
                <a:gd name="T88" fmla="*/ 547 w 1799"/>
                <a:gd name="T89" fmla="*/ 936 h 1531"/>
                <a:gd name="T90" fmla="*/ 591 w 1799"/>
                <a:gd name="T91" fmla="*/ 890 h 1531"/>
                <a:gd name="T92" fmla="*/ 561 w 1799"/>
                <a:gd name="T93" fmla="*/ 888 h 1531"/>
                <a:gd name="T94" fmla="*/ 517 w 1799"/>
                <a:gd name="T95" fmla="*/ 853 h 1531"/>
                <a:gd name="T96" fmla="*/ 478 w 1799"/>
                <a:gd name="T97" fmla="*/ 693 h 1531"/>
                <a:gd name="T98" fmla="*/ 358 w 1799"/>
                <a:gd name="T99" fmla="*/ 578 h 1531"/>
                <a:gd name="T100" fmla="*/ 100 w 1799"/>
                <a:gd name="T101" fmla="*/ 558 h 1531"/>
                <a:gd name="T102" fmla="*/ 44 w 1799"/>
                <a:gd name="T103" fmla="*/ 518 h 1531"/>
                <a:gd name="T104" fmla="*/ 107 w 1799"/>
                <a:gd name="T105" fmla="*/ 478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9" h="1531">
                  <a:moveTo>
                    <a:pt x="0" y="428"/>
                  </a:moveTo>
                  <a:lnTo>
                    <a:pt x="10" y="404"/>
                  </a:lnTo>
                  <a:lnTo>
                    <a:pt x="124" y="362"/>
                  </a:lnTo>
                  <a:lnTo>
                    <a:pt x="199" y="362"/>
                  </a:lnTo>
                  <a:lnTo>
                    <a:pt x="262" y="266"/>
                  </a:lnTo>
                  <a:lnTo>
                    <a:pt x="206" y="290"/>
                  </a:lnTo>
                  <a:lnTo>
                    <a:pt x="155" y="265"/>
                  </a:lnTo>
                  <a:lnTo>
                    <a:pt x="261" y="198"/>
                  </a:lnTo>
                  <a:lnTo>
                    <a:pt x="337" y="195"/>
                  </a:lnTo>
                  <a:lnTo>
                    <a:pt x="331" y="142"/>
                  </a:lnTo>
                  <a:lnTo>
                    <a:pt x="452" y="178"/>
                  </a:lnTo>
                  <a:lnTo>
                    <a:pt x="382" y="130"/>
                  </a:lnTo>
                  <a:lnTo>
                    <a:pt x="518" y="97"/>
                  </a:lnTo>
                  <a:lnTo>
                    <a:pt x="576" y="126"/>
                  </a:lnTo>
                  <a:lnTo>
                    <a:pt x="673" y="134"/>
                  </a:lnTo>
                  <a:lnTo>
                    <a:pt x="647" y="84"/>
                  </a:lnTo>
                  <a:lnTo>
                    <a:pt x="818" y="147"/>
                  </a:lnTo>
                  <a:lnTo>
                    <a:pt x="936" y="97"/>
                  </a:lnTo>
                  <a:lnTo>
                    <a:pt x="789" y="31"/>
                  </a:lnTo>
                  <a:lnTo>
                    <a:pt x="864" y="21"/>
                  </a:lnTo>
                  <a:lnTo>
                    <a:pt x="986" y="64"/>
                  </a:lnTo>
                  <a:lnTo>
                    <a:pt x="1027" y="31"/>
                  </a:lnTo>
                  <a:lnTo>
                    <a:pt x="1010" y="0"/>
                  </a:lnTo>
                  <a:lnTo>
                    <a:pt x="1312" y="22"/>
                  </a:lnTo>
                  <a:lnTo>
                    <a:pt x="1428" y="52"/>
                  </a:lnTo>
                  <a:lnTo>
                    <a:pt x="1512" y="78"/>
                  </a:lnTo>
                  <a:lnTo>
                    <a:pt x="1188" y="113"/>
                  </a:lnTo>
                  <a:lnTo>
                    <a:pt x="1154" y="157"/>
                  </a:lnTo>
                  <a:lnTo>
                    <a:pt x="1389" y="144"/>
                  </a:lnTo>
                  <a:lnTo>
                    <a:pt x="1342" y="175"/>
                  </a:lnTo>
                  <a:lnTo>
                    <a:pt x="1485" y="123"/>
                  </a:lnTo>
                  <a:lnTo>
                    <a:pt x="1493" y="170"/>
                  </a:lnTo>
                  <a:lnTo>
                    <a:pt x="1423" y="253"/>
                  </a:lnTo>
                  <a:lnTo>
                    <a:pt x="1557" y="175"/>
                  </a:lnTo>
                  <a:lnTo>
                    <a:pt x="1642" y="142"/>
                  </a:lnTo>
                  <a:lnTo>
                    <a:pt x="1712" y="134"/>
                  </a:lnTo>
                  <a:lnTo>
                    <a:pt x="1799" y="162"/>
                  </a:lnTo>
                  <a:lnTo>
                    <a:pt x="1720" y="220"/>
                  </a:lnTo>
                  <a:lnTo>
                    <a:pt x="1525" y="245"/>
                  </a:lnTo>
                  <a:lnTo>
                    <a:pt x="1682" y="249"/>
                  </a:lnTo>
                  <a:lnTo>
                    <a:pt x="1555" y="281"/>
                  </a:lnTo>
                  <a:lnTo>
                    <a:pt x="1596" y="344"/>
                  </a:lnTo>
                  <a:lnTo>
                    <a:pt x="1534" y="384"/>
                  </a:lnTo>
                  <a:lnTo>
                    <a:pt x="1592" y="458"/>
                  </a:lnTo>
                  <a:lnTo>
                    <a:pt x="1553" y="483"/>
                  </a:lnTo>
                  <a:lnTo>
                    <a:pt x="1622" y="492"/>
                  </a:lnTo>
                  <a:lnTo>
                    <a:pt x="1546" y="530"/>
                  </a:lnTo>
                  <a:lnTo>
                    <a:pt x="1572" y="569"/>
                  </a:lnTo>
                  <a:lnTo>
                    <a:pt x="1582" y="645"/>
                  </a:lnTo>
                  <a:lnTo>
                    <a:pt x="1506" y="623"/>
                  </a:lnTo>
                  <a:lnTo>
                    <a:pt x="1538" y="678"/>
                  </a:lnTo>
                  <a:lnTo>
                    <a:pt x="1596" y="695"/>
                  </a:lnTo>
                  <a:lnTo>
                    <a:pt x="1494" y="704"/>
                  </a:lnTo>
                  <a:lnTo>
                    <a:pt x="1559" y="734"/>
                  </a:lnTo>
                  <a:lnTo>
                    <a:pt x="1497" y="772"/>
                  </a:lnTo>
                  <a:lnTo>
                    <a:pt x="1443" y="737"/>
                  </a:lnTo>
                  <a:lnTo>
                    <a:pt x="1364" y="769"/>
                  </a:lnTo>
                  <a:lnTo>
                    <a:pt x="1406" y="848"/>
                  </a:lnTo>
                  <a:lnTo>
                    <a:pt x="1430" y="828"/>
                  </a:lnTo>
                  <a:lnTo>
                    <a:pt x="1517" y="887"/>
                  </a:lnTo>
                  <a:lnTo>
                    <a:pt x="1520" y="950"/>
                  </a:lnTo>
                  <a:lnTo>
                    <a:pt x="1428" y="896"/>
                  </a:lnTo>
                  <a:lnTo>
                    <a:pt x="1343" y="864"/>
                  </a:lnTo>
                  <a:lnTo>
                    <a:pt x="1325" y="922"/>
                  </a:lnTo>
                  <a:lnTo>
                    <a:pt x="1376" y="957"/>
                  </a:lnTo>
                  <a:lnTo>
                    <a:pt x="1314" y="974"/>
                  </a:lnTo>
                  <a:lnTo>
                    <a:pt x="1499" y="983"/>
                  </a:lnTo>
                  <a:lnTo>
                    <a:pt x="1382" y="1057"/>
                  </a:lnTo>
                  <a:lnTo>
                    <a:pt x="1265" y="1093"/>
                  </a:lnTo>
                  <a:lnTo>
                    <a:pt x="1176" y="1116"/>
                  </a:lnTo>
                  <a:lnTo>
                    <a:pt x="1132" y="1193"/>
                  </a:lnTo>
                  <a:lnTo>
                    <a:pt x="1041" y="1190"/>
                  </a:lnTo>
                  <a:lnTo>
                    <a:pt x="1026" y="1236"/>
                  </a:lnTo>
                  <a:lnTo>
                    <a:pt x="970" y="1242"/>
                  </a:lnTo>
                  <a:lnTo>
                    <a:pt x="939" y="1273"/>
                  </a:lnTo>
                  <a:lnTo>
                    <a:pt x="954" y="1345"/>
                  </a:lnTo>
                  <a:lnTo>
                    <a:pt x="895" y="1397"/>
                  </a:lnTo>
                  <a:lnTo>
                    <a:pt x="913" y="1442"/>
                  </a:lnTo>
                  <a:lnTo>
                    <a:pt x="885" y="1531"/>
                  </a:lnTo>
                  <a:lnTo>
                    <a:pt x="828" y="1531"/>
                  </a:lnTo>
                  <a:lnTo>
                    <a:pt x="753" y="1483"/>
                  </a:lnTo>
                  <a:lnTo>
                    <a:pt x="692" y="1434"/>
                  </a:lnTo>
                  <a:lnTo>
                    <a:pt x="621" y="1313"/>
                  </a:lnTo>
                  <a:lnTo>
                    <a:pt x="580" y="1212"/>
                  </a:lnTo>
                  <a:lnTo>
                    <a:pt x="565" y="1142"/>
                  </a:lnTo>
                  <a:lnTo>
                    <a:pt x="594" y="1077"/>
                  </a:lnTo>
                  <a:lnTo>
                    <a:pt x="653" y="1021"/>
                  </a:lnTo>
                  <a:lnTo>
                    <a:pt x="667" y="977"/>
                  </a:lnTo>
                  <a:lnTo>
                    <a:pt x="611" y="972"/>
                  </a:lnTo>
                  <a:lnTo>
                    <a:pt x="547" y="936"/>
                  </a:lnTo>
                  <a:lnTo>
                    <a:pt x="660" y="936"/>
                  </a:lnTo>
                  <a:lnTo>
                    <a:pt x="591" y="890"/>
                  </a:lnTo>
                  <a:lnTo>
                    <a:pt x="625" y="876"/>
                  </a:lnTo>
                  <a:lnTo>
                    <a:pt x="561" y="888"/>
                  </a:lnTo>
                  <a:lnTo>
                    <a:pt x="520" y="890"/>
                  </a:lnTo>
                  <a:lnTo>
                    <a:pt x="517" y="853"/>
                  </a:lnTo>
                  <a:lnTo>
                    <a:pt x="547" y="798"/>
                  </a:lnTo>
                  <a:lnTo>
                    <a:pt x="478" y="693"/>
                  </a:lnTo>
                  <a:lnTo>
                    <a:pt x="425" y="604"/>
                  </a:lnTo>
                  <a:lnTo>
                    <a:pt x="358" y="578"/>
                  </a:lnTo>
                  <a:lnTo>
                    <a:pt x="229" y="587"/>
                  </a:lnTo>
                  <a:lnTo>
                    <a:pt x="100" y="558"/>
                  </a:lnTo>
                  <a:lnTo>
                    <a:pt x="142" y="538"/>
                  </a:lnTo>
                  <a:lnTo>
                    <a:pt x="44" y="518"/>
                  </a:lnTo>
                  <a:lnTo>
                    <a:pt x="213" y="470"/>
                  </a:lnTo>
                  <a:lnTo>
                    <a:pt x="107" y="478"/>
                  </a:lnTo>
                  <a:lnTo>
                    <a:pt x="0" y="428"/>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89" name="Freeform 41"/>
            <p:cNvSpPr>
              <a:spLocks/>
            </p:cNvSpPr>
            <p:nvPr/>
          </p:nvSpPr>
          <p:spPr bwMode="auto">
            <a:xfrm>
              <a:off x="1338" y="1531"/>
              <a:ext cx="78" cy="59"/>
            </a:xfrm>
            <a:custGeom>
              <a:avLst/>
              <a:gdLst>
                <a:gd name="T0" fmla="*/ 0 w 156"/>
                <a:gd name="T1" fmla="*/ 84 h 119"/>
                <a:gd name="T2" fmla="*/ 78 w 156"/>
                <a:gd name="T3" fmla="*/ 119 h 119"/>
                <a:gd name="T4" fmla="*/ 156 w 156"/>
                <a:gd name="T5" fmla="*/ 10 h 119"/>
                <a:gd name="T6" fmla="*/ 7 w 156"/>
                <a:gd name="T7" fmla="*/ 0 h 119"/>
                <a:gd name="T8" fmla="*/ 0 w 156"/>
                <a:gd name="T9" fmla="*/ 84 h 119"/>
              </a:gdLst>
              <a:ahLst/>
              <a:cxnLst>
                <a:cxn ang="0">
                  <a:pos x="T0" y="T1"/>
                </a:cxn>
                <a:cxn ang="0">
                  <a:pos x="T2" y="T3"/>
                </a:cxn>
                <a:cxn ang="0">
                  <a:pos x="T4" y="T5"/>
                </a:cxn>
                <a:cxn ang="0">
                  <a:pos x="T6" y="T7"/>
                </a:cxn>
                <a:cxn ang="0">
                  <a:pos x="T8" y="T9"/>
                </a:cxn>
              </a:cxnLst>
              <a:rect l="0" t="0" r="r" b="b"/>
              <a:pathLst>
                <a:path w="156" h="119">
                  <a:moveTo>
                    <a:pt x="0" y="84"/>
                  </a:moveTo>
                  <a:lnTo>
                    <a:pt x="78" y="119"/>
                  </a:lnTo>
                  <a:lnTo>
                    <a:pt x="156" y="10"/>
                  </a:lnTo>
                  <a:lnTo>
                    <a:pt x="7" y="0"/>
                  </a:lnTo>
                  <a:lnTo>
                    <a:pt x="0" y="8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0" name="Freeform 42"/>
            <p:cNvSpPr>
              <a:spLocks/>
            </p:cNvSpPr>
            <p:nvPr/>
          </p:nvSpPr>
          <p:spPr bwMode="auto">
            <a:xfrm>
              <a:off x="1236" y="1444"/>
              <a:ext cx="74" cy="52"/>
            </a:xfrm>
            <a:custGeom>
              <a:avLst/>
              <a:gdLst>
                <a:gd name="T0" fmla="*/ 0 w 149"/>
                <a:gd name="T1" fmla="*/ 70 h 105"/>
                <a:gd name="T2" fmla="*/ 15 w 149"/>
                <a:gd name="T3" fmla="*/ 6 h 105"/>
                <a:gd name="T4" fmla="*/ 132 w 149"/>
                <a:gd name="T5" fmla="*/ 0 h 105"/>
                <a:gd name="T6" fmla="*/ 149 w 149"/>
                <a:gd name="T7" fmla="*/ 79 h 105"/>
                <a:gd name="T8" fmla="*/ 129 w 149"/>
                <a:gd name="T9" fmla="*/ 105 h 105"/>
                <a:gd name="T10" fmla="*/ 57 w 149"/>
                <a:gd name="T11" fmla="*/ 102 h 105"/>
                <a:gd name="T12" fmla="*/ 0 w 149"/>
                <a:gd name="T13" fmla="*/ 70 h 105"/>
              </a:gdLst>
              <a:ahLst/>
              <a:cxnLst>
                <a:cxn ang="0">
                  <a:pos x="T0" y="T1"/>
                </a:cxn>
                <a:cxn ang="0">
                  <a:pos x="T2" y="T3"/>
                </a:cxn>
                <a:cxn ang="0">
                  <a:pos x="T4" y="T5"/>
                </a:cxn>
                <a:cxn ang="0">
                  <a:pos x="T6" y="T7"/>
                </a:cxn>
                <a:cxn ang="0">
                  <a:pos x="T8" y="T9"/>
                </a:cxn>
                <a:cxn ang="0">
                  <a:pos x="T10" y="T11"/>
                </a:cxn>
                <a:cxn ang="0">
                  <a:pos x="T12" y="T13"/>
                </a:cxn>
              </a:cxnLst>
              <a:rect l="0" t="0" r="r" b="b"/>
              <a:pathLst>
                <a:path w="149" h="105">
                  <a:moveTo>
                    <a:pt x="0" y="70"/>
                  </a:moveTo>
                  <a:lnTo>
                    <a:pt x="15" y="6"/>
                  </a:lnTo>
                  <a:lnTo>
                    <a:pt x="132" y="0"/>
                  </a:lnTo>
                  <a:lnTo>
                    <a:pt x="149" y="79"/>
                  </a:lnTo>
                  <a:lnTo>
                    <a:pt x="129" y="105"/>
                  </a:lnTo>
                  <a:lnTo>
                    <a:pt x="57" y="102"/>
                  </a:lnTo>
                  <a:lnTo>
                    <a:pt x="0" y="7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1" name="Freeform 43"/>
            <p:cNvSpPr>
              <a:spLocks/>
            </p:cNvSpPr>
            <p:nvPr/>
          </p:nvSpPr>
          <p:spPr bwMode="auto">
            <a:xfrm>
              <a:off x="1237" y="1530"/>
              <a:ext cx="88" cy="89"/>
            </a:xfrm>
            <a:custGeom>
              <a:avLst/>
              <a:gdLst>
                <a:gd name="T0" fmla="*/ 0 w 176"/>
                <a:gd name="T1" fmla="*/ 95 h 178"/>
                <a:gd name="T2" fmla="*/ 66 w 176"/>
                <a:gd name="T3" fmla="*/ 0 h 178"/>
                <a:gd name="T4" fmla="*/ 153 w 176"/>
                <a:gd name="T5" fmla="*/ 50 h 178"/>
                <a:gd name="T6" fmla="*/ 120 w 176"/>
                <a:gd name="T7" fmla="*/ 79 h 178"/>
                <a:gd name="T8" fmla="*/ 170 w 176"/>
                <a:gd name="T9" fmla="*/ 87 h 178"/>
                <a:gd name="T10" fmla="*/ 176 w 176"/>
                <a:gd name="T11" fmla="*/ 145 h 178"/>
                <a:gd name="T12" fmla="*/ 101 w 176"/>
                <a:gd name="T13" fmla="*/ 178 h 178"/>
                <a:gd name="T14" fmla="*/ 0 w 176"/>
                <a:gd name="T15" fmla="*/ 95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78">
                  <a:moveTo>
                    <a:pt x="0" y="95"/>
                  </a:moveTo>
                  <a:lnTo>
                    <a:pt x="66" y="0"/>
                  </a:lnTo>
                  <a:lnTo>
                    <a:pt x="153" y="50"/>
                  </a:lnTo>
                  <a:lnTo>
                    <a:pt x="120" y="79"/>
                  </a:lnTo>
                  <a:lnTo>
                    <a:pt x="170" y="87"/>
                  </a:lnTo>
                  <a:lnTo>
                    <a:pt x="176" y="145"/>
                  </a:lnTo>
                  <a:lnTo>
                    <a:pt x="101" y="178"/>
                  </a:lnTo>
                  <a:lnTo>
                    <a:pt x="0" y="9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2" name="Freeform 44"/>
            <p:cNvSpPr>
              <a:spLocks/>
            </p:cNvSpPr>
            <p:nvPr/>
          </p:nvSpPr>
          <p:spPr bwMode="auto">
            <a:xfrm>
              <a:off x="1011" y="1433"/>
              <a:ext cx="181" cy="83"/>
            </a:xfrm>
            <a:custGeom>
              <a:avLst/>
              <a:gdLst>
                <a:gd name="T0" fmla="*/ 0 w 363"/>
                <a:gd name="T1" fmla="*/ 110 h 168"/>
                <a:gd name="T2" fmla="*/ 79 w 363"/>
                <a:gd name="T3" fmla="*/ 24 h 168"/>
                <a:gd name="T4" fmla="*/ 152 w 363"/>
                <a:gd name="T5" fmla="*/ 45 h 168"/>
                <a:gd name="T6" fmla="*/ 188 w 363"/>
                <a:gd name="T7" fmla="*/ 90 h 168"/>
                <a:gd name="T8" fmla="*/ 258 w 363"/>
                <a:gd name="T9" fmla="*/ 92 h 168"/>
                <a:gd name="T10" fmla="*/ 214 w 363"/>
                <a:gd name="T11" fmla="*/ 28 h 168"/>
                <a:gd name="T12" fmla="*/ 263 w 363"/>
                <a:gd name="T13" fmla="*/ 0 h 168"/>
                <a:gd name="T14" fmla="*/ 284 w 363"/>
                <a:gd name="T15" fmla="*/ 39 h 168"/>
                <a:gd name="T16" fmla="*/ 339 w 363"/>
                <a:gd name="T17" fmla="*/ 57 h 168"/>
                <a:gd name="T18" fmla="*/ 363 w 363"/>
                <a:gd name="T19" fmla="*/ 86 h 168"/>
                <a:gd name="T20" fmla="*/ 342 w 363"/>
                <a:gd name="T21" fmla="*/ 124 h 168"/>
                <a:gd name="T22" fmla="*/ 265 w 363"/>
                <a:gd name="T23" fmla="*/ 121 h 168"/>
                <a:gd name="T24" fmla="*/ 149 w 363"/>
                <a:gd name="T25" fmla="*/ 168 h 168"/>
                <a:gd name="T26" fmla="*/ 0 w 363"/>
                <a:gd name="T27" fmla="*/ 1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8">
                  <a:moveTo>
                    <a:pt x="0" y="110"/>
                  </a:moveTo>
                  <a:lnTo>
                    <a:pt x="79" y="24"/>
                  </a:lnTo>
                  <a:lnTo>
                    <a:pt x="152" y="45"/>
                  </a:lnTo>
                  <a:lnTo>
                    <a:pt x="188" y="90"/>
                  </a:lnTo>
                  <a:lnTo>
                    <a:pt x="258" y="92"/>
                  </a:lnTo>
                  <a:lnTo>
                    <a:pt x="214" y="28"/>
                  </a:lnTo>
                  <a:lnTo>
                    <a:pt x="263" y="0"/>
                  </a:lnTo>
                  <a:lnTo>
                    <a:pt x="284" y="39"/>
                  </a:lnTo>
                  <a:lnTo>
                    <a:pt x="339" y="57"/>
                  </a:lnTo>
                  <a:lnTo>
                    <a:pt x="363" y="86"/>
                  </a:lnTo>
                  <a:lnTo>
                    <a:pt x="342" y="124"/>
                  </a:lnTo>
                  <a:lnTo>
                    <a:pt x="265" y="121"/>
                  </a:lnTo>
                  <a:lnTo>
                    <a:pt x="149" y="168"/>
                  </a:lnTo>
                  <a:lnTo>
                    <a:pt x="0" y="11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3" name="Freeform 45"/>
            <p:cNvSpPr>
              <a:spLocks/>
            </p:cNvSpPr>
            <p:nvPr/>
          </p:nvSpPr>
          <p:spPr bwMode="auto">
            <a:xfrm>
              <a:off x="934" y="1405"/>
              <a:ext cx="107" cy="63"/>
            </a:xfrm>
            <a:custGeom>
              <a:avLst/>
              <a:gdLst>
                <a:gd name="T0" fmla="*/ 0 w 215"/>
                <a:gd name="T1" fmla="*/ 97 h 125"/>
                <a:gd name="T2" fmla="*/ 74 w 215"/>
                <a:gd name="T3" fmla="*/ 125 h 125"/>
                <a:gd name="T4" fmla="*/ 148 w 215"/>
                <a:gd name="T5" fmla="*/ 56 h 125"/>
                <a:gd name="T6" fmla="*/ 155 w 215"/>
                <a:gd name="T7" fmla="*/ 92 h 125"/>
                <a:gd name="T8" fmla="*/ 202 w 215"/>
                <a:gd name="T9" fmla="*/ 63 h 125"/>
                <a:gd name="T10" fmla="*/ 215 w 215"/>
                <a:gd name="T11" fmla="*/ 16 h 125"/>
                <a:gd name="T12" fmla="*/ 187 w 215"/>
                <a:gd name="T13" fmla="*/ 0 h 125"/>
                <a:gd name="T14" fmla="*/ 106 w 215"/>
                <a:gd name="T15" fmla="*/ 17 h 125"/>
                <a:gd name="T16" fmla="*/ 0 w 215"/>
                <a:gd name="T17" fmla="*/ 9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5">
                  <a:moveTo>
                    <a:pt x="0" y="97"/>
                  </a:moveTo>
                  <a:lnTo>
                    <a:pt x="74" y="125"/>
                  </a:lnTo>
                  <a:lnTo>
                    <a:pt x="148" y="56"/>
                  </a:lnTo>
                  <a:lnTo>
                    <a:pt x="155" y="92"/>
                  </a:lnTo>
                  <a:lnTo>
                    <a:pt x="202" y="63"/>
                  </a:lnTo>
                  <a:lnTo>
                    <a:pt x="215" y="16"/>
                  </a:lnTo>
                  <a:lnTo>
                    <a:pt x="187" y="0"/>
                  </a:lnTo>
                  <a:lnTo>
                    <a:pt x="106" y="17"/>
                  </a:lnTo>
                  <a:lnTo>
                    <a:pt x="0" y="97"/>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4" name="Freeform 46"/>
            <p:cNvSpPr>
              <a:spLocks/>
            </p:cNvSpPr>
            <p:nvPr/>
          </p:nvSpPr>
          <p:spPr bwMode="auto">
            <a:xfrm>
              <a:off x="1192" y="1342"/>
              <a:ext cx="93" cy="53"/>
            </a:xfrm>
            <a:custGeom>
              <a:avLst/>
              <a:gdLst>
                <a:gd name="T0" fmla="*/ 0 w 186"/>
                <a:gd name="T1" fmla="*/ 0 h 106"/>
                <a:gd name="T2" fmla="*/ 15 w 186"/>
                <a:gd name="T3" fmla="*/ 38 h 106"/>
                <a:gd name="T4" fmla="*/ 17 w 186"/>
                <a:gd name="T5" fmla="*/ 65 h 106"/>
                <a:gd name="T6" fmla="*/ 186 w 186"/>
                <a:gd name="T7" fmla="*/ 106 h 106"/>
                <a:gd name="T8" fmla="*/ 174 w 186"/>
                <a:gd name="T9" fmla="*/ 46 h 106"/>
                <a:gd name="T10" fmla="*/ 97 w 186"/>
                <a:gd name="T11" fmla="*/ 8 h 106"/>
                <a:gd name="T12" fmla="*/ 64 w 186"/>
                <a:gd name="T13" fmla="*/ 0 h 106"/>
                <a:gd name="T14" fmla="*/ 0 w 18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06">
                  <a:moveTo>
                    <a:pt x="0" y="0"/>
                  </a:moveTo>
                  <a:lnTo>
                    <a:pt x="15" y="38"/>
                  </a:lnTo>
                  <a:lnTo>
                    <a:pt x="17" y="65"/>
                  </a:lnTo>
                  <a:lnTo>
                    <a:pt x="186" y="106"/>
                  </a:lnTo>
                  <a:lnTo>
                    <a:pt x="174" y="46"/>
                  </a:lnTo>
                  <a:lnTo>
                    <a:pt x="97" y="8"/>
                  </a:lnTo>
                  <a:lnTo>
                    <a:pt x="64" y="0"/>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5" name="Freeform 47"/>
            <p:cNvSpPr>
              <a:spLocks/>
            </p:cNvSpPr>
            <p:nvPr/>
          </p:nvSpPr>
          <p:spPr bwMode="auto">
            <a:xfrm>
              <a:off x="1318" y="1424"/>
              <a:ext cx="256" cy="88"/>
            </a:xfrm>
            <a:custGeom>
              <a:avLst/>
              <a:gdLst>
                <a:gd name="T0" fmla="*/ 0 w 512"/>
                <a:gd name="T1" fmla="*/ 26 h 177"/>
                <a:gd name="T2" fmla="*/ 31 w 512"/>
                <a:gd name="T3" fmla="*/ 0 h 177"/>
                <a:gd name="T4" fmla="*/ 244 w 512"/>
                <a:gd name="T5" fmla="*/ 76 h 177"/>
                <a:gd name="T6" fmla="*/ 333 w 512"/>
                <a:gd name="T7" fmla="*/ 121 h 177"/>
                <a:gd name="T8" fmla="*/ 432 w 512"/>
                <a:gd name="T9" fmla="*/ 88 h 177"/>
                <a:gd name="T10" fmla="*/ 512 w 512"/>
                <a:gd name="T11" fmla="*/ 127 h 177"/>
                <a:gd name="T12" fmla="*/ 497 w 512"/>
                <a:gd name="T13" fmla="*/ 177 h 177"/>
                <a:gd name="T14" fmla="*/ 155 w 512"/>
                <a:gd name="T15" fmla="*/ 175 h 177"/>
                <a:gd name="T16" fmla="*/ 58 w 512"/>
                <a:gd name="T17" fmla="*/ 62 h 177"/>
                <a:gd name="T18" fmla="*/ 0 w 512"/>
                <a:gd name="T19"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177">
                  <a:moveTo>
                    <a:pt x="0" y="26"/>
                  </a:moveTo>
                  <a:lnTo>
                    <a:pt x="31" y="0"/>
                  </a:lnTo>
                  <a:lnTo>
                    <a:pt x="244" y="76"/>
                  </a:lnTo>
                  <a:lnTo>
                    <a:pt x="333" y="121"/>
                  </a:lnTo>
                  <a:lnTo>
                    <a:pt x="432" y="88"/>
                  </a:lnTo>
                  <a:lnTo>
                    <a:pt x="512" y="127"/>
                  </a:lnTo>
                  <a:lnTo>
                    <a:pt x="497" y="177"/>
                  </a:lnTo>
                  <a:lnTo>
                    <a:pt x="155" y="175"/>
                  </a:lnTo>
                  <a:lnTo>
                    <a:pt x="58" y="62"/>
                  </a:lnTo>
                  <a:lnTo>
                    <a:pt x="0" y="2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6" name="Freeform 48"/>
            <p:cNvSpPr>
              <a:spLocks/>
            </p:cNvSpPr>
            <p:nvPr/>
          </p:nvSpPr>
          <p:spPr bwMode="auto">
            <a:xfrm>
              <a:off x="1391" y="1192"/>
              <a:ext cx="455" cy="267"/>
            </a:xfrm>
            <a:custGeom>
              <a:avLst/>
              <a:gdLst>
                <a:gd name="T0" fmla="*/ 0 w 910"/>
                <a:gd name="T1" fmla="*/ 114 h 535"/>
                <a:gd name="T2" fmla="*/ 78 w 910"/>
                <a:gd name="T3" fmla="*/ 115 h 535"/>
                <a:gd name="T4" fmla="*/ 78 w 910"/>
                <a:gd name="T5" fmla="*/ 177 h 535"/>
                <a:gd name="T6" fmla="*/ 140 w 910"/>
                <a:gd name="T7" fmla="*/ 202 h 535"/>
                <a:gd name="T8" fmla="*/ 425 w 910"/>
                <a:gd name="T9" fmla="*/ 129 h 535"/>
                <a:gd name="T10" fmla="*/ 254 w 910"/>
                <a:gd name="T11" fmla="*/ 222 h 535"/>
                <a:gd name="T12" fmla="*/ 162 w 910"/>
                <a:gd name="T13" fmla="*/ 222 h 535"/>
                <a:gd name="T14" fmla="*/ 161 w 910"/>
                <a:gd name="T15" fmla="*/ 258 h 535"/>
                <a:gd name="T16" fmla="*/ 254 w 910"/>
                <a:gd name="T17" fmla="*/ 321 h 535"/>
                <a:gd name="T18" fmla="*/ 309 w 910"/>
                <a:gd name="T19" fmla="*/ 327 h 535"/>
                <a:gd name="T20" fmla="*/ 258 w 910"/>
                <a:gd name="T21" fmla="*/ 341 h 535"/>
                <a:gd name="T22" fmla="*/ 200 w 910"/>
                <a:gd name="T23" fmla="*/ 330 h 535"/>
                <a:gd name="T24" fmla="*/ 151 w 910"/>
                <a:gd name="T25" fmla="*/ 342 h 535"/>
                <a:gd name="T26" fmla="*/ 132 w 910"/>
                <a:gd name="T27" fmla="*/ 391 h 535"/>
                <a:gd name="T28" fmla="*/ 182 w 910"/>
                <a:gd name="T29" fmla="*/ 404 h 535"/>
                <a:gd name="T30" fmla="*/ 106 w 910"/>
                <a:gd name="T31" fmla="*/ 414 h 535"/>
                <a:gd name="T32" fmla="*/ 151 w 910"/>
                <a:gd name="T33" fmla="*/ 459 h 535"/>
                <a:gd name="T34" fmla="*/ 75 w 910"/>
                <a:gd name="T35" fmla="*/ 485 h 535"/>
                <a:gd name="T36" fmla="*/ 83 w 910"/>
                <a:gd name="T37" fmla="*/ 515 h 535"/>
                <a:gd name="T38" fmla="*/ 154 w 910"/>
                <a:gd name="T39" fmla="*/ 501 h 535"/>
                <a:gd name="T40" fmla="*/ 192 w 910"/>
                <a:gd name="T41" fmla="*/ 526 h 535"/>
                <a:gd name="T42" fmla="*/ 199 w 910"/>
                <a:gd name="T43" fmla="*/ 505 h 535"/>
                <a:gd name="T44" fmla="*/ 323 w 910"/>
                <a:gd name="T45" fmla="*/ 535 h 535"/>
                <a:gd name="T46" fmla="*/ 397 w 910"/>
                <a:gd name="T47" fmla="*/ 508 h 535"/>
                <a:gd name="T48" fmla="*/ 423 w 910"/>
                <a:gd name="T49" fmla="*/ 427 h 535"/>
                <a:gd name="T50" fmla="*/ 406 w 910"/>
                <a:gd name="T51" fmla="*/ 402 h 535"/>
                <a:gd name="T52" fmla="*/ 472 w 910"/>
                <a:gd name="T53" fmla="*/ 404 h 535"/>
                <a:gd name="T54" fmla="*/ 515 w 910"/>
                <a:gd name="T55" fmla="*/ 353 h 535"/>
                <a:gd name="T56" fmla="*/ 421 w 910"/>
                <a:gd name="T57" fmla="*/ 330 h 535"/>
                <a:gd name="T58" fmla="*/ 544 w 910"/>
                <a:gd name="T59" fmla="*/ 284 h 535"/>
                <a:gd name="T60" fmla="*/ 511 w 910"/>
                <a:gd name="T61" fmla="*/ 261 h 535"/>
                <a:gd name="T62" fmla="*/ 601 w 910"/>
                <a:gd name="T63" fmla="*/ 270 h 535"/>
                <a:gd name="T64" fmla="*/ 660 w 910"/>
                <a:gd name="T65" fmla="*/ 220 h 535"/>
                <a:gd name="T66" fmla="*/ 813 w 910"/>
                <a:gd name="T67" fmla="*/ 132 h 535"/>
                <a:gd name="T68" fmla="*/ 643 w 910"/>
                <a:gd name="T69" fmla="*/ 162 h 535"/>
                <a:gd name="T70" fmla="*/ 740 w 910"/>
                <a:gd name="T71" fmla="*/ 127 h 535"/>
                <a:gd name="T72" fmla="*/ 668 w 910"/>
                <a:gd name="T73" fmla="*/ 109 h 535"/>
                <a:gd name="T74" fmla="*/ 772 w 910"/>
                <a:gd name="T75" fmla="*/ 114 h 535"/>
                <a:gd name="T76" fmla="*/ 910 w 910"/>
                <a:gd name="T77" fmla="*/ 68 h 535"/>
                <a:gd name="T78" fmla="*/ 836 w 910"/>
                <a:gd name="T79" fmla="*/ 11 h 535"/>
                <a:gd name="T80" fmla="*/ 680 w 910"/>
                <a:gd name="T81" fmla="*/ 34 h 535"/>
                <a:gd name="T82" fmla="*/ 749 w 910"/>
                <a:gd name="T83" fmla="*/ 5 h 535"/>
                <a:gd name="T84" fmla="*/ 409 w 910"/>
                <a:gd name="T85" fmla="*/ 0 h 535"/>
                <a:gd name="T86" fmla="*/ 330 w 910"/>
                <a:gd name="T87" fmla="*/ 5 h 535"/>
                <a:gd name="T88" fmla="*/ 252 w 910"/>
                <a:gd name="T89" fmla="*/ 50 h 535"/>
                <a:gd name="T90" fmla="*/ 175 w 910"/>
                <a:gd name="T91" fmla="*/ 47 h 535"/>
                <a:gd name="T92" fmla="*/ 138 w 910"/>
                <a:gd name="T93" fmla="*/ 71 h 535"/>
                <a:gd name="T94" fmla="*/ 101 w 910"/>
                <a:gd name="T95" fmla="*/ 76 h 535"/>
                <a:gd name="T96" fmla="*/ 0 w 910"/>
                <a:gd name="T97" fmla="*/ 11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0" h="535">
                  <a:moveTo>
                    <a:pt x="0" y="114"/>
                  </a:moveTo>
                  <a:lnTo>
                    <a:pt x="78" y="115"/>
                  </a:lnTo>
                  <a:lnTo>
                    <a:pt x="78" y="177"/>
                  </a:lnTo>
                  <a:lnTo>
                    <a:pt x="140" y="202"/>
                  </a:lnTo>
                  <a:lnTo>
                    <a:pt x="425" y="129"/>
                  </a:lnTo>
                  <a:lnTo>
                    <a:pt x="254" y="222"/>
                  </a:lnTo>
                  <a:lnTo>
                    <a:pt x="162" y="222"/>
                  </a:lnTo>
                  <a:lnTo>
                    <a:pt x="161" y="258"/>
                  </a:lnTo>
                  <a:lnTo>
                    <a:pt x="254" y="321"/>
                  </a:lnTo>
                  <a:lnTo>
                    <a:pt x="309" y="327"/>
                  </a:lnTo>
                  <a:lnTo>
                    <a:pt x="258" y="341"/>
                  </a:lnTo>
                  <a:lnTo>
                    <a:pt x="200" y="330"/>
                  </a:lnTo>
                  <a:lnTo>
                    <a:pt x="151" y="342"/>
                  </a:lnTo>
                  <a:lnTo>
                    <a:pt x="132" y="391"/>
                  </a:lnTo>
                  <a:lnTo>
                    <a:pt x="182" y="404"/>
                  </a:lnTo>
                  <a:lnTo>
                    <a:pt x="106" y="414"/>
                  </a:lnTo>
                  <a:lnTo>
                    <a:pt x="151" y="459"/>
                  </a:lnTo>
                  <a:lnTo>
                    <a:pt x="75" y="485"/>
                  </a:lnTo>
                  <a:lnTo>
                    <a:pt x="83" y="515"/>
                  </a:lnTo>
                  <a:lnTo>
                    <a:pt x="154" y="501"/>
                  </a:lnTo>
                  <a:lnTo>
                    <a:pt x="192" y="526"/>
                  </a:lnTo>
                  <a:lnTo>
                    <a:pt x="199" y="505"/>
                  </a:lnTo>
                  <a:lnTo>
                    <a:pt x="323" y="535"/>
                  </a:lnTo>
                  <a:lnTo>
                    <a:pt x="397" y="508"/>
                  </a:lnTo>
                  <a:lnTo>
                    <a:pt x="423" y="427"/>
                  </a:lnTo>
                  <a:lnTo>
                    <a:pt x="406" y="402"/>
                  </a:lnTo>
                  <a:lnTo>
                    <a:pt x="472" y="404"/>
                  </a:lnTo>
                  <a:lnTo>
                    <a:pt x="515" y="353"/>
                  </a:lnTo>
                  <a:lnTo>
                    <a:pt x="421" y="330"/>
                  </a:lnTo>
                  <a:lnTo>
                    <a:pt x="544" y="284"/>
                  </a:lnTo>
                  <a:lnTo>
                    <a:pt x="511" y="261"/>
                  </a:lnTo>
                  <a:lnTo>
                    <a:pt x="601" y="270"/>
                  </a:lnTo>
                  <a:lnTo>
                    <a:pt x="660" y="220"/>
                  </a:lnTo>
                  <a:lnTo>
                    <a:pt x="813" y="132"/>
                  </a:lnTo>
                  <a:lnTo>
                    <a:pt x="643" y="162"/>
                  </a:lnTo>
                  <a:lnTo>
                    <a:pt x="740" y="127"/>
                  </a:lnTo>
                  <a:lnTo>
                    <a:pt x="668" y="109"/>
                  </a:lnTo>
                  <a:lnTo>
                    <a:pt x="772" y="114"/>
                  </a:lnTo>
                  <a:lnTo>
                    <a:pt x="910" y="68"/>
                  </a:lnTo>
                  <a:lnTo>
                    <a:pt x="836" y="11"/>
                  </a:lnTo>
                  <a:lnTo>
                    <a:pt x="680" y="34"/>
                  </a:lnTo>
                  <a:lnTo>
                    <a:pt x="749" y="5"/>
                  </a:lnTo>
                  <a:lnTo>
                    <a:pt x="409" y="0"/>
                  </a:lnTo>
                  <a:lnTo>
                    <a:pt x="330" y="5"/>
                  </a:lnTo>
                  <a:lnTo>
                    <a:pt x="252" y="50"/>
                  </a:lnTo>
                  <a:lnTo>
                    <a:pt x="175" y="47"/>
                  </a:lnTo>
                  <a:lnTo>
                    <a:pt x="138" y="71"/>
                  </a:lnTo>
                  <a:lnTo>
                    <a:pt x="101" y="76"/>
                  </a:lnTo>
                  <a:lnTo>
                    <a:pt x="0" y="11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7" name="Freeform 49"/>
            <p:cNvSpPr>
              <a:spLocks/>
            </p:cNvSpPr>
            <p:nvPr/>
          </p:nvSpPr>
          <p:spPr bwMode="auto">
            <a:xfrm>
              <a:off x="1328" y="1271"/>
              <a:ext cx="166" cy="116"/>
            </a:xfrm>
            <a:custGeom>
              <a:avLst/>
              <a:gdLst>
                <a:gd name="T0" fmla="*/ 0 w 333"/>
                <a:gd name="T1" fmla="*/ 60 h 233"/>
                <a:gd name="T2" fmla="*/ 82 w 333"/>
                <a:gd name="T3" fmla="*/ 47 h 233"/>
                <a:gd name="T4" fmla="*/ 39 w 333"/>
                <a:gd name="T5" fmla="*/ 14 h 233"/>
                <a:gd name="T6" fmla="*/ 142 w 333"/>
                <a:gd name="T7" fmla="*/ 0 h 233"/>
                <a:gd name="T8" fmla="*/ 167 w 333"/>
                <a:gd name="T9" fmla="*/ 48 h 233"/>
                <a:gd name="T10" fmla="*/ 258 w 333"/>
                <a:gd name="T11" fmla="*/ 60 h 233"/>
                <a:gd name="T12" fmla="*/ 258 w 333"/>
                <a:gd name="T13" fmla="*/ 119 h 233"/>
                <a:gd name="T14" fmla="*/ 310 w 333"/>
                <a:gd name="T15" fmla="*/ 118 h 233"/>
                <a:gd name="T16" fmla="*/ 333 w 333"/>
                <a:gd name="T17" fmla="*/ 147 h 233"/>
                <a:gd name="T18" fmla="*/ 242 w 333"/>
                <a:gd name="T19" fmla="*/ 161 h 233"/>
                <a:gd name="T20" fmla="*/ 225 w 333"/>
                <a:gd name="T21" fmla="*/ 233 h 233"/>
                <a:gd name="T22" fmla="*/ 128 w 333"/>
                <a:gd name="T23" fmla="*/ 228 h 233"/>
                <a:gd name="T24" fmla="*/ 75 w 333"/>
                <a:gd name="T25" fmla="*/ 167 h 233"/>
                <a:gd name="T26" fmla="*/ 182 w 333"/>
                <a:gd name="T27" fmla="*/ 143 h 233"/>
                <a:gd name="T28" fmla="*/ 53 w 333"/>
                <a:gd name="T29" fmla="*/ 147 h 233"/>
                <a:gd name="T30" fmla="*/ 0 w 333"/>
                <a:gd name="T31" fmla="*/ 6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33">
                  <a:moveTo>
                    <a:pt x="0" y="60"/>
                  </a:moveTo>
                  <a:lnTo>
                    <a:pt x="82" y="47"/>
                  </a:lnTo>
                  <a:lnTo>
                    <a:pt x="39" y="14"/>
                  </a:lnTo>
                  <a:lnTo>
                    <a:pt x="142" y="0"/>
                  </a:lnTo>
                  <a:lnTo>
                    <a:pt x="167" y="48"/>
                  </a:lnTo>
                  <a:lnTo>
                    <a:pt x="258" y="60"/>
                  </a:lnTo>
                  <a:lnTo>
                    <a:pt x="258" y="119"/>
                  </a:lnTo>
                  <a:lnTo>
                    <a:pt x="310" y="118"/>
                  </a:lnTo>
                  <a:lnTo>
                    <a:pt x="333" y="147"/>
                  </a:lnTo>
                  <a:lnTo>
                    <a:pt x="242" y="161"/>
                  </a:lnTo>
                  <a:lnTo>
                    <a:pt x="225" y="233"/>
                  </a:lnTo>
                  <a:lnTo>
                    <a:pt x="128" y="228"/>
                  </a:lnTo>
                  <a:lnTo>
                    <a:pt x="75" y="167"/>
                  </a:lnTo>
                  <a:lnTo>
                    <a:pt x="182" y="143"/>
                  </a:lnTo>
                  <a:lnTo>
                    <a:pt x="53" y="147"/>
                  </a:lnTo>
                  <a:lnTo>
                    <a:pt x="0" y="6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8" name="Freeform 50"/>
            <p:cNvSpPr>
              <a:spLocks/>
            </p:cNvSpPr>
            <p:nvPr/>
          </p:nvSpPr>
          <p:spPr bwMode="auto">
            <a:xfrm>
              <a:off x="1419" y="1538"/>
              <a:ext cx="426" cy="352"/>
            </a:xfrm>
            <a:custGeom>
              <a:avLst/>
              <a:gdLst>
                <a:gd name="T0" fmla="*/ 0 w 851"/>
                <a:gd name="T1" fmla="*/ 155 h 705"/>
                <a:gd name="T2" fmla="*/ 7 w 851"/>
                <a:gd name="T3" fmla="*/ 79 h 705"/>
                <a:gd name="T4" fmla="*/ 101 w 851"/>
                <a:gd name="T5" fmla="*/ 0 h 705"/>
                <a:gd name="T6" fmla="*/ 152 w 851"/>
                <a:gd name="T7" fmla="*/ 8 h 705"/>
                <a:gd name="T8" fmla="*/ 110 w 851"/>
                <a:gd name="T9" fmla="*/ 95 h 705"/>
                <a:gd name="T10" fmla="*/ 146 w 851"/>
                <a:gd name="T11" fmla="*/ 145 h 705"/>
                <a:gd name="T12" fmla="*/ 156 w 851"/>
                <a:gd name="T13" fmla="*/ 94 h 705"/>
                <a:gd name="T14" fmla="*/ 189 w 851"/>
                <a:gd name="T15" fmla="*/ 34 h 705"/>
                <a:gd name="T16" fmla="*/ 253 w 851"/>
                <a:gd name="T17" fmla="*/ 6 h 705"/>
                <a:gd name="T18" fmla="*/ 272 w 851"/>
                <a:gd name="T19" fmla="*/ 125 h 705"/>
                <a:gd name="T20" fmla="*/ 369 w 851"/>
                <a:gd name="T21" fmla="*/ 69 h 705"/>
                <a:gd name="T22" fmla="*/ 437 w 851"/>
                <a:gd name="T23" fmla="*/ 85 h 705"/>
                <a:gd name="T24" fmla="*/ 468 w 851"/>
                <a:gd name="T25" fmla="*/ 125 h 705"/>
                <a:gd name="T26" fmla="*/ 499 w 851"/>
                <a:gd name="T27" fmla="*/ 164 h 705"/>
                <a:gd name="T28" fmla="*/ 521 w 851"/>
                <a:gd name="T29" fmla="*/ 138 h 705"/>
                <a:gd name="T30" fmla="*/ 578 w 851"/>
                <a:gd name="T31" fmla="*/ 178 h 705"/>
                <a:gd name="T32" fmla="*/ 583 w 851"/>
                <a:gd name="T33" fmla="*/ 214 h 705"/>
                <a:gd name="T34" fmla="*/ 650 w 851"/>
                <a:gd name="T35" fmla="*/ 226 h 705"/>
                <a:gd name="T36" fmla="*/ 680 w 851"/>
                <a:gd name="T37" fmla="*/ 249 h 705"/>
                <a:gd name="T38" fmla="*/ 632 w 851"/>
                <a:gd name="T39" fmla="*/ 272 h 705"/>
                <a:gd name="T40" fmla="*/ 701 w 851"/>
                <a:gd name="T41" fmla="*/ 288 h 705"/>
                <a:gd name="T42" fmla="*/ 647 w 851"/>
                <a:gd name="T43" fmla="*/ 328 h 705"/>
                <a:gd name="T44" fmla="*/ 716 w 851"/>
                <a:gd name="T45" fmla="*/ 369 h 705"/>
                <a:gd name="T46" fmla="*/ 747 w 851"/>
                <a:gd name="T47" fmla="*/ 361 h 705"/>
                <a:gd name="T48" fmla="*/ 851 w 851"/>
                <a:gd name="T49" fmla="*/ 441 h 705"/>
                <a:gd name="T50" fmla="*/ 791 w 851"/>
                <a:gd name="T51" fmla="*/ 493 h 705"/>
                <a:gd name="T52" fmla="*/ 786 w 851"/>
                <a:gd name="T53" fmla="*/ 540 h 705"/>
                <a:gd name="T54" fmla="*/ 689 w 851"/>
                <a:gd name="T55" fmla="*/ 450 h 705"/>
                <a:gd name="T56" fmla="*/ 653 w 851"/>
                <a:gd name="T57" fmla="*/ 457 h 705"/>
                <a:gd name="T58" fmla="*/ 695 w 851"/>
                <a:gd name="T59" fmla="*/ 546 h 705"/>
                <a:gd name="T60" fmla="*/ 746 w 851"/>
                <a:gd name="T61" fmla="*/ 558 h 705"/>
                <a:gd name="T62" fmla="*/ 748 w 851"/>
                <a:gd name="T63" fmla="*/ 669 h 705"/>
                <a:gd name="T64" fmla="*/ 629 w 851"/>
                <a:gd name="T65" fmla="*/ 606 h 705"/>
                <a:gd name="T66" fmla="*/ 715 w 851"/>
                <a:gd name="T67" fmla="*/ 705 h 705"/>
                <a:gd name="T68" fmla="*/ 559 w 851"/>
                <a:gd name="T69" fmla="*/ 645 h 705"/>
                <a:gd name="T70" fmla="*/ 459 w 851"/>
                <a:gd name="T71" fmla="*/ 566 h 705"/>
                <a:gd name="T72" fmla="*/ 395 w 851"/>
                <a:gd name="T73" fmla="*/ 579 h 705"/>
                <a:gd name="T74" fmla="*/ 377 w 851"/>
                <a:gd name="T75" fmla="*/ 512 h 705"/>
                <a:gd name="T76" fmla="*/ 489 w 851"/>
                <a:gd name="T77" fmla="*/ 512 h 705"/>
                <a:gd name="T78" fmla="*/ 463 w 851"/>
                <a:gd name="T79" fmla="*/ 470 h 705"/>
                <a:gd name="T80" fmla="*/ 527 w 851"/>
                <a:gd name="T81" fmla="*/ 407 h 705"/>
                <a:gd name="T82" fmla="*/ 481 w 851"/>
                <a:gd name="T83" fmla="*/ 323 h 705"/>
                <a:gd name="T84" fmla="*/ 398 w 851"/>
                <a:gd name="T85" fmla="*/ 325 h 705"/>
                <a:gd name="T86" fmla="*/ 395 w 851"/>
                <a:gd name="T87" fmla="*/ 302 h 705"/>
                <a:gd name="T88" fmla="*/ 423 w 851"/>
                <a:gd name="T89" fmla="*/ 288 h 705"/>
                <a:gd name="T90" fmla="*/ 370 w 851"/>
                <a:gd name="T91" fmla="*/ 254 h 705"/>
                <a:gd name="T92" fmla="*/ 321 w 851"/>
                <a:gd name="T93" fmla="*/ 217 h 705"/>
                <a:gd name="T94" fmla="*/ 333 w 851"/>
                <a:gd name="T95" fmla="*/ 251 h 705"/>
                <a:gd name="T96" fmla="*/ 272 w 851"/>
                <a:gd name="T97" fmla="*/ 260 h 705"/>
                <a:gd name="T98" fmla="*/ 53 w 851"/>
                <a:gd name="T99" fmla="*/ 223 h 705"/>
                <a:gd name="T100" fmla="*/ 16 w 851"/>
                <a:gd name="T101" fmla="*/ 177 h 705"/>
                <a:gd name="T102" fmla="*/ 85 w 851"/>
                <a:gd name="T103" fmla="*/ 183 h 705"/>
                <a:gd name="T104" fmla="*/ 0 w 851"/>
                <a:gd name="T105" fmla="*/ 15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705">
                  <a:moveTo>
                    <a:pt x="0" y="155"/>
                  </a:moveTo>
                  <a:lnTo>
                    <a:pt x="7" y="79"/>
                  </a:lnTo>
                  <a:lnTo>
                    <a:pt x="101" y="0"/>
                  </a:lnTo>
                  <a:lnTo>
                    <a:pt x="152" y="8"/>
                  </a:lnTo>
                  <a:lnTo>
                    <a:pt x="110" y="95"/>
                  </a:lnTo>
                  <a:lnTo>
                    <a:pt x="146" y="145"/>
                  </a:lnTo>
                  <a:lnTo>
                    <a:pt x="156" y="94"/>
                  </a:lnTo>
                  <a:lnTo>
                    <a:pt x="189" y="34"/>
                  </a:lnTo>
                  <a:lnTo>
                    <a:pt x="253" y="6"/>
                  </a:lnTo>
                  <a:lnTo>
                    <a:pt x="272" y="125"/>
                  </a:lnTo>
                  <a:lnTo>
                    <a:pt x="369" y="69"/>
                  </a:lnTo>
                  <a:lnTo>
                    <a:pt x="437" y="85"/>
                  </a:lnTo>
                  <a:lnTo>
                    <a:pt x="468" y="125"/>
                  </a:lnTo>
                  <a:lnTo>
                    <a:pt x="499" y="164"/>
                  </a:lnTo>
                  <a:lnTo>
                    <a:pt x="521" y="138"/>
                  </a:lnTo>
                  <a:lnTo>
                    <a:pt x="578" y="178"/>
                  </a:lnTo>
                  <a:lnTo>
                    <a:pt x="583" y="214"/>
                  </a:lnTo>
                  <a:lnTo>
                    <a:pt x="650" y="226"/>
                  </a:lnTo>
                  <a:lnTo>
                    <a:pt x="680" y="249"/>
                  </a:lnTo>
                  <a:lnTo>
                    <a:pt x="632" y="272"/>
                  </a:lnTo>
                  <a:lnTo>
                    <a:pt x="701" y="288"/>
                  </a:lnTo>
                  <a:lnTo>
                    <a:pt x="647" y="328"/>
                  </a:lnTo>
                  <a:lnTo>
                    <a:pt x="716" y="369"/>
                  </a:lnTo>
                  <a:lnTo>
                    <a:pt x="747" y="361"/>
                  </a:lnTo>
                  <a:lnTo>
                    <a:pt x="851" y="441"/>
                  </a:lnTo>
                  <a:lnTo>
                    <a:pt x="791" y="493"/>
                  </a:lnTo>
                  <a:lnTo>
                    <a:pt x="786" y="540"/>
                  </a:lnTo>
                  <a:lnTo>
                    <a:pt x="689" y="450"/>
                  </a:lnTo>
                  <a:lnTo>
                    <a:pt x="653" y="457"/>
                  </a:lnTo>
                  <a:lnTo>
                    <a:pt x="695" y="546"/>
                  </a:lnTo>
                  <a:lnTo>
                    <a:pt x="746" y="558"/>
                  </a:lnTo>
                  <a:lnTo>
                    <a:pt x="748" y="669"/>
                  </a:lnTo>
                  <a:lnTo>
                    <a:pt x="629" y="606"/>
                  </a:lnTo>
                  <a:lnTo>
                    <a:pt x="715" y="705"/>
                  </a:lnTo>
                  <a:lnTo>
                    <a:pt x="559" y="645"/>
                  </a:lnTo>
                  <a:lnTo>
                    <a:pt x="459" y="566"/>
                  </a:lnTo>
                  <a:lnTo>
                    <a:pt x="395" y="579"/>
                  </a:lnTo>
                  <a:lnTo>
                    <a:pt x="377" y="512"/>
                  </a:lnTo>
                  <a:lnTo>
                    <a:pt x="489" y="512"/>
                  </a:lnTo>
                  <a:lnTo>
                    <a:pt x="463" y="470"/>
                  </a:lnTo>
                  <a:lnTo>
                    <a:pt x="527" y="407"/>
                  </a:lnTo>
                  <a:lnTo>
                    <a:pt x="481" y="323"/>
                  </a:lnTo>
                  <a:lnTo>
                    <a:pt x="398" y="325"/>
                  </a:lnTo>
                  <a:lnTo>
                    <a:pt x="395" y="302"/>
                  </a:lnTo>
                  <a:lnTo>
                    <a:pt x="423" y="288"/>
                  </a:lnTo>
                  <a:lnTo>
                    <a:pt x="370" y="254"/>
                  </a:lnTo>
                  <a:lnTo>
                    <a:pt x="321" y="217"/>
                  </a:lnTo>
                  <a:lnTo>
                    <a:pt x="333" y="251"/>
                  </a:lnTo>
                  <a:lnTo>
                    <a:pt x="272" y="260"/>
                  </a:lnTo>
                  <a:lnTo>
                    <a:pt x="53" y="223"/>
                  </a:lnTo>
                  <a:lnTo>
                    <a:pt x="16" y="177"/>
                  </a:lnTo>
                  <a:lnTo>
                    <a:pt x="85" y="183"/>
                  </a:lnTo>
                  <a:lnTo>
                    <a:pt x="0" y="15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299" name="Freeform 51"/>
            <p:cNvSpPr>
              <a:spLocks/>
            </p:cNvSpPr>
            <p:nvPr/>
          </p:nvSpPr>
          <p:spPr bwMode="auto">
            <a:xfrm>
              <a:off x="2917" y="2847"/>
              <a:ext cx="26" cy="34"/>
            </a:xfrm>
            <a:custGeom>
              <a:avLst/>
              <a:gdLst>
                <a:gd name="T0" fmla="*/ 29 w 53"/>
                <a:gd name="T1" fmla="*/ 64 h 67"/>
                <a:gd name="T2" fmla="*/ 28 w 53"/>
                <a:gd name="T3" fmla="*/ 67 h 67"/>
                <a:gd name="T4" fmla="*/ 0 w 53"/>
                <a:gd name="T5" fmla="*/ 18 h 67"/>
                <a:gd name="T6" fmla="*/ 8 w 53"/>
                <a:gd name="T7" fmla="*/ 0 h 67"/>
                <a:gd name="T8" fmla="*/ 53 w 53"/>
                <a:gd name="T9" fmla="*/ 28 h 67"/>
                <a:gd name="T10" fmla="*/ 50 w 53"/>
                <a:gd name="T11" fmla="*/ 35 h 67"/>
                <a:gd name="T12" fmla="*/ 37 w 53"/>
                <a:gd name="T13" fmla="*/ 39 h 67"/>
                <a:gd name="T14" fmla="*/ 29 w 53"/>
                <a:gd name="T15" fmla="*/ 57 h 67"/>
                <a:gd name="T16" fmla="*/ 29 w 53"/>
                <a:gd name="T1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7">
                  <a:moveTo>
                    <a:pt x="29" y="64"/>
                  </a:moveTo>
                  <a:lnTo>
                    <a:pt x="28" y="67"/>
                  </a:lnTo>
                  <a:lnTo>
                    <a:pt x="0" y="18"/>
                  </a:lnTo>
                  <a:lnTo>
                    <a:pt x="8" y="0"/>
                  </a:lnTo>
                  <a:lnTo>
                    <a:pt x="53" y="28"/>
                  </a:lnTo>
                  <a:lnTo>
                    <a:pt x="50" y="35"/>
                  </a:lnTo>
                  <a:lnTo>
                    <a:pt x="37" y="39"/>
                  </a:lnTo>
                  <a:lnTo>
                    <a:pt x="29" y="57"/>
                  </a:lnTo>
                  <a:lnTo>
                    <a:pt x="29" y="6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0" name="Freeform 52"/>
            <p:cNvSpPr>
              <a:spLocks/>
            </p:cNvSpPr>
            <p:nvPr/>
          </p:nvSpPr>
          <p:spPr bwMode="auto">
            <a:xfrm>
              <a:off x="3195" y="3093"/>
              <a:ext cx="42" cy="47"/>
            </a:xfrm>
            <a:custGeom>
              <a:avLst/>
              <a:gdLst>
                <a:gd name="T0" fmla="*/ 26 w 84"/>
                <a:gd name="T1" fmla="*/ 94 h 94"/>
                <a:gd name="T2" fmla="*/ 31 w 84"/>
                <a:gd name="T3" fmla="*/ 39 h 94"/>
                <a:gd name="T4" fmla="*/ 66 w 84"/>
                <a:gd name="T5" fmla="*/ 37 h 94"/>
                <a:gd name="T6" fmla="*/ 84 w 84"/>
                <a:gd name="T7" fmla="*/ 5 h 94"/>
                <a:gd name="T8" fmla="*/ 2 w 84"/>
                <a:gd name="T9" fmla="*/ 0 h 94"/>
                <a:gd name="T10" fmla="*/ 0 w 84"/>
                <a:gd name="T11" fmla="*/ 92 h 94"/>
                <a:gd name="T12" fmla="*/ 26 w 8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84" h="94">
                  <a:moveTo>
                    <a:pt x="26" y="94"/>
                  </a:moveTo>
                  <a:lnTo>
                    <a:pt x="31" y="39"/>
                  </a:lnTo>
                  <a:lnTo>
                    <a:pt x="66" y="37"/>
                  </a:lnTo>
                  <a:lnTo>
                    <a:pt x="84" y="5"/>
                  </a:lnTo>
                  <a:lnTo>
                    <a:pt x="2" y="0"/>
                  </a:lnTo>
                  <a:lnTo>
                    <a:pt x="0" y="92"/>
                  </a:lnTo>
                  <a:lnTo>
                    <a:pt x="26" y="9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1" name="Freeform 53"/>
            <p:cNvSpPr>
              <a:spLocks/>
            </p:cNvSpPr>
            <p:nvPr/>
          </p:nvSpPr>
          <p:spPr bwMode="auto">
            <a:xfrm>
              <a:off x="1358" y="2174"/>
              <a:ext cx="107" cy="51"/>
            </a:xfrm>
            <a:custGeom>
              <a:avLst/>
              <a:gdLst>
                <a:gd name="T0" fmla="*/ 149 w 215"/>
                <a:gd name="T1" fmla="*/ 40 h 102"/>
                <a:gd name="T2" fmla="*/ 113 w 215"/>
                <a:gd name="T3" fmla="*/ 68 h 102"/>
                <a:gd name="T4" fmla="*/ 0 w 215"/>
                <a:gd name="T5" fmla="*/ 102 h 102"/>
                <a:gd name="T6" fmla="*/ 118 w 215"/>
                <a:gd name="T7" fmla="*/ 0 h 102"/>
                <a:gd name="T8" fmla="*/ 147 w 215"/>
                <a:gd name="T9" fmla="*/ 31 h 102"/>
                <a:gd name="T10" fmla="*/ 166 w 215"/>
                <a:gd name="T11" fmla="*/ 14 h 102"/>
                <a:gd name="T12" fmla="*/ 211 w 215"/>
                <a:gd name="T13" fmla="*/ 41 h 102"/>
                <a:gd name="T14" fmla="*/ 215 w 215"/>
                <a:gd name="T15" fmla="*/ 65 h 102"/>
                <a:gd name="T16" fmla="*/ 197 w 215"/>
                <a:gd name="T17" fmla="*/ 52 h 102"/>
                <a:gd name="T18" fmla="*/ 178 w 215"/>
                <a:gd name="T19" fmla="*/ 71 h 102"/>
                <a:gd name="T20" fmla="*/ 149 w 215"/>
                <a:gd name="T21"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102">
                  <a:moveTo>
                    <a:pt x="149" y="40"/>
                  </a:moveTo>
                  <a:lnTo>
                    <a:pt x="113" y="68"/>
                  </a:lnTo>
                  <a:lnTo>
                    <a:pt x="0" y="102"/>
                  </a:lnTo>
                  <a:lnTo>
                    <a:pt x="118" y="0"/>
                  </a:lnTo>
                  <a:lnTo>
                    <a:pt x="147" y="31"/>
                  </a:lnTo>
                  <a:lnTo>
                    <a:pt x="166" y="14"/>
                  </a:lnTo>
                  <a:lnTo>
                    <a:pt x="211" y="41"/>
                  </a:lnTo>
                  <a:lnTo>
                    <a:pt x="215" y="65"/>
                  </a:lnTo>
                  <a:lnTo>
                    <a:pt x="197" y="52"/>
                  </a:lnTo>
                  <a:lnTo>
                    <a:pt x="178" y="71"/>
                  </a:lnTo>
                  <a:lnTo>
                    <a:pt x="149" y="4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2" name="Freeform 54"/>
            <p:cNvSpPr>
              <a:spLocks/>
            </p:cNvSpPr>
            <p:nvPr/>
          </p:nvSpPr>
          <p:spPr bwMode="auto">
            <a:xfrm>
              <a:off x="1421" y="2232"/>
              <a:ext cx="120" cy="99"/>
            </a:xfrm>
            <a:custGeom>
              <a:avLst/>
              <a:gdLst>
                <a:gd name="T0" fmla="*/ 47 w 240"/>
                <a:gd name="T1" fmla="*/ 76 h 197"/>
                <a:gd name="T2" fmla="*/ 38 w 240"/>
                <a:gd name="T3" fmla="*/ 159 h 197"/>
                <a:gd name="T4" fmla="*/ 30 w 240"/>
                <a:gd name="T5" fmla="*/ 177 h 197"/>
                <a:gd name="T6" fmla="*/ 32 w 240"/>
                <a:gd name="T7" fmla="*/ 195 h 197"/>
                <a:gd name="T8" fmla="*/ 7 w 240"/>
                <a:gd name="T9" fmla="*/ 197 h 197"/>
                <a:gd name="T10" fmla="*/ 0 w 240"/>
                <a:gd name="T11" fmla="*/ 136 h 197"/>
                <a:gd name="T12" fmla="*/ 39 w 240"/>
                <a:gd name="T13" fmla="*/ 28 h 197"/>
                <a:gd name="T14" fmla="*/ 105 w 240"/>
                <a:gd name="T15" fmla="*/ 0 h 197"/>
                <a:gd name="T16" fmla="*/ 209 w 240"/>
                <a:gd name="T17" fmla="*/ 27 h 197"/>
                <a:gd name="T18" fmla="*/ 240 w 240"/>
                <a:gd name="T19" fmla="*/ 66 h 197"/>
                <a:gd name="T20" fmla="*/ 135 w 240"/>
                <a:gd name="T21" fmla="*/ 41 h 197"/>
                <a:gd name="T22" fmla="*/ 120 w 240"/>
                <a:gd name="T23" fmla="*/ 48 h 197"/>
                <a:gd name="T24" fmla="*/ 86 w 240"/>
                <a:gd name="T25" fmla="*/ 35 h 197"/>
                <a:gd name="T26" fmla="*/ 47 w 240"/>
                <a:gd name="T27" fmla="*/ 7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97">
                  <a:moveTo>
                    <a:pt x="47" y="76"/>
                  </a:moveTo>
                  <a:lnTo>
                    <a:pt x="38" y="159"/>
                  </a:lnTo>
                  <a:lnTo>
                    <a:pt x="30" y="177"/>
                  </a:lnTo>
                  <a:lnTo>
                    <a:pt x="32" y="195"/>
                  </a:lnTo>
                  <a:lnTo>
                    <a:pt x="7" y="197"/>
                  </a:lnTo>
                  <a:lnTo>
                    <a:pt x="0" y="136"/>
                  </a:lnTo>
                  <a:lnTo>
                    <a:pt x="39" y="28"/>
                  </a:lnTo>
                  <a:lnTo>
                    <a:pt x="105" y="0"/>
                  </a:lnTo>
                  <a:lnTo>
                    <a:pt x="209" y="27"/>
                  </a:lnTo>
                  <a:lnTo>
                    <a:pt x="240" y="66"/>
                  </a:lnTo>
                  <a:lnTo>
                    <a:pt x="135" y="41"/>
                  </a:lnTo>
                  <a:lnTo>
                    <a:pt x="120" y="48"/>
                  </a:lnTo>
                  <a:lnTo>
                    <a:pt x="86" y="35"/>
                  </a:lnTo>
                  <a:lnTo>
                    <a:pt x="47" y="7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3" name="Freeform 55"/>
            <p:cNvSpPr>
              <a:spLocks/>
            </p:cNvSpPr>
            <p:nvPr/>
          </p:nvSpPr>
          <p:spPr bwMode="auto">
            <a:xfrm>
              <a:off x="1480" y="2271"/>
              <a:ext cx="32" cy="27"/>
            </a:xfrm>
            <a:custGeom>
              <a:avLst/>
              <a:gdLst>
                <a:gd name="T0" fmla="*/ 7 w 65"/>
                <a:gd name="T1" fmla="*/ 0 h 55"/>
                <a:gd name="T2" fmla="*/ 0 w 65"/>
                <a:gd name="T3" fmla="*/ 39 h 55"/>
                <a:gd name="T4" fmla="*/ 65 w 65"/>
                <a:gd name="T5" fmla="*/ 55 h 55"/>
                <a:gd name="T6" fmla="*/ 65 w 65"/>
                <a:gd name="T7" fmla="*/ 50 h 55"/>
                <a:gd name="T8" fmla="*/ 44 w 65"/>
                <a:gd name="T9" fmla="*/ 14 h 55"/>
                <a:gd name="T10" fmla="*/ 7 w 65"/>
                <a:gd name="T11" fmla="*/ 0 h 55"/>
              </a:gdLst>
              <a:ahLst/>
              <a:cxnLst>
                <a:cxn ang="0">
                  <a:pos x="T0" y="T1"/>
                </a:cxn>
                <a:cxn ang="0">
                  <a:pos x="T2" y="T3"/>
                </a:cxn>
                <a:cxn ang="0">
                  <a:pos x="T4" y="T5"/>
                </a:cxn>
                <a:cxn ang="0">
                  <a:pos x="T6" y="T7"/>
                </a:cxn>
                <a:cxn ang="0">
                  <a:pos x="T8" y="T9"/>
                </a:cxn>
                <a:cxn ang="0">
                  <a:pos x="T10" y="T11"/>
                </a:cxn>
              </a:cxnLst>
              <a:rect l="0" t="0" r="r" b="b"/>
              <a:pathLst>
                <a:path w="65" h="55">
                  <a:moveTo>
                    <a:pt x="7" y="0"/>
                  </a:moveTo>
                  <a:lnTo>
                    <a:pt x="0" y="39"/>
                  </a:lnTo>
                  <a:lnTo>
                    <a:pt x="65" y="55"/>
                  </a:lnTo>
                  <a:lnTo>
                    <a:pt x="65" y="50"/>
                  </a:lnTo>
                  <a:lnTo>
                    <a:pt x="44" y="14"/>
                  </a:lnTo>
                  <a:lnTo>
                    <a:pt x="7"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4" name="Freeform 56"/>
            <p:cNvSpPr>
              <a:spLocks/>
            </p:cNvSpPr>
            <p:nvPr/>
          </p:nvSpPr>
          <p:spPr bwMode="auto">
            <a:xfrm>
              <a:off x="3415" y="2216"/>
              <a:ext cx="102" cy="77"/>
            </a:xfrm>
            <a:custGeom>
              <a:avLst/>
              <a:gdLst>
                <a:gd name="T0" fmla="*/ 29 w 205"/>
                <a:gd name="T1" fmla="*/ 154 h 154"/>
                <a:gd name="T2" fmla="*/ 30 w 205"/>
                <a:gd name="T3" fmla="*/ 152 h 154"/>
                <a:gd name="T4" fmla="*/ 29 w 205"/>
                <a:gd name="T5" fmla="*/ 139 h 154"/>
                <a:gd name="T6" fmla="*/ 0 w 205"/>
                <a:gd name="T7" fmla="*/ 115 h 154"/>
                <a:gd name="T8" fmla="*/ 23 w 205"/>
                <a:gd name="T9" fmla="*/ 34 h 154"/>
                <a:gd name="T10" fmla="*/ 47 w 205"/>
                <a:gd name="T11" fmla="*/ 51 h 154"/>
                <a:gd name="T12" fmla="*/ 66 w 205"/>
                <a:gd name="T13" fmla="*/ 31 h 154"/>
                <a:gd name="T14" fmla="*/ 56 w 205"/>
                <a:gd name="T15" fmla="*/ 23 h 154"/>
                <a:gd name="T16" fmla="*/ 174 w 205"/>
                <a:gd name="T17" fmla="*/ 0 h 154"/>
                <a:gd name="T18" fmla="*/ 205 w 205"/>
                <a:gd name="T19" fmla="*/ 38 h 154"/>
                <a:gd name="T20" fmla="*/ 87 w 205"/>
                <a:gd name="T21" fmla="*/ 64 h 154"/>
                <a:gd name="T22" fmla="*/ 97 w 205"/>
                <a:gd name="T23" fmla="*/ 68 h 154"/>
                <a:gd name="T24" fmla="*/ 71 w 205"/>
                <a:gd name="T25" fmla="*/ 90 h 154"/>
                <a:gd name="T26" fmla="*/ 53 w 205"/>
                <a:gd name="T27" fmla="*/ 75 h 154"/>
                <a:gd name="T28" fmla="*/ 29 w 205"/>
                <a:gd name="T2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54">
                  <a:moveTo>
                    <a:pt x="29" y="154"/>
                  </a:moveTo>
                  <a:lnTo>
                    <a:pt x="30" y="152"/>
                  </a:lnTo>
                  <a:lnTo>
                    <a:pt x="29" y="139"/>
                  </a:lnTo>
                  <a:lnTo>
                    <a:pt x="0" y="115"/>
                  </a:lnTo>
                  <a:lnTo>
                    <a:pt x="23" y="34"/>
                  </a:lnTo>
                  <a:lnTo>
                    <a:pt x="47" y="51"/>
                  </a:lnTo>
                  <a:lnTo>
                    <a:pt x="66" y="31"/>
                  </a:lnTo>
                  <a:lnTo>
                    <a:pt x="56" y="23"/>
                  </a:lnTo>
                  <a:lnTo>
                    <a:pt x="174" y="0"/>
                  </a:lnTo>
                  <a:lnTo>
                    <a:pt x="205" y="38"/>
                  </a:lnTo>
                  <a:lnTo>
                    <a:pt x="87" y="64"/>
                  </a:lnTo>
                  <a:lnTo>
                    <a:pt x="97" y="68"/>
                  </a:lnTo>
                  <a:lnTo>
                    <a:pt x="71" y="90"/>
                  </a:lnTo>
                  <a:lnTo>
                    <a:pt x="53" y="75"/>
                  </a:lnTo>
                  <a:lnTo>
                    <a:pt x="29" y="15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5" name="Freeform 57"/>
            <p:cNvSpPr>
              <a:spLocks/>
            </p:cNvSpPr>
            <p:nvPr/>
          </p:nvSpPr>
          <p:spPr bwMode="auto">
            <a:xfrm>
              <a:off x="3430" y="2295"/>
              <a:ext cx="21" cy="45"/>
            </a:xfrm>
            <a:custGeom>
              <a:avLst/>
              <a:gdLst>
                <a:gd name="T0" fmla="*/ 0 w 42"/>
                <a:gd name="T1" fmla="*/ 0 h 90"/>
                <a:gd name="T2" fmla="*/ 11 w 42"/>
                <a:gd name="T3" fmla="*/ 59 h 90"/>
                <a:gd name="T4" fmla="*/ 42 w 42"/>
                <a:gd name="T5" fmla="*/ 90 h 90"/>
                <a:gd name="T6" fmla="*/ 26 w 42"/>
                <a:gd name="T7" fmla="*/ 17 h 90"/>
                <a:gd name="T8" fmla="*/ 0 w 42"/>
                <a:gd name="T9" fmla="*/ 0 h 90"/>
              </a:gdLst>
              <a:ahLst/>
              <a:cxnLst>
                <a:cxn ang="0">
                  <a:pos x="T0" y="T1"/>
                </a:cxn>
                <a:cxn ang="0">
                  <a:pos x="T2" y="T3"/>
                </a:cxn>
                <a:cxn ang="0">
                  <a:pos x="T4" y="T5"/>
                </a:cxn>
                <a:cxn ang="0">
                  <a:pos x="T6" y="T7"/>
                </a:cxn>
                <a:cxn ang="0">
                  <a:pos x="T8" y="T9"/>
                </a:cxn>
              </a:cxnLst>
              <a:rect l="0" t="0" r="r" b="b"/>
              <a:pathLst>
                <a:path w="42" h="90">
                  <a:moveTo>
                    <a:pt x="0" y="0"/>
                  </a:moveTo>
                  <a:lnTo>
                    <a:pt x="11" y="59"/>
                  </a:lnTo>
                  <a:lnTo>
                    <a:pt x="42" y="90"/>
                  </a:lnTo>
                  <a:lnTo>
                    <a:pt x="26" y="17"/>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6" name="Freeform 58"/>
            <p:cNvSpPr>
              <a:spLocks/>
            </p:cNvSpPr>
            <p:nvPr/>
          </p:nvSpPr>
          <p:spPr bwMode="auto">
            <a:xfrm>
              <a:off x="3446" y="2358"/>
              <a:ext cx="36" cy="60"/>
            </a:xfrm>
            <a:custGeom>
              <a:avLst/>
              <a:gdLst>
                <a:gd name="T0" fmla="*/ 37 w 71"/>
                <a:gd name="T1" fmla="*/ 0 h 119"/>
                <a:gd name="T2" fmla="*/ 17 w 71"/>
                <a:gd name="T3" fmla="*/ 6 h 119"/>
                <a:gd name="T4" fmla="*/ 0 w 71"/>
                <a:gd name="T5" fmla="*/ 74 h 119"/>
                <a:gd name="T6" fmla="*/ 6 w 71"/>
                <a:gd name="T7" fmla="*/ 109 h 119"/>
                <a:gd name="T8" fmla="*/ 32 w 71"/>
                <a:gd name="T9" fmla="*/ 119 h 119"/>
                <a:gd name="T10" fmla="*/ 47 w 71"/>
                <a:gd name="T11" fmla="*/ 43 h 119"/>
                <a:gd name="T12" fmla="*/ 71 w 71"/>
                <a:gd name="T13" fmla="*/ 39 h 119"/>
                <a:gd name="T14" fmla="*/ 37 w 71"/>
                <a:gd name="T15" fmla="*/ 0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9">
                  <a:moveTo>
                    <a:pt x="37" y="0"/>
                  </a:moveTo>
                  <a:lnTo>
                    <a:pt x="17" y="6"/>
                  </a:lnTo>
                  <a:lnTo>
                    <a:pt x="0" y="74"/>
                  </a:lnTo>
                  <a:lnTo>
                    <a:pt x="6" y="109"/>
                  </a:lnTo>
                  <a:lnTo>
                    <a:pt x="32" y="119"/>
                  </a:lnTo>
                  <a:lnTo>
                    <a:pt x="47" y="43"/>
                  </a:lnTo>
                  <a:lnTo>
                    <a:pt x="71" y="39"/>
                  </a:lnTo>
                  <a:lnTo>
                    <a:pt x="37"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7" name="Freeform 59"/>
            <p:cNvSpPr>
              <a:spLocks/>
            </p:cNvSpPr>
            <p:nvPr/>
          </p:nvSpPr>
          <p:spPr bwMode="auto">
            <a:xfrm>
              <a:off x="3486" y="2301"/>
              <a:ext cx="17" cy="20"/>
            </a:xfrm>
            <a:custGeom>
              <a:avLst/>
              <a:gdLst>
                <a:gd name="T0" fmla="*/ 1 w 34"/>
                <a:gd name="T1" fmla="*/ 0 h 41"/>
                <a:gd name="T2" fmla="*/ 0 w 34"/>
                <a:gd name="T3" fmla="*/ 0 h 41"/>
                <a:gd name="T4" fmla="*/ 21 w 34"/>
                <a:gd name="T5" fmla="*/ 38 h 41"/>
                <a:gd name="T6" fmla="*/ 34 w 34"/>
                <a:gd name="T7" fmla="*/ 41 h 41"/>
                <a:gd name="T8" fmla="*/ 30 w 34"/>
                <a:gd name="T9" fmla="*/ 14 h 41"/>
                <a:gd name="T10" fmla="*/ 1 w 34"/>
                <a:gd name="T11" fmla="*/ 0 h 41"/>
              </a:gdLst>
              <a:ahLst/>
              <a:cxnLst>
                <a:cxn ang="0">
                  <a:pos x="T0" y="T1"/>
                </a:cxn>
                <a:cxn ang="0">
                  <a:pos x="T2" y="T3"/>
                </a:cxn>
                <a:cxn ang="0">
                  <a:pos x="T4" y="T5"/>
                </a:cxn>
                <a:cxn ang="0">
                  <a:pos x="T6" y="T7"/>
                </a:cxn>
                <a:cxn ang="0">
                  <a:pos x="T8" y="T9"/>
                </a:cxn>
                <a:cxn ang="0">
                  <a:pos x="T10" y="T11"/>
                </a:cxn>
              </a:cxnLst>
              <a:rect l="0" t="0" r="r" b="b"/>
              <a:pathLst>
                <a:path w="34" h="41">
                  <a:moveTo>
                    <a:pt x="1" y="0"/>
                  </a:moveTo>
                  <a:lnTo>
                    <a:pt x="0" y="0"/>
                  </a:lnTo>
                  <a:lnTo>
                    <a:pt x="21" y="38"/>
                  </a:lnTo>
                  <a:lnTo>
                    <a:pt x="34" y="41"/>
                  </a:lnTo>
                  <a:lnTo>
                    <a:pt x="30" y="14"/>
                  </a:lnTo>
                  <a:lnTo>
                    <a:pt x="1"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8" name="Freeform 60"/>
            <p:cNvSpPr>
              <a:spLocks/>
            </p:cNvSpPr>
            <p:nvPr/>
          </p:nvSpPr>
          <p:spPr bwMode="auto">
            <a:xfrm>
              <a:off x="3504" y="2324"/>
              <a:ext cx="29" cy="27"/>
            </a:xfrm>
            <a:custGeom>
              <a:avLst/>
              <a:gdLst>
                <a:gd name="T0" fmla="*/ 20 w 58"/>
                <a:gd name="T1" fmla="*/ 0 h 55"/>
                <a:gd name="T2" fmla="*/ 20 w 58"/>
                <a:gd name="T3" fmla="*/ 1 h 55"/>
                <a:gd name="T4" fmla="*/ 0 w 58"/>
                <a:gd name="T5" fmla="*/ 36 h 55"/>
                <a:gd name="T6" fmla="*/ 38 w 58"/>
                <a:gd name="T7" fmla="*/ 55 h 55"/>
                <a:gd name="T8" fmla="*/ 49 w 58"/>
                <a:gd name="T9" fmla="*/ 39 h 55"/>
                <a:gd name="T10" fmla="*/ 53 w 58"/>
                <a:gd name="T11" fmla="*/ 44 h 55"/>
                <a:gd name="T12" fmla="*/ 58 w 58"/>
                <a:gd name="T13" fmla="*/ 36 h 55"/>
                <a:gd name="T14" fmla="*/ 20 w 58"/>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5">
                  <a:moveTo>
                    <a:pt x="20" y="0"/>
                  </a:moveTo>
                  <a:lnTo>
                    <a:pt x="20" y="1"/>
                  </a:lnTo>
                  <a:lnTo>
                    <a:pt x="0" y="36"/>
                  </a:lnTo>
                  <a:lnTo>
                    <a:pt x="38" y="55"/>
                  </a:lnTo>
                  <a:lnTo>
                    <a:pt x="49" y="39"/>
                  </a:lnTo>
                  <a:lnTo>
                    <a:pt x="53" y="44"/>
                  </a:lnTo>
                  <a:lnTo>
                    <a:pt x="58" y="36"/>
                  </a:lnTo>
                  <a:lnTo>
                    <a:pt x="2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09" name="Freeform 61"/>
            <p:cNvSpPr>
              <a:spLocks/>
            </p:cNvSpPr>
            <p:nvPr/>
          </p:nvSpPr>
          <p:spPr bwMode="auto">
            <a:xfrm>
              <a:off x="235" y="1575"/>
              <a:ext cx="1972" cy="2542"/>
            </a:xfrm>
            <a:custGeom>
              <a:avLst/>
              <a:gdLst>
                <a:gd name="T0" fmla="*/ 163 w 3943"/>
                <a:gd name="T1" fmla="*/ 454 h 5085"/>
                <a:gd name="T2" fmla="*/ 128 w 3943"/>
                <a:gd name="T3" fmla="*/ 638 h 5085"/>
                <a:gd name="T4" fmla="*/ 177 w 3943"/>
                <a:gd name="T5" fmla="*/ 749 h 5085"/>
                <a:gd name="T6" fmla="*/ 230 w 3943"/>
                <a:gd name="T7" fmla="*/ 888 h 5085"/>
                <a:gd name="T8" fmla="*/ 300 w 3943"/>
                <a:gd name="T9" fmla="*/ 857 h 5085"/>
                <a:gd name="T10" fmla="*/ 496 w 3943"/>
                <a:gd name="T11" fmla="*/ 643 h 5085"/>
                <a:gd name="T12" fmla="*/ 645 w 3943"/>
                <a:gd name="T13" fmla="*/ 622 h 5085"/>
                <a:gd name="T14" fmla="*/ 934 w 3943"/>
                <a:gd name="T15" fmla="*/ 769 h 5085"/>
                <a:gd name="T16" fmla="*/ 1192 w 3943"/>
                <a:gd name="T17" fmla="*/ 1049 h 5085"/>
                <a:gd name="T18" fmla="*/ 1312 w 3943"/>
                <a:gd name="T19" fmla="*/ 1332 h 5085"/>
                <a:gd name="T20" fmla="*/ 1559 w 3943"/>
                <a:gd name="T21" fmla="*/ 1984 h 5085"/>
                <a:gd name="T22" fmla="*/ 1581 w 3943"/>
                <a:gd name="T23" fmla="*/ 1903 h 5085"/>
                <a:gd name="T24" fmla="*/ 1871 w 3943"/>
                <a:gd name="T25" fmla="*/ 2297 h 5085"/>
                <a:gd name="T26" fmla="*/ 2316 w 3943"/>
                <a:gd name="T27" fmla="*/ 2561 h 5085"/>
                <a:gd name="T28" fmla="*/ 2596 w 3943"/>
                <a:gd name="T29" fmla="*/ 2788 h 5085"/>
                <a:gd name="T30" fmla="*/ 2614 w 3943"/>
                <a:gd name="T31" fmla="*/ 3011 h 5085"/>
                <a:gd name="T32" fmla="*/ 2907 w 3943"/>
                <a:gd name="T33" fmla="*/ 3786 h 5085"/>
                <a:gd name="T34" fmla="*/ 2832 w 3943"/>
                <a:gd name="T35" fmla="*/ 4683 h 5085"/>
                <a:gd name="T36" fmla="*/ 2829 w 3943"/>
                <a:gd name="T37" fmla="*/ 5027 h 5085"/>
                <a:gd name="T38" fmla="*/ 2972 w 3943"/>
                <a:gd name="T39" fmla="*/ 4911 h 5085"/>
                <a:gd name="T40" fmla="*/ 3135 w 3943"/>
                <a:gd name="T41" fmla="*/ 4523 h 5085"/>
                <a:gd name="T42" fmla="*/ 3404 w 3943"/>
                <a:gd name="T43" fmla="*/ 4237 h 5085"/>
                <a:gd name="T44" fmla="*/ 3833 w 3943"/>
                <a:gd name="T45" fmla="*/ 3489 h 5085"/>
                <a:gd name="T46" fmla="*/ 3592 w 3943"/>
                <a:gd name="T47" fmla="*/ 3059 h 5085"/>
                <a:gd name="T48" fmla="*/ 3297 w 3943"/>
                <a:gd name="T49" fmla="*/ 2838 h 5085"/>
                <a:gd name="T50" fmla="*/ 2869 w 3943"/>
                <a:gd name="T51" fmla="*/ 2662 h 5085"/>
                <a:gd name="T52" fmla="*/ 2577 w 3943"/>
                <a:gd name="T53" fmla="*/ 2730 h 5085"/>
                <a:gd name="T54" fmla="*/ 2382 w 3943"/>
                <a:gd name="T55" fmla="*/ 2407 h 5085"/>
                <a:gd name="T56" fmla="*/ 2091 w 3943"/>
                <a:gd name="T57" fmla="*/ 2261 h 5085"/>
                <a:gd name="T58" fmla="*/ 2337 w 3943"/>
                <a:gd name="T59" fmla="*/ 1970 h 5085"/>
                <a:gd name="T60" fmla="*/ 2598 w 3943"/>
                <a:gd name="T61" fmla="*/ 2151 h 5085"/>
                <a:gd name="T62" fmla="*/ 2741 w 3943"/>
                <a:gd name="T63" fmla="*/ 1698 h 5085"/>
                <a:gd name="T64" fmla="*/ 2999 w 3943"/>
                <a:gd name="T65" fmla="*/ 1391 h 5085"/>
                <a:gd name="T66" fmla="*/ 3050 w 3943"/>
                <a:gd name="T67" fmla="*/ 1441 h 5085"/>
                <a:gd name="T68" fmla="*/ 3094 w 3943"/>
                <a:gd name="T69" fmla="*/ 1337 h 5085"/>
                <a:gd name="T70" fmla="*/ 2947 w 3943"/>
                <a:gd name="T71" fmla="*/ 1212 h 5085"/>
                <a:gd name="T72" fmla="*/ 3290 w 3943"/>
                <a:gd name="T73" fmla="*/ 967 h 5085"/>
                <a:gd name="T74" fmla="*/ 3155 w 3943"/>
                <a:gd name="T75" fmla="*/ 801 h 5085"/>
                <a:gd name="T76" fmla="*/ 3018 w 3943"/>
                <a:gd name="T77" fmla="*/ 740 h 5085"/>
                <a:gd name="T78" fmla="*/ 2921 w 3943"/>
                <a:gd name="T79" fmla="*/ 628 h 5085"/>
                <a:gd name="T80" fmla="*/ 2668 w 3943"/>
                <a:gd name="T81" fmla="*/ 579 h 5085"/>
                <a:gd name="T82" fmla="*/ 2709 w 3943"/>
                <a:gd name="T83" fmla="*/ 867 h 5085"/>
                <a:gd name="T84" fmla="*/ 2595 w 3943"/>
                <a:gd name="T85" fmla="*/ 1082 h 5085"/>
                <a:gd name="T86" fmla="*/ 2235 w 3943"/>
                <a:gd name="T87" fmla="*/ 837 h 5085"/>
                <a:gd name="T88" fmla="*/ 2300 w 3943"/>
                <a:gd name="T89" fmla="*/ 525 h 5085"/>
                <a:gd name="T90" fmla="*/ 2347 w 3943"/>
                <a:gd name="T91" fmla="*/ 395 h 5085"/>
                <a:gd name="T92" fmla="*/ 2538 w 3943"/>
                <a:gd name="T93" fmla="*/ 214 h 5085"/>
                <a:gd name="T94" fmla="*/ 2382 w 3943"/>
                <a:gd name="T95" fmla="*/ 225 h 5085"/>
                <a:gd name="T96" fmla="*/ 2272 w 3943"/>
                <a:gd name="T97" fmla="*/ 115 h 5085"/>
                <a:gd name="T98" fmla="*/ 2214 w 3943"/>
                <a:gd name="T99" fmla="*/ 208 h 5085"/>
                <a:gd name="T100" fmla="*/ 1951 w 3943"/>
                <a:gd name="T101" fmla="*/ 261 h 5085"/>
                <a:gd name="T102" fmla="*/ 1806 w 3943"/>
                <a:gd name="T103" fmla="*/ 293 h 5085"/>
                <a:gd name="T104" fmla="*/ 1292 w 3943"/>
                <a:gd name="T105" fmla="*/ 165 h 5085"/>
                <a:gd name="T106" fmla="*/ 994 w 3943"/>
                <a:gd name="T107" fmla="*/ 180 h 5085"/>
                <a:gd name="T108" fmla="*/ 337 w 3943"/>
                <a:gd name="T109" fmla="*/ 38 h 5085"/>
                <a:gd name="T110" fmla="*/ 36 w 3943"/>
                <a:gd name="T111" fmla="*/ 222 h 5085"/>
                <a:gd name="T112" fmla="*/ 102 w 3943"/>
                <a:gd name="T113" fmla="*/ 325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3" h="5085">
                  <a:moveTo>
                    <a:pt x="0" y="381"/>
                  </a:moveTo>
                  <a:lnTo>
                    <a:pt x="56" y="398"/>
                  </a:lnTo>
                  <a:lnTo>
                    <a:pt x="35" y="405"/>
                  </a:lnTo>
                  <a:lnTo>
                    <a:pt x="57" y="438"/>
                  </a:lnTo>
                  <a:lnTo>
                    <a:pt x="147" y="435"/>
                  </a:lnTo>
                  <a:lnTo>
                    <a:pt x="163" y="454"/>
                  </a:lnTo>
                  <a:lnTo>
                    <a:pt x="199" y="442"/>
                  </a:lnTo>
                  <a:lnTo>
                    <a:pt x="210" y="497"/>
                  </a:lnTo>
                  <a:lnTo>
                    <a:pt x="87" y="549"/>
                  </a:lnTo>
                  <a:lnTo>
                    <a:pt x="65" y="609"/>
                  </a:lnTo>
                  <a:lnTo>
                    <a:pt x="85" y="631"/>
                  </a:lnTo>
                  <a:lnTo>
                    <a:pt x="128" y="638"/>
                  </a:lnTo>
                  <a:lnTo>
                    <a:pt x="107" y="668"/>
                  </a:lnTo>
                  <a:lnTo>
                    <a:pt x="126" y="695"/>
                  </a:lnTo>
                  <a:lnTo>
                    <a:pt x="149" y="698"/>
                  </a:lnTo>
                  <a:lnTo>
                    <a:pt x="170" y="664"/>
                  </a:lnTo>
                  <a:lnTo>
                    <a:pt x="191" y="726"/>
                  </a:lnTo>
                  <a:lnTo>
                    <a:pt x="177" y="749"/>
                  </a:lnTo>
                  <a:lnTo>
                    <a:pt x="230" y="717"/>
                  </a:lnTo>
                  <a:lnTo>
                    <a:pt x="270" y="761"/>
                  </a:lnTo>
                  <a:lnTo>
                    <a:pt x="335" y="728"/>
                  </a:lnTo>
                  <a:lnTo>
                    <a:pt x="278" y="841"/>
                  </a:lnTo>
                  <a:lnTo>
                    <a:pt x="231" y="862"/>
                  </a:lnTo>
                  <a:lnTo>
                    <a:pt x="230" y="888"/>
                  </a:lnTo>
                  <a:lnTo>
                    <a:pt x="177" y="891"/>
                  </a:lnTo>
                  <a:lnTo>
                    <a:pt x="139" y="932"/>
                  </a:lnTo>
                  <a:lnTo>
                    <a:pt x="191" y="899"/>
                  </a:lnTo>
                  <a:lnTo>
                    <a:pt x="248" y="900"/>
                  </a:lnTo>
                  <a:lnTo>
                    <a:pt x="263" y="866"/>
                  </a:lnTo>
                  <a:lnTo>
                    <a:pt x="300" y="857"/>
                  </a:lnTo>
                  <a:lnTo>
                    <a:pt x="414" y="772"/>
                  </a:lnTo>
                  <a:lnTo>
                    <a:pt x="435" y="740"/>
                  </a:lnTo>
                  <a:lnTo>
                    <a:pt x="415" y="714"/>
                  </a:lnTo>
                  <a:lnTo>
                    <a:pt x="516" y="615"/>
                  </a:lnTo>
                  <a:lnTo>
                    <a:pt x="534" y="624"/>
                  </a:lnTo>
                  <a:lnTo>
                    <a:pt x="496" y="643"/>
                  </a:lnTo>
                  <a:lnTo>
                    <a:pt x="481" y="695"/>
                  </a:lnTo>
                  <a:lnTo>
                    <a:pt x="506" y="694"/>
                  </a:lnTo>
                  <a:lnTo>
                    <a:pt x="483" y="723"/>
                  </a:lnTo>
                  <a:lnTo>
                    <a:pt x="579" y="682"/>
                  </a:lnTo>
                  <a:lnTo>
                    <a:pt x="596" y="635"/>
                  </a:lnTo>
                  <a:lnTo>
                    <a:pt x="645" y="622"/>
                  </a:lnTo>
                  <a:lnTo>
                    <a:pt x="632" y="644"/>
                  </a:lnTo>
                  <a:lnTo>
                    <a:pt x="713" y="682"/>
                  </a:lnTo>
                  <a:lnTo>
                    <a:pt x="861" y="690"/>
                  </a:lnTo>
                  <a:lnTo>
                    <a:pt x="872" y="726"/>
                  </a:lnTo>
                  <a:lnTo>
                    <a:pt x="903" y="753"/>
                  </a:lnTo>
                  <a:lnTo>
                    <a:pt x="934" y="769"/>
                  </a:lnTo>
                  <a:lnTo>
                    <a:pt x="988" y="763"/>
                  </a:lnTo>
                  <a:lnTo>
                    <a:pt x="1036" y="788"/>
                  </a:lnTo>
                  <a:lnTo>
                    <a:pt x="1029" y="823"/>
                  </a:lnTo>
                  <a:lnTo>
                    <a:pt x="1097" y="873"/>
                  </a:lnTo>
                  <a:lnTo>
                    <a:pt x="1117" y="955"/>
                  </a:lnTo>
                  <a:lnTo>
                    <a:pt x="1192" y="1049"/>
                  </a:lnTo>
                  <a:lnTo>
                    <a:pt x="1199" y="1108"/>
                  </a:lnTo>
                  <a:lnTo>
                    <a:pt x="1290" y="1162"/>
                  </a:lnTo>
                  <a:lnTo>
                    <a:pt x="1335" y="1172"/>
                  </a:lnTo>
                  <a:lnTo>
                    <a:pt x="1350" y="1243"/>
                  </a:lnTo>
                  <a:lnTo>
                    <a:pt x="1290" y="1242"/>
                  </a:lnTo>
                  <a:lnTo>
                    <a:pt x="1312" y="1332"/>
                  </a:lnTo>
                  <a:lnTo>
                    <a:pt x="1299" y="1570"/>
                  </a:lnTo>
                  <a:lnTo>
                    <a:pt x="1361" y="1698"/>
                  </a:lnTo>
                  <a:lnTo>
                    <a:pt x="1414" y="1800"/>
                  </a:lnTo>
                  <a:lnTo>
                    <a:pt x="1473" y="1821"/>
                  </a:lnTo>
                  <a:lnTo>
                    <a:pt x="1517" y="1879"/>
                  </a:lnTo>
                  <a:lnTo>
                    <a:pt x="1559" y="1984"/>
                  </a:lnTo>
                  <a:lnTo>
                    <a:pt x="1634" y="2088"/>
                  </a:lnTo>
                  <a:lnTo>
                    <a:pt x="1663" y="2169"/>
                  </a:lnTo>
                  <a:lnTo>
                    <a:pt x="1729" y="2238"/>
                  </a:lnTo>
                  <a:lnTo>
                    <a:pt x="1744" y="2215"/>
                  </a:lnTo>
                  <a:lnTo>
                    <a:pt x="1592" y="1970"/>
                  </a:lnTo>
                  <a:lnTo>
                    <a:pt x="1581" y="1903"/>
                  </a:lnTo>
                  <a:lnTo>
                    <a:pt x="1614" y="1917"/>
                  </a:lnTo>
                  <a:lnTo>
                    <a:pt x="1672" y="2026"/>
                  </a:lnTo>
                  <a:lnTo>
                    <a:pt x="1753" y="2109"/>
                  </a:lnTo>
                  <a:lnTo>
                    <a:pt x="1748" y="2138"/>
                  </a:lnTo>
                  <a:lnTo>
                    <a:pt x="1857" y="2249"/>
                  </a:lnTo>
                  <a:lnTo>
                    <a:pt x="1871" y="2297"/>
                  </a:lnTo>
                  <a:lnTo>
                    <a:pt x="1859" y="2329"/>
                  </a:lnTo>
                  <a:lnTo>
                    <a:pt x="1883" y="2370"/>
                  </a:lnTo>
                  <a:lnTo>
                    <a:pt x="2097" y="2484"/>
                  </a:lnTo>
                  <a:lnTo>
                    <a:pt x="2190" y="2477"/>
                  </a:lnTo>
                  <a:lnTo>
                    <a:pt x="2253" y="2530"/>
                  </a:lnTo>
                  <a:lnTo>
                    <a:pt x="2316" y="2561"/>
                  </a:lnTo>
                  <a:lnTo>
                    <a:pt x="2384" y="2572"/>
                  </a:lnTo>
                  <a:lnTo>
                    <a:pt x="2443" y="2653"/>
                  </a:lnTo>
                  <a:lnTo>
                    <a:pt x="2447" y="2691"/>
                  </a:lnTo>
                  <a:lnTo>
                    <a:pt x="2468" y="2686"/>
                  </a:lnTo>
                  <a:lnTo>
                    <a:pt x="2525" y="2748"/>
                  </a:lnTo>
                  <a:lnTo>
                    <a:pt x="2596" y="2788"/>
                  </a:lnTo>
                  <a:lnTo>
                    <a:pt x="2601" y="2755"/>
                  </a:lnTo>
                  <a:lnTo>
                    <a:pt x="2637" y="2726"/>
                  </a:lnTo>
                  <a:lnTo>
                    <a:pt x="2672" y="2747"/>
                  </a:lnTo>
                  <a:lnTo>
                    <a:pt x="2677" y="2784"/>
                  </a:lnTo>
                  <a:lnTo>
                    <a:pt x="2690" y="2900"/>
                  </a:lnTo>
                  <a:lnTo>
                    <a:pt x="2614" y="3011"/>
                  </a:lnTo>
                  <a:lnTo>
                    <a:pt x="2591" y="3115"/>
                  </a:lnTo>
                  <a:lnTo>
                    <a:pt x="2584" y="3237"/>
                  </a:lnTo>
                  <a:lnTo>
                    <a:pt x="2648" y="3320"/>
                  </a:lnTo>
                  <a:lnTo>
                    <a:pt x="2722" y="3529"/>
                  </a:lnTo>
                  <a:lnTo>
                    <a:pt x="2896" y="3665"/>
                  </a:lnTo>
                  <a:lnTo>
                    <a:pt x="2907" y="3786"/>
                  </a:lnTo>
                  <a:lnTo>
                    <a:pt x="2866" y="4062"/>
                  </a:lnTo>
                  <a:lnTo>
                    <a:pt x="2867" y="4204"/>
                  </a:lnTo>
                  <a:lnTo>
                    <a:pt x="2804" y="4377"/>
                  </a:lnTo>
                  <a:lnTo>
                    <a:pt x="2798" y="4541"/>
                  </a:lnTo>
                  <a:lnTo>
                    <a:pt x="2843" y="4553"/>
                  </a:lnTo>
                  <a:lnTo>
                    <a:pt x="2832" y="4683"/>
                  </a:lnTo>
                  <a:lnTo>
                    <a:pt x="2785" y="4769"/>
                  </a:lnTo>
                  <a:lnTo>
                    <a:pt x="2778" y="4820"/>
                  </a:lnTo>
                  <a:lnTo>
                    <a:pt x="2799" y="4890"/>
                  </a:lnTo>
                  <a:lnTo>
                    <a:pt x="2790" y="4953"/>
                  </a:lnTo>
                  <a:lnTo>
                    <a:pt x="2825" y="4980"/>
                  </a:lnTo>
                  <a:lnTo>
                    <a:pt x="2829" y="5027"/>
                  </a:lnTo>
                  <a:lnTo>
                    <a:pt x="2844" y="5071"/>
                  </a:lnTo>
                  <a:lnTo>
                    <a:pt x="2879" y="5085"/>
                  </a:lnTo>
                  <a:lnTo>
                    <a:pt x="2887" y="5034"/>
                  </a:lnTo>
                  <a:lnTo>
                    <a:pt x="2959" y="5015"/>
                  </a:lnTo>
                  <a:lnTo>
                    <a:pt x="2928" y="4983"/>
                  </a:lnTo>
                  <a:lnTo>
                    <a:pt x="2972" y="4911"/>
                  </a:lnTo>
                  <a:lnTo>
                    <a:pt x="3041" y="4801"/>
                  </a:lnTo>
                  <a:lnTo>
                    <a:pt x="2985" y="4734"/>
                  </a:lnTo>
                  <a:lnTo>
                    <a:pt x="3044" y="4694"/>
                  </a:lnTo>
                  <a:lnTo>
                    <a:pt x="3095" y="4570"/>
                  </a:lnTo>
                  <a:lnTo>
                    <a:pt x="3056" y="4518"/>
                  </a:lnTo>
                  <a:lnTo>
                    <a:pt x="3135" y="4523"/>
                  </a:lnTo>
                  <a:lnTo>
                    <a:pt x="3140" y="4435"/>
                  </a:lnTo>
                  <a:lnTo>
                    <a:pt x="3267" y="4420"/>
                  </a:lnTo>
                  <a:lnTo>
                    <a:pt x="3306" y="4362"/>
                  </a:lnTo>
                  <a:lnTo>
                    <a:pt x="3252" y="4247"/>
                  </a:lnTo>
                  <a:lnTo>
                    <a:pt x="3359" y="4285"/>
                  </a:lnTo>
                  <a:lnTo>
                    <a:pt x="3404" y="4237"/>
                  </a:lnTo>
                  <a:lnTo>
                    <a:pt x="3546" y="4031"/>
                  </a:lnTo>
                  <a:lnTo>
                    <a:pt x="3554" y="3925"/>
                  </a:lnTo>
                  <a:lnTo>
                    <a:pt x="3668" y="3835"/>
                  </a:lnTo>
                  <a:lnTo>
                    <a:pt x="3766" y="3801"/>
                  </a:lnTo>
                  <a:lnTo>
                    <a:pt x="3822" y="3645"/>
                  </a:lnTo>
                  <a:lnTo>
                    <a:pt x="3833" y="3489"/>
                  </a:lnTo>
                  <a:lnTo>
                    <a:pt x="3943" y="3344"/>
                  </a:lnTo>
                  <a:lnTo>
                    <a:pt x="3935" y="3214"/>
                  </a:lnTo>
                  <a:lnTo>
                    <a:pt x="3819" y="3142"/>
                  </a:lnTo>
                  <a:lnTo>
                    <a:pt x="3670" y="3129"/>
                  </a:lnTo>
                  <a:lnTo>
                    <a:pt x="3657" y="3086"/>
                  </a:lnTo>
                  <a:lnTo>
                    <a:pt x="3592" y="3059"/>
                  </a:lnTo>
                  <a:lnTo>
                    <a:pt x="3463" y="3105"/>
                  </a:lnTo>
                  <a:lnTo>
                    <a:pt x="3465" y="3051"/>
                  </a:lnTo>
                  <a:lnTo>
                    <a:pt x="3509" y="2980"/>
                  </a:lnTo>
                  <a:lnTo>
                    <a:pt x="3459" y="2897"/>
                  </a:lnTo>
                  <a:lnTo>
                    <a:pt x="3386" y="2845"/>
                  </a:lnTo>
                  <a:lnTo>
                    <a:pt x="3297" y="2838"/>
                  </a:lnTo>
                  <a:lnTo>
                    <a:pt x="3213" y="2750"/>
                  </a:lnTo>
                  <a:lnTo>
                    <a:pt x="3179" y="2714"/>
                  </a:lnTo>
                  <a:lnTo>
                    <a:pt x="3122" y="2679"/>
                  </a:lnTo>
                  <a:lnTo>
                    <a:pt x="2971" y="2674"/>
                  </a:lnTo>
                  <a:lnTo>
                    <a:pt x="2913" y="2614"/>
                  </a:lnTo>
                  <a:lnTo>
                    <a:pt x="2869" y="2662"/>
                  </a:lnTo>
                  <a:lnTo>
                    <a:pt x="2866" y="2607"/>
                  </a:lnTo>
                  <a:lnTo>
                    <a:pt x="2763" y="2656"/>
                  </a:lnTo>
                  <a:lnTo>
                    <a:pt x="2708" y="2759"/>
                  </a:lnTo>
                  <a:lnTo>
                    <a:pt x="2692" y="2738"/>
                  </a:lnTo>
                  <a:lnTo>
                    <a:pt x="2637" y="2705"/>
                  </a:lnTo>
                  <a:lnTo>
                    <a:pt x="2577" y="2730"/>
                  </a:lnTo>
                  <a:lnTo>
                    <a:pt x="2538" y="2702"/>
                  </a:lnTo>
                  <a:lnTo>
                    <a:pt x="2505" y="2658"/>
                  </a:lnTo>
                  <a:lnTo>
                    <a:pt x="2518" y="2516"/>
                  </a:lnTo>
                  <a:lnTo>
                    <a:pt x="2463" y="2482"/>
                  </a:lnTo>
                  <a:lnTo>
                    <a:pt x="2350" y="2482"/>
                  </a:lnTo>
                  <a:lnTo>
                    <a:pt x="2382" y="2407"/>
                  </a:lnTo>
                  <a:lnTo>
                    <a:pt x="2411" y="2298"/>
                  </a:lnTo>
                  <a:lnTo>
                    <a:pt x="2375" y="2278"/>
                  </a:lnTo>
                  <a:lnTo>
                    <a:pt x="2306" y="2300"/>
                  </a:lnTo>
                  <a:lnTo>
                    <a:pt x="2269" y="2393"/>
                  </a:lnTo>
                  <a:lnTo>
                    <a:pt x="2149" y="2381"/>
                  </a:lnTo>
                  <a:lnTo>
                    <a:pt x="2091" y="2261"/>
                  </a:lnTo>
                  <a:lnTo>
                    <a:pt x="2110" y="2129"/>
                  </a:lnTo>
                  <a:lnTo>
                    <a:pt x="2101" y="2057"/>
                  </a:lnTo>
                  <a:lnTo>
                    <a:pt x="2170" y="1984"/>
                  </a:lnTo>
                  <a:lnTo>
                    <a:pt x="2260" y="1980"/>
                  </a:lnTo>
                  <a:lnTo>
                    <a:pt x="2336" y="2012"/>
                  </a:lnTo>
                  <a:lnTo>
                    <a:pt x="2337" y="1970"/>
                  </a:lnTo>
                  <a:lnTo>
                    <a:pt x="2376" y="1939"/>
                  </a:lnTo>
                  <a:lnTo>
                    <a:pt x="2501" y="1973"/>
                  </a:lnTo>
                  <a:lnTo>
                    <a:pt x="2531" y="2009"/>
                  </a:lnTo>
                  <a:lnTo>
                    <a:pt x="2536" y="2070"/>
                  </a:lnTo>
                  <a:lnTo>
                    <a:pt x="2578" y="2153"/>
                  </a:lnTo>
                  <a:lnTo>
                    <a:pt x="2598" y="2151"/>
                  </a:lnTo>
                  <a:lnTo>
                    <a:pt x="2610" y="2088"/>
                  </a:lnTo>
                  <a:lnTo>
                    <a:pt x="2571" y="1939"/>
                  </a:lnTo>
                  <a:lnTo>
                    <a:pt x="2594" y="1878"/>
                  </a:lnTo>
                  <a:lnTo>
                    <a:pt x="2741" y="1758"/>
                  </a:lnTo>
                  <a:lnTo>
                    <a:pt x="2724" y="1667"/>
                  </a:lnTo>
                  <a:lnTo>
                    <a:pt x="2741" y="1698"/>
                  </a:lnTo>
                  <a:lnTo>
                    <a:pt x="2769" y="1626"/>
                  </a:lnTo>
                  <a:lnTo>
                    <a:pt x="2797" y="1549"/>
                  </a:lnTo>
                  <a:lnTo>
                    <a:pt x="2914" y="1515"/>
                  </a:lnTo>
                  <a:lnTo>
                    <a:pt x="2883" y="1492"/>
                  </a:lnTo>
                  <a:lnTo>
                    <a:pt x="2907" y="1432"/>
                  </a:lnTo>
                  <a:lnTo>
                    <a:pt x="2999" y="1391"/>
                  </a:lnTo>
                  <a:lnTo>
                    <a:pt x="3000" y="1369"/>
                  </a:lnTo>
                  <a:lnTo>
                    <a:pt x="3073" y="1338"/>
                  </a:lnTo>
                  <a:lnTo>
                    <a:pt x="3068" y="1364"/>
                  </a:lnTo>
                  <a:lnTo>
                    <a:pt x="3110" y="1361"/>
                  </a:lnTo>
                  <a:lnTo>
                    <a:pt x="3029" y="1399"/>
                  </a:lnTo>
                  <a:lnTo>
                    <a:pt x="3050" y="1441"/>
                  </a:lnTo>
                  <a:lnTo>
                    <a:pt x="3087" y="1394"/>
                  </a:lnTo>
                  <a:lnTo>
                    <a:pt x="3177" y="1365"/>
                  </a:lnTo>
                  <a:lnTo>
                    <a:pt x="3212" y="1326"/>
                  </a:lnTo>
                  <a:lnTo>
                    <a:pt x="3191" y="1291"/>
                  </a:lnTo>
                  <a:lnTo>
                    <a:pt x="3171" y="1353"/>
                  </a:lnTo>
                  <a:lnTo>
                    <a:pt x="3094" y="1337"/>
                  </a:lnTo>
                  <a:lnTo>
                    <a:pt x="3054" y="1289"/>
                  </a:lnTo>
                  <a:lnTo>
                    <a:pt x="3068" y="1257"/>
                  </a:lnTo>
                  <a:lnTo>
                    <a:pt x="3016" y="1246"/>
                  </a:lnTo>
                  <a:lnTo>
                    <a:pt x="3084" y="1223"/>
                  </a:lnTo>
                  <a:lnTo>
                    <a:pt x="3044" y="1194"/>
                  </a:lnTo>
                  <a:lnTo>
                    <a:pt x="2947" y="1212"/>
                  </a:lnTo>
                  <a:lnTo>
                    <a:pt x="3022" y="1149"/>
                  </a:lnTo>
                  <a:lnTo>
                    <a:pt x="3207" y="1149"/>
                  </a:lnTo>
                  <a:lnTo>
                    <a:pt x="3339" y="1062"/>
                  </a:lnTo>
                  <a:lnTo>
                    <a:pt x="3332" y="997"/>
                  </a:lnTo>
                  <a:lnTo>
                    <a:pt x="3290" y="1005"/>
                  </a:lnTo>
                  <a:lnTo>
                    <a:pt x="3290" y="967"/>
                  </a:lnTo>
                  <a:lnTo>
                    <a:pt x="3199" y="1010"/>
                  </a:lnTo>
                  <a:lnTo>
                    <a:pt x="3177" y="992"/>
                  </a:lnTo>
                  <a:lnTo>
                    <a:pt x="3287" y="947"/>
                  </a:lnTo>
                  <a:lnTo>
                    <a:pt x="3199" y="893"/>
                  </a:lnTo>
                  <a:lnTo>
                    <a:pt x="3157" y="852"/>
                  </a:lnTo>
                  <a:lnTo>
                    <a:pt x="3155" y="801"/>
                  </a:lnTo>
                  <a:lnTo>
                    <a:pt x="3115" y="780"/>
                  </a:lnTo>
                  <a:lnTo>
                    <a:pt x="3125" y="749"/>
                  </a:lnTo>
                  <a:lnTo>
                    <a:pt x="3108" y="720"/>
                  </a:lnTo>
                  <a:lnTo>
                    <a:pt x="3073" y="667"/>
                  </a:lnTo>
                  <a:lnTo>
                    <a:pt x="3043" y="695"/>
                  </a:lnTo>
                  <a:lnTo>
                    <a:pt x="3018" y="740"/>
                  </a:lnTo>
                  <a:lnTo>
                    <a:pt x="2963" y="776"/>
                  </a:lnTo>
                  <a:lnTo>
                    <a:pt x="2958" y="740"/>
                  </a:lnTo>
                  <a:lnTo>
                    <a:pt x="2887" y="761"/>
                  </a:lnTo>
                  <a:lnTo>
                    <a:pt x="2935" y="717"/>
                  </a:lnTo>
                  <a:lnTo>
                    <a:pt x="2927" y="680"/>
                  </a:lnTo>
                  <a:lnTo>
                    <a:pt x="2921" y="628"/>
                  </a:lnTo>
                  <a:lnTo>
                    <a:pt x="2866" y="622"/>
                  </a:lnTo>
                  <a:lnTo>
                    <a:pt x="2866" y="599"/>
                  </a:lnTo>
                  <a:lnTo>
                    <a:pt x="2797" y="553"/>
                  </a:lnTo>
                  <a:lnTo>
                    <a:pt x="2761" y="569"/>
                  </a:lnTo>
                  <a:lnTo>
                    <a:pt x="2680" y="552"/>
                  </a:lnTo>
                  <a:lnTo>
                    <a:pt x="2668" y="579"/>
                  </a:lnTo>
                  <a:lnTo>
                    <a:pt x="2690" y="599"/>
                  </a:lnTo>
                  <a:lnTo>
                    <a:pt x="2669" y="640"/>
                  </a:lnTo>
                  <a:lnTo>
                    <a:pt x="2701" y="703"/>
                  </a:lnTo>
                  <a:lnTo>
                    <a:pt x="2649" y="742"/>
                  </a:lnTo>
                  <a:lnTo>
                    <a:pt x="2689" y="769"/>
                  </a:lnTo>
                  <a:lnTo>
                    <a:pt x="2709" y="867"/>
                  </a:lnTo>
                  <a:lnTo>
                    <a:pt x="2623" y="949"/>
                  </a:lnTo>
                  <a:lnTo>
                    <a:pt x="2653" y="1046"/>
                  </a:lnTo>
                  <a:lnTo>
                    <a:pt x="2677" y="1059"/>
                  </a:lnTo>
                  <a:lnTo>
                    <a:pt x="2622" y="1111"/>
                  </a:lnTo>
                  <a:lnTo>
                    <a:pt x="2582" y="1113"/>
                  </a:lnTo>
                  <a:lnTo>
                    <a:pt x="2595" y="1082"/>
                  </a:lnTo>
                  <a:lnTo>
                    <a:pt x="2545" y="1023"/>
                  </a:lnTo>
                  <a:lnTo>
                    <a:pt x="2545" y="922"/>
                  </a:lnTo>
                  <a:lnTo>
                    <a:pt x="2454" y="911"/>
                  </a:lnTo>
                  <a:lnTo>
                    <a:pt x="2342" y="842"/>
                  </a:lnTo>
                  <a:lnTo>
                    <a:pt x="2285" y="820"/>
                  </a:lnTo>
                  <a:lnTo>
                    <a:pt x="2235" y="837"/>
                  </a:lnTo>
                  <a:lnTo>
                    <a:pt x="2223" y="745"/>
                  </a:lnTo>
                  <a:lnTo>
                    <a:pt x="2191" y="758"/>
                  </a:lnTo>
                  <a:lnTo>
                    <a:pt x="2183" y="611"/>
                  </a:lnTo>
                  <a:lnTo>
                    <a:pt x="2240" y="574"/>
                  </a:lnTo>
                  <a:lnTo>
                    <a:pt x="2245" y="535"/>
                  </a:lnTo>
                  <a:lnTo>
                    <a:pt x="2300" y="525"/>
                  </a:lnTo>
                  <a:lnTo>
                    <a:pt x="2216" y="466"/>
                  </a:lnTo>
                  <a:lnTo>
                    <a:pt x="2299" y="498"/>
                  </a:lnTo>
                  <a:lnTo>
                    <a:pt x="2321" y="463"/>
                  </a:lnTo>
                  <a:lnTo>
                    <a:pt x="2368" y="464"/>
                  </a:lnTo>
                  <a:lnTo>
                    <a:pt x="2410" y="403"/>
                  </a:lnTo>
                  <a:lnTo>
                    <a:pt x="2347" y="395"/>
                  </a:lnTo>
                  <a:lnTo>
                    <a:pt x="2316" y="363"/>
                  </a:lnTo>
                  <a:lnTo>
                    <a:pt x="2415" y="383"/>
                  </a:lnTo>
                  <a:lnTo>
                    <a:pt x="2421" y="327"/>
                  </a:lnTo>
                  <a:lnTo>
                    <a:pt x="2518" y="337"/>
                  </a:lnTo>
                  <a:lnTo>
                    <a:pt x="2573" y="296"/>
                  </a:lnTo>
                  <a:lnTo>
                    <a:pt x="2538" y="214"/>
                  </a:lnTo>
                  <a:lnTo>
                    <a:pt x="2577" y="206"/>
                  </a:lnTo>
                  <a:lnTo>
                    <a:pt x="2452" y="134"/>
                  </a:lnTo>
                  <a:lnTo>
                    <a:pt x="2475" y="198"/>
                  </a:lnTo>
                  <a:lnTo>
                    <a:pt x="2442" y="205"/>
                  </a:lnTo>
                  <a:lnTo>
                    <a:pt x="2397" y="287"/>
                  </a:lnTo>
                  <a:lnTo>
                    <a:pt x="2382" y="225"/>
                  </a:lnTo>
                  <a:lnTo>
                    <a:pt x="2333" y="169"/>
                  </a:lnTo>
                  <a:lnTo>
                    <a:pt x="2307" y="225"/>
                  </a:lnTo>
                  <a:lnTo>
                    <a:pt x="2275" y="165"/>
                  </a:lnTo>
                  <a:lnTo>
                    <a:pt x="2236" y="143"/>
                  </a:lnTo>
                  <a:lnTo>
                    <a:pt x="2245" y="114"/>
                  </a:lnTo>
                  <a:lnTo>
                    <a:pt x="2272" y="115"/>
                  </a:lnTo>
                  <a:lnTo>
                    <a:pt x="2228" y="43"/>
                  </a:lnTo>
                  <a:lnTo>
                    <a:pt x="2164" y="0"/>
                  </a:lnTo>
                  <a:lnTo>
                    <a:pt x="2130" y="46"/>
                  </a:lnTo>
                  <a:lnTo>
                    <a:pt x="2123" y="117"/>
                  </a:lnTo>
                  <a:lnTo>
                    <a:pt x="2207" y="153"/>
                  </a:lnTo>
                  <a:lnTo>
                    <a:pt x="2214" y="208"/>
                  </a:lnTo>
                  <a:lnTo>
                    <a:pt x="2151" y="238"/>
                  </a:lnTo>
                  <a:lnTo>
                    <a:pt x="2159" y="287"/>
                  </a:lnTo>
                  <a:lnTo>
                    <a:pt x="2129" y="268"/>
                  </a:lnTo>
                  <a:lnTo>
                    <a:pt x="2119" y="241"/>
                  </a:lnTo>
                  <a:lnTo>
                    <a:pt x="2070" y="255"/>
                  </a:lnTo>
                  <a:lnTo>
                    <a:pt x="1951" y="261"/>
                  </a:lnTo>
                  <a:lnTo>
                    <a:pt x="1922" y="233"/>
                  </a:lnTo>
                  <a:lnTo>
                    <a:pt x="1836" y="185"/>
                  </a:lnTo>
                  <a:lnTo>
                    <a:pt x="1760" y="222"/>
                  </a:lnTo>
                  <a:lnTo>
                    <a:pt x="1783" y="233"/>
                  </a:lnTo>
                  <a:lnTo>
                    <a:pt x="1845" y="202"/>
                  </a:lnTo>
                  <a:lnTo>
                    <a:pt x="1806" y="293"/>
                  </a:lnTo>
                  <a:lnTo>
                    <a:pt x="1722" y="241"/>
                  </a:lnTo>
                  <a:lnTo>
                    <a:pt x="1557" y="244"/>
                  </a:lnTo>
                  <a:lnTo>
                    <a:pt x="1605" y="213"/>
                  </a:lnTo>
                  <a:lnTo>
                    <a:pt x="1497" y="188"/>
                  </a:lnTo>
                  <a:lnTo>
                    <a:pt x="1347" y="131"/>
                  </a:lnTo>
                  <a:lnTo>
                    <a:pt x="1292" y="165"/>
                  </a:lnTo>
                  <a:lnTo>
                    <a:pt x="1296" y="115"/>
                  </a:lnTo>
                  <a:lnTo>
                    <a:pt x="1255" y="165"/>
                  </a:lnTo>
                  <a:lnTo>
                    <a:pt x="1199" y="109"/>
                  </a:lnTo>
                  <a:lnTo>
                    <a:pt x="1100" y="174"/>
                  </a:lnTo>
                  <a:lnTo>
                    <a:pt x="1097" y="155"/>
                  </a:lnTo>
                  <a:lnTo>
                    <a:pt x="994" y="180"/>
                  </a:lnTo>
                  <a:lnTo>
                    <a:pt x="1005" y="209"/>
                  </a:lnTo>
                  <a:lnTo>
                    <a:pt x="804" y="141"/>
                  </a:lnTo>
                  <a:lnTo>
                    <a:pt x="487" y="95"/>
                  </a:lnTo>
                  <a:lnTo>
                    <a:pt x="474" y="71"/>
                  </a:lnTo>
                  <a:lnTo>
                    <a:pt x="373" y="52"/>
                  </a:lnTo>
                  <a:lnTo>
                    <a:pt x="337" y="38"/>
                  </a:lnTo>
                  <a:lnTo>
                    <a:pt x="301" y="71"/>
                  </a:lnTo>
                  <a:lnTo>
                    <a:pt x="234" y="86"/>
                  </a:lnTo>
                  <a:lnTo>
                    <a:pt x="170" y="120"/>
                  </a:lnTo>
                  <a:lnTo>
                    <a:pt x="134" y="177"/>
                  </a:lnTo>
                  <a:lnTo>
                    <a:pt x="55" y="189"/>
                  </a:lnTo>
                  <a:lnTo>
                    <a:pt x="36" y="222"/>
                  </a:lnTo>
                  <a:lnTo>
                    <a:pt x="132" y="295"/>
                  </a:lnTo>
                  <a:lnTo>
                    <a:pt x="179" y="321"/>
                  </a:lnTo>
                  <a:lnTo>
                    <a:pt x="214" y="343"/>
                  </a:lnTo>
                  <a:lnTo>
                    <a:pt x="133" y="355"/>
                  </a:lnTo>
                  <a:lnTo>
                    <a:pt x="133" y="324"/>
                  </a:lnTo>
                  <a:lnTo>
                    <a:pt x="102" y="325"/>
                  </a:lnTo>
                  <a:lnTo>
                    <a:pt x="0" y="381"/>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0" name="Freeform 62"/>
            <p:cNvSpPr>
              <a:spLocks/>
            </p:cNvSpPr>
            <p:nvPr/>
          </p:nvSpPr>
          <p:spPr bwMode="auto">
            <a:xfrm>
              <a:off x="1471" y="2689"/>
              <a:ext cx="157" cy="58"/>
            </a:xfrm>
            <a:custGeom>
              <a:avLst/>
              <a:gdLst>
                <a:gd name="T0" fmla="*/ 0 w 313"/>
                <a:gd name="T1" fmla="*/ 47 h 118"/>
                <a:gd name="T2" fmla="*/ 41 w 313"/>
                <a:gd name="T3" fmla="*/ 8 h 118"/>
                <a:gd name="T4" fmla="*/ 120 w 313"/>
                <a:gd name="T5" fmla="*/ 0 h 118"/>
                <a:gd name="T6" fmla="*/ 313 w 313"/>
                <a:gd name="T7" fmla="*/ 102 h 118"/>
                <a:gd name="T8" fmla="*/ 211 w 313"/>
                <a:gd name="T9" fmla="*/ 118 h 118"/>
                <a:gd name="T10" fmla="*/ 182 w 313"/>
                <a:gd name="T11" fmla="*/ 58 h 118"/>
                <a:gd name="T12" fmla="*/ 84 w 313"/>
                <a:gd name="T13" fmla="*/ 34 h 118"/>
                <a:gd name="T14" fmla="*/ 0 w 313"/>
                <a:gd name="T15" fmla="*/ 4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118">
                  <a:moveTo>
                    <a:pt x="0" y="47"/>
                  </a:moveTo>
                  <a:lnTo>
                    <a:pt x="41" y="8"/>
                  </a:lnTo>
                  <a:lnTo>
                    <a:pt x="120" y="0"/>
                  </a:lnTo>
                  <a:lnTo>
                    <a:pt x="313" y="102"/>
                  </a:lnTo>
                  <a:lnTo>
                    <a:pt x="211" y="118"/>
                  </a:lnTo>
                  <a:lnTo>
                    <a:pt x="182" y="58"/>
                  </a:lnTo>
                  <a:lnTo>
                    <a:pt x="84" y="34"/>
                  </a:lnTo>
                  <a:lnTo>
                    <a:pt x="0" y="47"/>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1" name="Freeform 63"/>
            <p:cNvSpPr>
              <a:spLocks/>
            </p:cNvSpPr>
            <p:nvPr/>
          </p:nvSpPr>
          <p:spPr bwMode="auto">
            <a:xfrm>
              <a:off x="1627" y="2748"/>
              <a:ext cx="89" cy="31"/>
            </a:xfrm>
            <a:custGeom>
              <a:avLst/>
              <a:gdLst>
                <a:gd name="T0" fmla="*/ 0 w 177"/>
                <a:gd name="T1" fmla="*/ 47 h 62"/>
                <a:gd name="T2" fmla="*/ 57 w 177"/>
                <a:gd name="T3" fmla="*/ 43 h 62"/>
                <a:gd name="T4" fmla="*/ 28 w 177"/>
                <a:gd name="T5" fmla="*/ 0 h 62"/>
                <a:gd name="T6" fmla="*/ 130 w 177"/>
                <a:gd name="T7" fmla="*/ 5 h 62"/>
                <a:gd name="T8" fmla="*/ 177 w 177"/>
                <a:gd name="T9" fmla="*/ 39 h 62"/>
                <a:gd name="T10" fmla="*/ 78 w 177"/>
                <a:gd name="T11" fmla="*/ 62 h 62"/>
                <a:gd name="T12" fmla="*/ 0 w 177"/>
                <a:gd name="T13" fmla="*/ 47 h 62"/>
              </a:gdLst>
              <a:ahLst/>
              <a:cxnLst>
                <a:cxn ang="0">
                  <a:pos x="T0" y="T1"/>
                </a:cxn>
                <a:cxn ang="0">
                  <a:pos x="T2" y="T3"/>
                </a:cxn>
                <a:cxn ang="0">
                  <a:pos x="T4" y="T5"/>
                </a:cxn>
                <a:cxn ang="0">
                  <a:pos x="T6" y="T7"/>
                </a:cxn>
                <a:cxn ang="0">
                  <a:pos x="T8" y="T9"/>
                </a:cxn>
                <a:cxn ang="0">
                  <a:pos x="T10" y="T11"/>
                </a:cxn>
                <a:cxn ang="0">
                  <a:pos x="T12" y="T13"/>
                </a:cxn>
              </a:cxnLst>
              <a:rect l="0" t="0" r="r" b="b"/>
              <a:pathLst>
                <a:path w="177" h="62">
                  <a:moveTo>
                    <a:pt x="0" y="47"/>
                  </a:moveTo>
                  <a:lnTo>
                    <a:pt x="57" y="43"/>
                  </a:lnTo>
                  <a:lnTo>
                    <a:pt x="28" y="0"/>
                  </a:lnTo>
                  <a:lnTo>
                    <a:pt x="130" y="5"/>
                  </a:lnTo>
                  <a:lnTo>
                    <a:pt x="177" y="39"/>
                  </a:lnTo>
                  <a:lnTo>
                    <a:pt x="78" y="62"/>
                  </a:lnTo>
                  <a:lnTo>
                    <a:pt x="0" y="47"/>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2" name="Freeform 64"/>
            <p:cNvSpPr>
              <a:spLocks/>
            </p:cNvSpPr>
            <p:nvPr/>
          </p:nvSpPr>
          <p:spPr bwMode="auto">
            <a:xfrm>
              <a:off x="1672" y="4090"/>
              <a:ext cx="92" cy="52"/>
            </a:xfrm>
            <a:custGeom>
              <a:avLst/>
              <a:gdLst>
                <a:gd name="T0" fmla="*/ 0 w 184"/>
                <a:gd name="T1" fmla="*/ 86 h 105"/>
                <a:gd name="T2" fmla="*/ 11 w 184"/>
                <a:gd name="T3" fmla="*/ 68 h 105"/>
                <a:gd name="T4" fmla="*/ 27 w 184"/>
                <a:gd name="T5" fmla="*/ 32 h 105"/>
                <a:gd name="T6" fmla="*/ 79 w 184"/>
                <a:gd name="T7" fmla="*/ 0 h 105"/>
                <a:gd name="T8" fmla="*/ 103 w 184"/>
                <a:gd name="T9" fmla="*/ 49 h 105"/>
                <a:gd name="T10" fmla="*/ 184 w 184"/>
                <a:gd name="T11" fmla="*/ 99 h 105"/>
                <a:gd name="T12" fmla="*/ 82 w 184"/>
                <a:gd name="T13" fmla="*/ 105 h 105"/>
                <a:gd name="T14" fmla="*/ 0 w 184"/>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05">
                  <a:moveTo>
                    <a:pt x="0" y="86"/>
                  </a:moveTo>
                  <a:lnTo>
                    <a:pt x="11" y="68"/>
                  </a:lnTo>
                  <a:lnTo>
                    <a:pt x="27" y="32"/>
                  </a:lnTo>
                  <a:lnTo>
                    <a:pt x="79" y="0"/>
                  </a:lnTo>
                  <a:lnTo>
                    <a:pt x="103" y="49"/>
                  </a:lnTo>
                  <a:lnTo>
                    <a:pt x="184" y="99"/>
                  </a:lnTo>
                  <a:lnTo>
                    <a:pt x="82" y="105"/>
                  </a:lnTo>
                  <a:lnTo>
                    <a:pt x="0" y="8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3" name="Freeform 65"/>
            <p:cNvSpPr>
              <a:spLocks/>
            </p:cNvSpPr>
            <p:nvPr/>
          </p:nvSpPr>
          <p:spPr bwMode="auto">
            <a:xfrm>
              <a:off x="1850" y="2119"/>
              <a:ext cx="99" cy="105"/>
            </a:xfrm>
            <a:custGeom>
              <a:avLst/>
              <a:gdLst>
                <a:gd name="T0" fmla="*/ 0 w 196"/>
                <a:gd name="T1" fmla="*/ 173 h 211"/>
                <a:gd name="T2" fmla="*/ 80 w 196"/>
                <a:gd name="T3" fmla="*/ 13 h 211"/>
                <a:gd name="T4" fmla="*/ 113 w 196"/>
                <a:gd name="T5" fmla="*/ 0 h 211"/>
                <a:gd name="T6" fmla="*/ 98 w 196"/>
                <a:gd name="T7" fmla="*/ 68 h 211"/>
                <a:gd name="T8" fmla="*/ 119 w 196"/>
                <a:gd name="T9" fmla="*/ 107 h 211"/>
                <a:gd name="T10" fmla="*/ 173 w 196"/>
                <a:gd name="T11" fmla="*/ 104 h 211"/>
                <a:gd name="T12" fmla="*/ 190 w 196"/>
                <a:gd name="T13" fmla="*/ 153 h 211"/>
                <a:gd name="T14" fmla="*/ 196 w 196"/>
                <a:gd name="T15" fmla="*/ 186 h 211"/>
                <a:gd name="T16" fmla="*/ 155 w 196"/>
                <a:gd name="T17" fmla="*/ 211 h 211"/>
                <a:gd name="T18" fmla="*/ 155 w 196"/>
                <a:gd name="T19" fmla="*/ 165 h 211"/>
                <a:gd name="T20" fmla="*/ 93 w 196"/>
                <a:gd name="T21" fmla="*/ 184 h 211"/>
                <a:gd name="T22" fmla="*/ 0 w 196"/>
                <a:gd name="T23" fmla="*/ 17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211">
                  <a:moveTo>
                    <a:pt x="0" y="173"/>
                  </a:moveTo>
                  <a:lnTo>
                    <a:pt x="80" y="13"/>
                  </a:lnTo>
                  <a:lnTo>
                    <a:pt x="113" y="0"/>
                  </a:lnTo>
                  <a:lnTo>
                    <a:pt x="98" y="68"/>
                  </a:lnTo>
                  <a:lnTo>
                    <a:pt x="119" y="107"/>
                  </a:lnTo>
                  <a:lnTo>
                    <a:pt x="173" y="104"/>
                  </a:lnTo>
                  <a:lnTo>
                    <a:pt x="190" y="153"/>
                  </a:lnTo>
                  <a:lnTo>
                    <a:pt x="196" y="186"/>
                  </a:lnTo>
                  <a:lnTo>
                    <a:pt x="155" y="211"/>
                  </a:lnTo>
                  <a:lnTo>
                    <a:pt x="155" y="165"/>
                  </a:lnTo>
                  <a:lnTo>
                    <a:pt x="93" y="184"/>
                  </a:lnTo>
                  <a:lnTo>
                    <a:pt x="0" y="17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4" name="Freeform 66"/>
            <p:cNvSpPr>
              <a:spLocks/>
            </p:cNvSpPr>
            <p:nvPr/>
          </p:nvSpPr>
          <p:spPr bwMode="auto">
            <a:xfrm>
              <a:off x="432" y="1971"/>
              <a:ext cx="40" cy="26"/>
            </a:xfrm>
            <a:custGeom>
              <a:avLst/>
              <a:gdLst>
                <a:gd name="T0" fmla="*/ 0 w 80"/>
                <a:gd name="T1" fmla="*/ 23 h 53"/>
                <a:gd name="T2" fmla="*/ 24 w 80"/>
                <a:gd name="T3" fmla="*/ 53 h 53"/>
                <a:gd name="T4" fmla="*/ 80 w 80"/>
                <a:gd name="T5" fmla="*/ 12 h 53"/>
                <a:gd name="T6" fmla="*/ 28 w 80"/>
                <a:gd name="T7" fmla="*/ 0 h 53"/>
                <a:gd name="T8" fmla="*/ 30 w 80"/>
                <a:gd name="T9" fmla="*/ 21 h 53"/>
                <a:gd name="T10" fmla="*/ 0 w 80"/>
                <a:gd name="T11" fmla="*/ 23 h 53"/>
              </a:gdLst>
              <a:ahLst/>
              <a:cxnLst>
                <a:cxn ang="0">
                  <a:pos x="T0" y="T1"/>
                </a:cxn>
                <a:cxn ang="0">
                  <a:pos x="T2" y="T3"/>
                </a:cxn>
                <a:cxn ang="0">
                  <a:pos x="T4" y="T5"/>
                </a:cxn>
                <a:cxn ang="0">
                  <a:pos x="T6" y="T7"/>
                </a:cxn>
                <a:cxn ang="0">
                  <a:pos x="T8" y="T9"/>
                </a:cxn>
                <a:cxn ang="0">
                  <a:pos x="T10" y="T11"/>
                </a:cxn>
              </a:cxnLst>
              <a:rect l="0" t="0" r="r" b="b"/>
              <a:pathLst>
                <a:path w="80" h="53">
                  <a:moveTo>
                    <a:pt x="0" y="23"/>
                  </a:moveTo>
                  <a:lnTo>
                    <a:pt x="24" y="53"/>
                  </a:lnTo>
                  <a:lnTo>
                    <a:pt x="80" y="12"/>
                  </a:lnTo>
                  <a:lnTo>
                    <a:pt x="28" y="0"/>
                  </a:lnTo>
                  <a:lnTo>
                    <a:pt x="30" y="21"/>
                  </a:lnTo>
                  <a:lnTo>
                    <a:pt x="0" y="2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5" name="Freeform 67"/>
            <p:cNvSpPr>
              <a:spLocks/>
            </p:cNvSpPr>
            <p:nvPr/>
          </p:nvSpPr>
          <p:spPr bwMode="auto">
            <a:xfrm>
              <a:off x="2367" y="1741"/>
              <a:ext cx="163" cy="86"/>
            </a:xfrm>
            <a:custGeom>
              <a:avLst/>
              <a:gdLst>
                <a:gd name="T0" fmla="*/ 0 w 327"/>
                <a:gd name="T1" fmla="*/ 58 h 172"/>
                <a:gd name="T2" fmla="*/ 43 w 327"/>
                <a:gd name="T3" fmla="*/ 0 h 172"/>
                <a:gd name="T4" fmla="*/ 97 w 327"/>
                <a:gd name="T5" fmla="*/ 69 h 172"/>
                <a:gd name="T6" fmla="*/ 186 w 327"/>
                <a:gd name="T7" fmla="*/ 17 h 172"/>
                <a:gd name="T8" fmla="*/ 295 w 327"/>
                <a:gd name="T9" fmla="*/ 5 h 172"/>
                <a:gd name="T10" fmla="*/ 327 w 327"/>
                <a:gd name="T11" fmla="*/ 75 h 172"/>
                <a:gd name="T12" fmla="*/ 164 w 327"/>
                <a:gd name="T13" fmla="*/ 172 h 172"/>
                <a:gd name="T14" fmla="*/ 56 w 327"/>
                <a:gd name="T15" fmla="*/ 148 h 172"/>
                <a:gd name="T16" fmla="*/ 0 w 327"/>
                <a:gd name="T17"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72">
                  <a:moveTo>
                    <a:pt x="0" y="58"/>
                  </a:moveTo>
                  <a:lnTo>
                    <a:pt x="43" y="0"/>
                  </a:lnTo>
                  <a:lnTo>
                    <a:pt x="97" y="69"/>
                  </a:lnTo>
                  <a:lnTo>
                    <a:pt x="186" y="17"/>
                  </a:lnTo>
                  <a:lnTo>
                    <a:pt x="295" y="5"/>
                  </a:lnTo>
                  <a:lnTo>
                    <a:pt x="327" y="75"/>
                  </a:lnTo>
                  <a:lnTo>
                    <a:pt x="164" y="172"/>
                  </a:lnTo>
                  <a:lnTo>
                    <a:pt x="56" y="148"/>
                  </a:lnTo>
                  <a:lnTo>
                    <a:pt x="0" y="58"/>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6" name="Freeform 68"/>
            <p:cNvSpPr>
              <a:spLocks/>
            </p:cNvSpPr>
            <p:nvPr/>
          </p:nvSpPr>
          <p:spPr bwMode="auto">
            <a:xfrm>
              <a:off x="1436" y="1757"/>
              <a:ext cx="93" cy="76"/>
            </a:xfrm>
            <a:custGeom>
              <a:avLst/>
              <a:gdLst>
                <a:gd name="T0" fmla="*/ 0 w 187"/>
                <a:gd name="T1" fmla="*/ 125 h 153"/>
                <a:gd name="T2" fmla="*/ 29 w 187"/>
                <a:gd name="T3" fmla="*/ 95 h 153"/>
                <a:gd name="T4" fmla="*/ 51 w 187"/>
                <a:gd name="T5" fmla="*/ 0 h 153"/>
                <a:gd name="T6" fmla="*/ 187 w 187"/>
                <a:gd name="T7" fmla="*/ 134 h 153"/>
                <a:gd name="T8" fmla="*/ 58 w 187"/>
                <a:gd name="T9" fmla="*/ 153 h 153"/>
                <a:gd name="T10" fmla="*/ 0 w 187"/>
                <a:gd name="T11" fmla="*/ 125 h 153"/>
              </a:gdLst>
              <a:ahLst/>
              <a:cxnLst>
                <a:cxn ang="0">
                  <a:pos x="T0" y="T1"/>
                </a:cxn>
                <a:cxn ang="0">
                  <a:pos x="T2" y="T3"/>
                </a:cxn>
                <a:cxn ang="0">
                  <a:pos x="T4" y="T5"/>
                </a:cxn>
                <a:cxn ang="0">
                  <a:pos x="T6" y="T7"/>
                </a:cxn>
                <a:cxn ang="0">
                  <a:pos x="T8" y="T9"/>
                </a:cxn>
                <a:cxn ang="0">
                  <a:pos x="T10" y="T11"/>
                </a:cxn>
              </a:cxnLst>
              <a:rect l="0" t="0" r="r" b="b"/>
              <a:pathLst>
                <a:path w="187" h="153">
                  <a:moveTo>
                    <a:pt x="0" y="125"/>
                  </a:moveTo>
                  <a:lnTo>
                    <a:pt x="29" y="95"/>
                  </a:lnTo>
                  <a:lnTo>
                    <a:pt x="51" y="0"/>
                  </a:lnTo>
                  <a:lnTo>
                    <a:pt x="187" y="134"/>
                  </a:lnTo>
                  <a:lnTo>
                    <a:pt x="58" y="153"/>
                  </a:lnTo>
                  <a:lnTo>
                    <a:pt x="0" y="12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7" name="Freeform 69"/>
            <p:cNvSpPr>
              <a:spLocks/>
            </p:cNvSpPr>
            <p:nvPr/>
          </p:nvSpPr>
          <p:spPr bwMode="auto">
            <a:xfrm>
              <a:off x="862" y="1489"/>
              <a:ext cx="157" cy="112"/>
            </a:xfrm>
            <a:custGeom>
              <a:avLst/>
              <a:gdLst>
                <a:gd name="T0" fmla="*/ 0 w 315"/>
                <a:gd name="T1" fmla="*/ 171 h 225"/>
                <a:gd name="T2" fmla="*/ 62 w 315"/>
                <a:gd name="T3" fmla="*/ 51 h 225"/>
                <a:gd name="T4" fmla="*/ 38 w 315"/>
                <a:gd name="T5" fmla="*/ 12 h 225"/>
                <a:gd name="T6" fmla="*/ 131 w 315"/>
                <a:gd name="T7" fmla="*/ 0 h 225"/>
                <a:gd name="T8" fmla="*/ 199 w 315"/>
                <a:gd name="T9" fmla="*/ 37 h 225"/>
                <a:gd name="T10" fmla="*/ 244 w 315"/>
                <a:gd name="T11" fmla="*/ 20 h 225"/>
                <a:gd name="T12" fmla="*/ 315 w 315"/>
                <a:gd name="T13" fmla="*/ 67 h 225"/>
                <a:gd name="T14" fmla="*/ 170 w 315"/>
                <a:gd name="T15" fmla="*/ 153 h 225"/>
                <a:gd name="T16" fmla="*/ 155 w 315"/>
                <a:gd name="T17" fmla="*/ 199 h 225"/>
                <a:gd name="T18" fmla="*/ 88 w 315"/>
                <a:gd name="T19" fmla="*/ 225 h 225"/>
                <a:gd name="T20" fmla="*/ 0 w 315"/>
                <a:gd name="T21" fmla="*/ 1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225">
                  <a:moveTo>
                    <a:pt x="0" y="171"/>
                  </a:moveTo>
                  <a:lnTo>
                    <a:pt x="62" y="51"/>
                  </a:lnTo>
                  <a:lnTo>
                    <a:pt x="38" y="12"/>
                  </a:lnTo>
                  <a:lnTo>
                    <a:pt x="131" y="0"/>
                  </a:lnTo>
                  <a:lnTo>
                    <a:pt x="199" y="37"/>
                  </a:lnTo>
                  <a:lnTo>
                    <a:pt x="244" y="20"/>
                  </a:lnTo>
                  <a:lnTo>
                    <a:pt x="315" y="67"/>
                  </a:lnTo>
                  <a:lnTo>
                    <a:pt x="170" y="153"/>
                  </a:lnTo>
                  <a:lnTo>
                    <a:pt x="155" y="199"/>
                  </a:lnTo>
                  <a:lnTo>
                    <a:pt x="88" y="225"/>
                  </a:lnTo>
                  <a:lnTo>
                    <a:pt x="0" y="171"/>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8" name="Freeform 70"/>
            <p:cNvSpPr>
              <a:spLocks/>
            </p:cNvSpPr>
            <p:nvPr/>
          </p:nvSpPr>
          <p:spPr bwMode="auto">
            <a:xfrm>
              <a:off x="964" y="1532"/>
              <a:ext cx="269" cy="150"/>
            </a:xfrm>
            <a:custGeom>
              <a:avLst/>
              <a:gdLst>
                <a:gd name="T0" fmla="*/ 0 w 537"/>
                <a:gd name="T1" fmla="*/ 93 h 300"/>
                <a:gd name="T2" fmla="*/ 79 w 537"/>
                <a:gd name="T3" fmla="*/ 12 h 300"/>
                <a:gd name="T4" fmla="*/ 207 w 537"/>
                <a:gd name="T5" fmla="*/ 64 h 300"/>
                <a:gd name="T6" fmla="*/ 321 w 537"/>
                <a:gd name="T7" fmla="*/ 0 h 300"/>
                <a:gd name="T8" fmla="*/ 403 w 537"/>
                <a:gd name="T9" fmla="*/ 33 h 300"/>
                <a:gd name="T10" fmla="*/ 431 w 537"/>
                <a:gd name="T11" fmla="*/ 144 h 300"/>
                <a:gd name="T12" fmla="*/ 537 w 537"/>
                <a:gd name="T13" fmla="*/ 201 h 300"/>
                <a:gd name="T14" fmla="*/ 478 w 537"/>
                <a:gd name="T15" fmla="*/ 284 h 300"/>
                <a:gd name="T16" fmla="*/ 368 w 537"/>
                <a:gd name="T17" fmla="*/ 240 h 300"/>
                <a:gd name="T18" fmla="*/ 170 w 537"/>
                <a:gd name="T19" fmla="*/ 300 h 300"/>
                <a:gd name="T20" fmla="*/ 47 w 537"/>
                <a:gd name="T21" fmla="*/ 207 h 300"/>
                <a:gd name="T22" fmla="*/ 44 w 537"/>
                <a:gd name="T23" fmla="*/ 169 h 300"/>
                <a:gd name="T24" fmla="*/ 102 w 537"/>
                <a:gd name="T25" fmla="*/ 114 h 300"/>
                <a:gd name="T26" fmla="*/ 26 w 537"/>
                <a:gd name="T27" fmla="*/ 124 h 300"/>
                <a:gd name="T28" fmla="*/ 0 w 537"/>
                <a:gd name="T29" fmla="*/ 9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 h="300">
                  <a:moveTo>
                    <a:pt x="0" y="93"/>
                  </a:moveTo>
                  <a:lnTo>
                    <a:pt x="79" y="12"/>
                  </a:lnTo>
                  <a:lnTo>
                    <a:pt x="207" y="64"/>
                  </a:lnTo>
                  <a:lnTo>
                    <a:pt x="321" y="0"/>
                  </a:lnTo>
                  <a:lnTo>
                    <a:pt x="403" y="33"/>
                  </a:lnTo>
                  <a:lnTo>
                    <a:pt x="431" y="144"/>
                  </a:lnTo>
                  <a:lnTo>
                    <a:pt x="537" y="201"/>
                  </a:lnTo>
                  <a:lnTo>
                    <a:pt x="478" y="284"/>
                  </a:lnTo>
                  <a:lnTo>
                    <a:pt x="368" y="240"/>
                  </a:lnTo>
                  <a:lnTo>
                    <a:pt x="170" y="300"/>
                  </a:lnTo>
                  <a:lnTo>
                    <a:pt x="47" y="207"/>
                  </a:lnTo>
                  <a:lnTo>
                    <a:pt x="44" y="169"/>
                  </a:lnTo>
                  <a:lnTo>
                    <a:pt x="102" y="114"/>
                  </a:lnTo>
                  <a:lnTo>
                    <a:pt x="26" y="124"/>
                  </a:lnTo>
                  <a:lnTo>
                    <a:pt x="0" y="9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19" name="Freeform 71"/>
            <p:cNvSpPr>
              <a:spLocks/>
            </p:cNvSpPr>
            <p:nvPr/>
          </p:nvSpPr>
          <p:spPr bwMode="auto">
            <a:xfrm>
              <a:off x="3370" y="3302"/>
              <a:ext cx="105" cy="239"/>
            </a:xfrm>
            <a:custGeom>
              <a:avLst/>
              <a:gdLst>
                <a:gd name="T0" fmla="*/ 0 w 210"/>
                <a:gd name="T1" fmla="*/ 345 h 479"/>
                <a:gd name="T2" fmla="*/ 19 w 210"/>
                <a:gd name="T3" fmla="*/ 440 h 479"/>
                <a:gd name="T4" fmla="*/ 59 w 210"/>
                <a:gd name="T5" fmla="*/ 479 h 479"/>
                <a:gd name="T6" fmla="*/ 121 w 210"/>
                <a:gd name="T7" fmla="*/ 440 h 479"/>
                <a:gd name="T8" fmla="*/ 210 w 210"/>
                <a:gd name="T9" fmla="*/ 123 h 479"/>
                <a:gd name="T10" fmla="*/ 175 w 210"/>
                <a:gd name="T11" fmla="*/ 0 h 479"/>
                <a:gd name="T12" fmla="*/ 20 w 210"/>
                <a:gd name="T13" fmla="*/ 189 h 479"/>
                <a:gd name="T14" fmla="*/ 37 w 210"/>
                <a:gd name="T15" fmla="*/ 270 h 479"/>
                <a:gd name="T16" fmla="*/ 0 w 210"/>
                <a:gd name="T17" fmla="*/ 34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79">
                  <a:moveTo>
                    <a:pt x="0" y="345"/>
                  </a:moveTo>
                  <a:lnTo>
                    <a:pt x="19" y="440"/>
                  </a:lnTo>
                  <a:lnTo>
                    <a:pt x="59" y="479"/>
                  </a:lnTo>
                  <a:lnTo>
                    <a:pt x="121" y="440"/>
                  </a:lnTo>
                  <a:lnTo>
                    <a:pt x="210" y="123"/>
                  </a:lnTo>
                  <a:lnTo>
                    <a:pt x="175" y="0"/>
                  </a:lnTo>
                  <a:lnTo>
                    <a:pt x="20" y="189"/>
                  </a:lnTo>
                  <a:lnTo>
                    <a:pt x="37" y="270"/>
                  </a:lnTo>
                  <a:lnTo>
                    <a:pt x="0" y="34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0" name="Freeform 72"/>
            <p:cNvSpPr>
              <a:spLocks/>
            </p:cNvSpPr>
            <p:nvPr/>
          </p:nvSpPr>
          <p:spPr bwMode="auto">
            <a:xfrm>
              <a:off x="4419" y="3277"/>
              <a:ext cx="589" cy="516"/>
            </a:xfrm>
            <a:custGeom>
              <a:avLst/>
              <a:gdLst>
                <a:gd name="T0" fmla="*/ 0 w 1178"/>
                <a:gd name="T1" fmla="*/ 564 h 1033"/>
                <a:gd name="T2" fmla="*/ 6 w 1178"/>
                <a:gd name="T3" fmla="*/ 418 h 1033"/>
                <a:gd name="T4" fmla="*/ 85 w 1178"/>
                <a:gd name="T5" fmla="*/ 346 h 1033"/>
                <a:gd name="T6" fmla="*/ 210 w 1178"/>
                <a:gd name="T7" fmla="*/ 314 h 1033"/>
                <a:gd name="T8" fmla="*/ 250 w 1178"/>
                <a:gd name="T9" fmla="*/ 221 h 1033"/>
                <a:gd name="T10" fmla="*/ 361 w 1178"/>
                <a:gd name="T11" fmla="*/ 114 h 1033"/>
                <a:gd name="T12" fmla="*/ 435 w 1178"/>
                <a:gd name="T13" fmla="*/ 144 h 1033"/>
                <a:gd name="T14" fmla="*/ 486 w 1178"/>
                <a:gd name="T15" fmla="*/ 74 h 1033"/>
                <a:gd name="T16" fmla="*/ 537 w 1178"/>
                <a:gd name="T17" fmla="*/ 16 h 1033"/>
                <a:gd name="T18" fmla="*/ 672 w 1178"/>
                <a:gd name="T19" fmla="*/ 59 h 1033"/>
                <a:gd name="T20" fmla="*/ 646 w 1178"/>
                <a:gd name="T21" fmla="*/ 152 h 1033"/>
                <a:gd name="T22" fmla="*/ 778 w 1178"/>
                <a:gd name="T23" fmla="*/ 250 h 1033"/>
                <a:gd name="T24" fmla="*/ 813 w 1178"/>
                <a:gd name="T25" fmla="*/ 208 h 1033"/>
                <a:gd name="T26" fmla="*/ 828 w 1178"/>
                <a:gd name="T27" fmla="*/ 47 h 1033"/>
                <a:gd name="T28" fmla="*/ 859 w 1178"/>
                <a:gd name="T29" fmla="*/ 0 h 1033"/>
                <a:gd name="T30" fmla="*/ 936 w 1178"/>
                <a:gd name="T31" fmla="*/ 152 h 1033"/>
                <a:gd name="T32" fmla="*/ 967 w 1178"/>
                <a:gd name="T33" fmla="*/ 294 h 1033"/>
                <a:gd name="T34" fmla="*/ 1041 w 1178"/>
                <a:gd name="T35" fmla="*/ 340 h 1033"/>
                <a:gd name="T36" fmla="*/ 1099 w 1178"/>
                <a:gd name="T37" fmla="*/ 455 h 1033"/>
                <a:gd name="T38" fmla="*/ 1157 w 1178"/>
                <a:gd name="T39" fmla="*/ 516 h 1033"/>
                <a:gd name="T40" fmla="*/ 1178 w 1178"/>
                <a:gd name="T41" fmla="*/ 628 h 1033"/>
                <a:gd name="T42" fmla="*/ 1165 w 1178"/>
                <a:gd name="T43" fmla="*/ 735 h 1033"/>
                <a:gd name="T44" fmla="*/ 1113 w 1178"/>
                <a:gd name="T45" fmla="*/ 829 h 1033"/>
                <a:gd name="T46" fmla="*/ 1074 w 1178"/>
                <a:gd name="T47" fmla="*/ 985 h 1033"/>
                <a:gd name="T48" fmla="*/ 965 w 1178"/>
                <a:gd name="T49" fmla="*/ 1029 h 1033"/>
                <a:gd name="T50" fmla="*/ 923 w 1178"/>
                <a:gd name="T51" fmla="*/ 996 h 1033"/>
                <a:gd name="T52" fmla="*/ 876 w 1178"/>
                <a:gd name="T53" fmla="*/ 1033 h 1033"/>
                <a:gd name="T54" fmla="*/ 775 w 1178"/>
                <a:gd name="T55" fmla="*/ 980 h 1033"/>
                <a:gd name="T56" fmla="*/ 757 w 1178"/>
                <a:gd name="T57" fmla="*/ 898 h 1033"/>
                <a:gd name="T58" fmla="*/ 710 w 1178"/>
                <a:gd name="T59" fmla="*/ 788 h 1033"/>
                <a:gd name="T60" fmla="*/ 658 w 1178"/>
                <a:gd name="T61" fmla="*/ 885 h 1033"/>
                <a:gd name="T62" fmla="*/ 606 w 1178"/>
                <a:gd name="T63" fmla="*/ 790 h 1033"/>
                <a:gd name="T64" fmla="*/ 517 w 1178"/>
                <a:gd name="T65" fmla="*/ 751 h 1033"/>
                <a:gd name="T66" fmla="*/ 358 w 1178"/>
                <a:gd name="T67" fmla="*/ 778 h 1033"/>
                <a:gd name="T68" fmla="*/ 292 w 1178"/>
                <a:gd name="T69" fmla="*/ 835 h 1033"/>
                <a:gd name="T70" fmla="*/ 182 w 1178"/>
                <a:gd name="T71" fmla="*/ 840 h 1033"/>
                <a:gd name="T72" fmla="*/ 119 w 1178"/>
                <a:gd name="T73" fmla="*/ 886 h 1033"/>
                <a:gd name="T74" fmla="*/ 37 w 1178"/>
                <a:gd name="T75" fmla="*/ 852 h 1033"/>
                <a:gd name="T76" fmla="*/ 58 w 1178"/>
                <a:gd name="T77" fmla="*/ 754 h 1033"/>
                <a:gd name="T78" fmla="*/ 0 w 1178"/>
                <a:gd name="T79" fmla="*/ 564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8" h="1033">
                  <a:moveTo>
                    <a:pt x="0" y="564"/>
                  </a:moveTo>
                  <a:lnTo>
                    <a:pt x="6" y="418"/>
                  </a:lnTo>
                  <a:lnTo>
                    <a:pt x="85" y="346"/>
                  </a:lnTo>
                  <a:lnTo>
                    <a:pt x="210" y="314"/>
                  </a:lnTo>
                  <a:lnTo>
                    <a:pt x="250" y="221"/>
                  </a:lnTo>
                  <a:lnTo>
                    <a:pt x="361" y="114"/>
                  </a:lnTo>
                  <a:lnTo>
                    <a:pt x="435" y="144"/>
                  </a:lnTo>
                  <a:lnTo>
                    <a:pt x="486" y="74"/>
                  </a:lnTo>
                  <a:lnTo>
                    <a:pt x="537" y="16"/>
                  </a:lnTo>
                  <a:lnTo>
                    <a:pt x="672" y="59"/>
                  </a:lnTo>
                  <a:lnTo>
                    <a:pt x="646" y="152"/>
                  </a:lnTo>
                  <a:lnTo>
                    <a:pt x="778" y="250"/>
                  </a:lnTo>
                  <a:lnTo>
                    <a:pt x="813" y="208"/>
                  </a:lnTo>
                  <a:lnTo>
                    <a:pt x="828" y="47"/>
                  </a:lnTo>
                  <a:lnTo>
                    <a:pt x="859" y="0"/>
                  </a:lnTo>
                  <a:lnTo>
                    <a:pt x="936" y="152"/>
                  </a:lnTo>
                  <a:lnTo>
                    <a:pt x="967" y="294"/>
                  </a:lnTo>
                  <a:lnTo>
                    <a:pt x="1041" y="340"/>
                  </a:lnTo>
                  <a:lnTo>
                    <a:pt x="1099" y="455"/>
                  </a:lnTo>
                  <a:lnTo>
                    <a:pt x="1157" y="516"/>
                  </a:lnTo>
                  <a:lnTo>
                    <a:pt x="1178" y="628"/>
                  </a:lnTo>
                  <a:lnTo>
                    <a:pt x="1165" y="735"/>
                  </a:lnTo>
                  <a:lnTo>
                    <a:pt x="1113" y="829"/>
                  </a:lnTo>
                  <a:lnTo>
                    <a:pt x="1074" y="985"/>
                  </a:lnTo>
                  <a:lnTo>
                    <a:pt x="965" y="1029"/>
                  </a:lnTo>
                  <a:lnTo>
                    <a:pt x="923" y="996"/>
                  </a:lnTo>
                  <a:lnTo>
                    <a:pt x="876" y="1033"/>
                  </a:lnTo>
                  <a:lnTo>
                    <a:pt x="775" y="980"/>
                  </a:lnTo>
                  <a:lnTo>
                    <a:pt x="757" y="898"/>
                  </a:lnTo>
                  <a:lnTo>
                    <a:pt x="710" y="788"/>
                  </a:lnTo>
                  <a:lnTo>
                    <a:pt x="658" y="885"/>
                  </a:lnTo>
                  <a:lnTo>
                    <a:pt x="606" y="790"/>
                  </a:lnTo>
                  <a:lnTo>
                    <a:pt x="517" y="751"/>
                  </a:lnTo>
                  <a:lnTo>
                    <a:pt x="358" y="778"/>
                  </a:lnTo>
                  <a:lnTo>
                    <a:pt x="292" y="835"/>
                  </a:lnTo>
                  <a:lnTo>
                    <a:pt x="182" y="840"/>
                  </a:lnTo>
                  <a:lnTo>
                    <a:pt x="119" y="886"/>
                  </a:lnTo>
                  <a:lnTo>
                    <a:pt x="37" y="852"/>
                  </a:lnTo>
                  <a:lnTo>
                    <a:pt x="58" y="754"/>
                  </a:lnTo>
                  <a:lnTo>
                    <a:pt x="0" y="56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1" name="Freeform 73"/>
            <p:cNvSpPr>
              <a:spLocks/>
            </p:cNvSpPr>
            <p:nvPr/>
          </p:nvSpPr>
          <p:spPr bwMode="auto">
            <a:xfrm>
              <a:off x="4879" y="3831"/>
              <a:ext cx="53" cy="60"/>
            </a:xfrm>
            <a:custGeom>
              <a:avLst/>
              <a:gdLst>
                <a:gd name="T0" fmla="*/ 0 w 106"/>
                <a:gd name="T1" fmla="*/ 22 h 119"/>
                <a:gd name="T2" fmla="*/ 1 w 106"/>
                <a:gd name="T3" fmla="*/ 0 h 119"/>
                <a:gd name="T4" fmla="*/ 95 w 106"/>
                <a:gd name="T5" fmla="*/ 5 h 119"/>
                <a:gd name="T6" fmla="*/ 106 w 106"/>
                <a:gd name="T7" fmla="*/ 67 h 119"/>
                <a:gd name="T8" fmla="*/ 62 w 106"/>
                <a:gd name="T9" fmla="*/ 119 h 119"/>
                <a:gd name="T10" fmla="*/ 0 w 106"/>
                <a:gd name="T11" fmla="*/ 22 h 119"/>
              </a:gdLst>
              <a:ahLst/>
              <a:cxnLst>
                <a:cxn ang="0">
                  <a:pos x="T0" y="T1"/>
                </a:cxn>
                <a:cxn ang="0">
                  <a:pos x="T2" y="T3"/>
                </a:cxn>
                <a:cxn ang="0">
                  <a:pos x="T4" y="T5"/>
                </a:cxn>
                <a:cxn ang="0">
                  <a:pos x="T6" y="T7"/>
                </a:cxn>
                <a:cxn ang="0">
                  <a:pos x="T8" y="T9"/>
                </a:cxn>
                <a:cxn ang="0">
                  <a:pos x="T10" y="T11"/>
                </a:cxn>
              </a:cxnLst>
              <a:rect l="0" t="0" r="r" b="b"/>
              <a:pathLst>
                <a:path w="106" h="119">
                  <a:moveTo>
                    <a:pt x="0" y="22"/>
                  </a:moveTo>
                  <a:lnTo>
                    <a:pt x="1" y="0"/>
                  </a:lnTo>
                  <a:lnTo>
                    <a:pt x="95" y="5"/>
                  </a:lnTo>
                  <a:lnTo>
                    <a:pt x="106" y="67"/>
                  </a:lnTo>
                  <a:lnTo>
                    <a:pt x="62" y="119"/>
                  </a:lnTo>
                  <a:lnTo>
                    <a:pt x="0" y="2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2" name="Freeform 74"/>
            <p:cNvSpPr>
              <a:spLocks/>
            </p:cNvSpPr>
            <p:nvPr/>
          </p:nvSpPr>
          <p:spPr bwMode="auto">
            <a:xfrm>
              <a:off x="5200" y="3831"/>
              <a:ext cx="114" cy="127"/>
            </a:xfrm>
            <a:custGeom>
              <a:avLst/>
              <a:gdLst>
                <a:gd name="T0" fmla="*/ 0 w 229"/>
                <a:gd name="T1" fmla="*/ 220 h 254"/>
                <a:gd name="T2" fmla="*/ 51 w 229"/>
                <a:gd name="T3" fmla="*/ 142 h 254"/>
                <a:gd name="T4" fmla="*/ 134 w 229"/>
                <a:gd name="T5" fmla="*/ 85 h 254"/>
                <a:gd name="T6" fmla="*/ 176 w 229"/>
                <a:gd name="T7" fmla="*/ 0 h 254"/>
                <a:gd name="T8" fmla="*/ 229 w 229"/>
                <a:gd name="T9" fmla="*/ 44 h 254"/>
                <a:gd name="T10" fmla="*/ 197 w 229"/>
                <a:gd name="T11" fmla="*/ 132 h 254"/>
                <a:gd name="T12" fmla="*/ 148 w 229"/>
                <a:gd name="T13" fmla="*/ 139 h 254"/>
                <a:gd name="T14" fmla="*/ 75 w 229"/>
                <a:gd name="T15" fmla="*/ 254 h 254"/>
                <a:gd name="T16" fmla="*/ 0 w 229"/>
                <a:gd name="T17"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54">
                  <a:moveTo>
                    <a:pt x="0" y="220"/>
                  </a:moveTo>
                  <a:lnTo>
                    <a:pt x="51" y="142"/>
                  </a:lnTo>
                  <a:lnTo>
                    <a:pt x="134" y="85"/>
                  </a:lnTo>
                  <a:lnTo>
                    <a:pt x="176" y="0"/>
                  </a:lnTo>
                  <a:lnTo>
                    <a:pt x="229" y="44"/>
                  </a:lnTo>
                  <a:lnTo>
                    <a:pt x="197" y="132"/>
                  </a:lnTo>
                  <a:lnTo>
                    <a:pt x="148" y="139"/>
                  </a:lnTo>
                  <a:lnTo>
                    <a:pt x="75" y="254"/>
                  </a:lnTo>
                  <a:lnTo>
                    <a:pt x="0" y="22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3" name="Freeform 75"/>
            <p:cNvSpPr>
              <a:spLocks/>
            </p:cNvSpPr>
            <p:nvPr/>
          </p:nvSpPr>
          <p:spPr bwMode="auto">
            <a:xfrm>
              <a:off x="5292" y="3707"/>
              <a:ext cx="84" cy="138"/>
            </a:xfrm>
            <a:custGeom>
              <a:avLst/>
              <a:gdLst>
                <a:gd name="T0" fmla="*/ 0 w 169"/>
                <a:gd name="T1" fmla="*/ 0 h 276"/>
                <a:gd name="T2" fmla="*/ 96 w 169"/>
                <a:gd name="T3" fmla="*/ 99 h 276"/>
                <a:gd name="T4" fmla="*/ 169 w 169"/>
                <a:gd name="T5" fmla="*/ 127 h 276"/>
                <a:gd name="T6" fmla="*/ 157 w 169"/>
                <a:gd name="T7" fmla="*/ 189 h 276"/>
                <a:gd name="T8" fmla="*/ 93 w 169"/>
                <a:gd name="T9" fmla="*/ 276 h 276"/>
                <a:gd name="T10" fmla="*/ 31 w 169"/>
                <a:gd name="T11" fmla="*/ 195 h 276"/>
                <a:gd name="T12" fmla="*/ 65 w 169"/>
                <a:gd name="T13" fmla="*/ 144 h 276"/>
                <a:gd name="T14" fmla="*/ 61 w 169"/>
                <a:gd name="T15" fmla="*/ 101 h 276"/>
                <a:gd name="T16" fmla="*/ 0 w 169"/>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76">
                  <a:moveTo>
                    <a:pt x="0" y="0"/>
                  </a:moveTo>
                  <a:lnTo>
                    <a:pt x="96" y="99"/>
                  </a:lnTo>
                  <a:lnTo>
                    <a:pt x="169" y="127"/>
                  </a:lnTo>
                  <a:lnTo>
                    <a:pt x="157" y="189"/>
                  </a:lnTo>
                  <a:lnTo>
                    <a:pt x="93" y="276"/>
                  </a:lnTo>
                  <a:lnTo>
                    <a:pt x="31" y="195"/>
                  </a:lnTo>
                  <a:lnTo>
                    <a:pt x="65" y="144"/>
                  </a:lnTo>
                  <a:lnTo>
                    <a:pt x="61" y="101"/>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4" name="Freeform 76"/>
            <p:cNvSpPr>
              <a:spLocks/>
            </p:cNvSpPr>
            <p:nvPr/>
          </p:nvSpPr>
          <p:spPr bwMode="auto">
            <a:xfrm>
              <a:off x="2472" y="2426"/>
              <a:ext cx="1022" cy="1281"/>
            </a:xfrm>
            <a:custGeom>
              <a:avLst/>
              <a:gdLst>
                <a:gd name="T0" fmla="*/ 64 w 2044"/>
                <a:gd name="T1" fmla="*/ 930 h 2562"/>
                <a:gd name="T2" fmla="*/ 75 w 2044"/>
                <a:gd name="T3" fmla="*/ 954 h 2562"/>
                <a:gd name="T4" fmla="*/ 130 w 2044"/>
                <a:gd name="T5" fmla="*/ 1018 h 2562"/>
                <a:gd name="T6" fmla="*/ 182 w 2044"/>
                <a:gd name="T7" fmla="*/ 1090 h 2562"/>
                <a:gd name="T8" fmla="*/ 298 w 2044"/>
                <a:gd name="T9" fmla="*/ 1180 h 2562"/>
                <a:gd name="T10" fmla="*/ 464 w 2044"/>
                <a:gd name="T11" fmla="*/ 1171 h 2562"/>
                <a:gd name="T12" fmla="*/ 664 w 2044"/>
                <a:gd name="T13" fmla="*/ 1123 h 2562"/>
                <a:gd name="T14" fmla="*/ 706 w 2044"/>
                <a:gd name="T15" fmla="*/ 1188 h 2562"/>
                <a:gd name="T16" fmla="*/ 771 w 2044"/>
                <a:gd name="T17" fmla="*/ 1170 h 2562"/>
                <a:gd name="T18" fmla="*/ 782 w 2044"/>
                <a:gd name="T19" fmla="*/ 1357 h 2562"/>
                <a:gd name="T20" fmla="*/ 877 w 2044"/>
                <a:gd name="T21" fmla="*/ 1506 h 2562"/>
                <a:gd name="T22" fmla="*/ 930 w 2044"/>
                <a:gd name="T23" fmla="*/ 1708 h 2562"/>
                <a:gd name="T24" fmla="*/ 866 w 2044"/>
                <a:gd name="T25" fmla="*/ 1934 h 2562"/>
                <a:gd name="T26" fmla="*/ 950 w 2044"/>
                <a:gd name="T27" fmla="*/ 2122 h 2562"/>
                <a:gd name="T28" fmla="*/ 971 w 2044"/>
                <a:gd name="T29" fmla="*/ 2298 h 2562"/>
                <a:gd name="T30" fmla="*/ 1068 w 2044"/>
                <a:gd name="T31" fmla="*/ 2562 h 2562"/>
                <a:gd name="T32" fmla="*/ 1327 w 2044"/>
                <a:gd name="T33" fmla="*/ 2528 h 2562"/>
                <a:gd name="T34" fmla="*/ 1482 w 2044"/>
                <a:gd name="T35" fmla="*/ 2336 h 2562"/>
                <a:gd name="T36" fmla="*/ 1495 w 2044"/>
                <a:gd name="T37" fmla="*/ 2230 h 2562"/>
                <a:gd name="T38" fmla="*/ 1572 w 2044"/>
                <a:gd name="T39" fmla="*/ 2177 h 2562"/>
                <a:gd name="T40" fmla="*/ 1548 w 2044"/>
                <a:gd name="T41" fmla="*/ 2024 h 2562"/>
                <a:gd name="T42" fmla="*/ 1721 w 2044"/>
                <a:gd name="T43" fmla="*/ 1869 h 2562"/>
                <a:gd name="T44" fmla="*/ 1725 w 2044"/>
                <a:gd name="T45" fmla="*/ 1692 h 2562"/>
                <a:gd name="T46" fmla="*/ 1676 w 2044"/>
                <a:gd name="T47" fmla="*/ 1547 h 2562"/>
                <a:gd name="T48" fmla="*/ 1755 w 2044"/>
                <a:gd name="T49" fmla="*/ 1388 h 2562"/>
                <a:gd name="T50" fmla="*/ 1936 w 2044"/>
                <a:gd name="T51" fmla="*/ 1195 h 2562"/>
                <a:gd name="T52" fmla="*/ 2044 w 2044"/>
                <a:gd name="T53" fmla="*/ 979 h 2562"/>
                <a:gd name="T54" fmla="*/ 2030 w 2044"/>
                <a:gd name="T55" fmla="*/ 923 h 2562"/>
                <a:gd name="T56" fmla="*/ 1857 w 2044"/>
                <a:gd name="T57" fmla="*/ 975 h 2562"/>
                <a:gd name="T58" fmla="*/ 1799 w 2044"/>
                <a:gd name="T59" fmla="*/ 891 h 2562"/>
                <a:gd name="T60" fmla="*/ 1700 w 2044"/>
                <a:gd name="T61" fmla="*/ 810 h 2562"/>
                <a:gd name="T62" fmla="*/ 1664 w 2044"/>
                <a:gd name="T63" fmla="*/ 705 h 2562"/>
                <a:gd name="T64" fmla="*/ 1581 w 2044"/>
                <a:gd name="T65" fmla="*/ 495 h 2562"/>
                <a:gd name="T66" fmla="*/ 1481 w 2044"/>
                <a:gd name="T67" fmla="*/ 286 h 2562"/>
                <a:gd name="T68" fmla="*/ 1432 w 2044"/>
                <a:gd name="T69" fmla="*/ 213 h 2562"/>
                <a:gd name="T70" fmla="*/ 1382 w 2044"/>
                <a:gd name="T71" fmla="*/ 241 h 2562"/>
                <a:gd name="T72" fmla="*/ 1262 w 2044"/>
                <a:gd name="T73" fmla="*/ 212 h 2562"/>
                <a:gd name="T74" fmla="*/ 1111 w 2044"/>
                <a:gd name="T75" fmla="*/ 195 h 2562"/>
                <a:gd name="T76" fmla="*/ 1080 w 2044"/>
                <a:gd name="T77" fmla="*/ 262 h 2562"/>
                <a:gd name="T78" fmla="*/ 968 w 2044"/>
                <a:gd name="T79" fmla="*/ 182 h 2562"/>
                <a:gd name="T80" fmla="*/ 815 w 2044"/>
                <a:gd name="T81" fmla="*/ 119 h 2562"/>
                <a:gd name="T82" fmla="*/ 849 w 2044"/>
                <a:gd name="T83" fmla="*/ 0 h 2562"/>
                <a:gd name="T84" fmla="*/ 781 w 2044"/>
                <a:gd name="T85" fmla="*/ 5 h 2562"/>
                <a:gd name="T86" fmla="*/ 567 w 2044"/>
                <a:gd name="T87" fmla="*/ 21 h 2562"/>
                <a:gd name="T88" fmla="*/ 458 w 2044"/>
                <a:gd name="T89" fmla="*/ 75 h 2562"/>
                <a:gd name="T90" fmla="*/ 350 w 2044"/>
                <a:gd name="T91" fmla="*/ 52 h 2562"/>
                <a:gd name="T92" fmla="*/ 253 w 2044"/>
                <a:gd name="T93" fmla="*/ 177 h 2562"/>
                <a:gd name="T94" fmla="*/ 221 w 2044"/>
                <a:gd name="T95" fmla="*/ 300 h 2562"/>
                <a:gd name="T96" fmla="*/ 138 w 2044"/>
                <a:gd name="T97" fmla="*/ 355 h 2562"/>
                <a:gd name="T98" fmla="*/ 20 w 2044"/>
                <a:gd name="T99" fmla="*/ 599 h 2562"/>
                <a:gd name="T100" fmla="*/ 49 w 2044"/>
                <a:gd name="T101" fmla="*/ 689 h 2562"/>
                <a:gd name="T102" fmla="*/ 0 w 2044"/>
                <a:gd name="T103" fmla="*/ 822 h 2562"/>
                <a:gd name="T104" fmla="*/ 64 w 2044"/>
                <a:gd name="T105" fmla="*/ 930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4" h="2562">
                  <a:moveTo>
                    <a:pt x="64" y="930"/>
                  </a:moveTo>
                  <a:lnTo>
                    <a:pt x="75" y="954"/>
                  </a:lnTo>
                  <a:lnTo>
                    <a:pt x="130" y="1018"/>
                  </a:lnTo>
                  <a:lnTo>
                    <a:pt x="182" y="1090"/>
                  </a:lnTo>
                  <a:lnTo>
                    <a:pt x="298" y="1180"/>
                  </a:lnTo>
                  <a:lnTo>
                    <a:pt x="464" y="1171"/>
                  </a:lnTo>
                  <a:lnTo>
                    <a:pt x="664" y="1123"/>
                  </a:lnTo>
                  <a:lnTo>
                    <a:pt x="706" y="1188"/>
                  </a:lnTo>
                  <a:lnTo>
                    <a:pt x="771" y="1170"/>
                  </a:lnTo>
                  <a:lnTo>
                    <a:pt x="782" y="1357"/>
                  </a:lnTo>
                  <a:lnTo>
                    <a:pt x="877" y="1506"/>
                  </a:lnTo>
                  <a:lnTo>
                    <a:pt x="930" y="1708"/>
                  </a:lnTo>
                  <a:lnTo>
                    <a:pt x="866" y="1934"/>
                  </a:lnTo>
                  <a:lnTo>
                    <a:pt x="950" y="2122"/>
                  </a:lnTo>
                  <a:lnTo>
                    <a:pt x="971" y="2298"/>
                  </a:lnTo>
                  <a:lnTo>
                    <a:pt x="1068" y="2562"/>
                  </a:lnTo>
                  <a:lnTo>
                    <a:pt x="1327" y="2528"/>
                  </a:lnTo>
                  <a:lnTo>
                    <a:pt x="1482" y="2336"/>
                  </a:lnTo>
                  <a:lnTo>
                    <a:pt x="1495" y="2230"/>
                  </a:lnTo>
                  <a:lnTo>
                    <a:pt x="1572" y="2177"/>
                  </a:lnTo>
                  <a:lnTo>
                    <a:pt x="1548" y="2024"/>
                  </a:lnTo>
                  <a:lnTo>
                    <a:pt x="1721" y="1869"/>
                  </a:lnTo>
                  <a:lnTo>
                    <a:pt x="1725" y="1692"/>
                  </a:lnTo>
                  <a:lnTo>
                    <a:pt x="1676" y="1547"/>
                  </a:lnTo>
                  <a:lnTo>
                    <a:pt x="1755" y="1388"/>
                  </a:lnTo>
                  <a:lnTo>
                    <a:pt x="1936" y="1195"/>
                  </a:lnTo>
                  <a:lnTo>
                    <a:pt x="2044" y="979"/>
                  </a:lnTo>
                  <a:lnTo>
                    <a:pt x="2030" y="923"/>
                  </a:lnTo>
                  <a:lnTo>
                    <a:pt x="1857" y="975"/>
                  </a:lnTo>
                  <a:lnTo>
                    <a:pt x="1799" y="891"/>
                  </a:lnTo>
                  <a:lnTo>
                    <a:pt x="1700" y="810"/>
                  </a:lnTo>
                  <a:lnTo>
                    <a:pt x="1664" y="705"/>
                  </a:lnTo>
                  <a:lnTo>
                    <a:pt x="1581" y="495"/>
                  </a:lnTo>
                  <a:lnTo>
                    <a:pt x="1481" y="286"/>
                  </a:lnTo>
                  <a:lnTo>
                    <a:pt x="1432" y="213"/>
                  </a:lnTo>
                  <a:lnTo>
                    <a:pt x="1382" y="241"/>
                  </a:lnTo>
                  <a:lnTo>
                    <a:pt x="1262" y="212"/>
                  </a:lnTo>
                  <a:lnTo>
                    <a:pt x="1111" y="195"/>
                  </a:lnTo>
                  <a:lnTo>
                    <a:pt x="1080" y="262"/>
                  </a:lnTo>
                  <a:lnTo>
                    <a:pt x="968" y="182"/>
                  </a:lnTo>
                  <a:lnTo>
                    <a:pt x="815" y="119"/>
                  </a:lnTo>
                  <a:lnTo>
                    <a:pt x="849" y="0"/>
                  </a:lnTo>
                  <a:lnTo>
                    <a:pt x="781" y="5"/>
                  </a:lnTo>
                  <a:lnTo>
                    <a:pt x="567" y="21"/>
                  </a:lnTo>
                  <a:lnTo>
                    <a:pt x="458" y="75"/>
                  </a:lnTo>
                  <a:lnTo>
                    <a:pt x="350" y="52"/>
                  </a:lnTo>
                  <a:lnTo>
                    <a:pt x="253" y="177"/>
                  </a:lnTo>
                  <a:lnTo>
                    <a:pt x="221" y="300"/>
                  </a:lnTo>
                  <a:lnTo>
                    <a:pt x="138" y="355"/>
                  </a:lnTo>
                  <a:lnTo>
                    <a:pt x="20" y="599"/>
                  </a:lnTo>
                  <a:lnTo>
                    <a:pt x="49" y="689"/>
                  </a:lnTo>
                  <a:lnTo>
                    <a:pt x="0" y="822"/>
                  </a:lnTo>
                  <a:lnTo>
                    <a:pt x="64" y="93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5" name="Freeform 77"/>
            <p:cNvSpPr>
              <a:spLocks/>
            </p:cNvSpPr>
            <p:nvPr/>
          </p:nvSpPr>
          <p:spPr bwMode="auto">
            <a:xfrm>
              <a:off x="4673" y="3098"/>
              <a:ext cx="298" cy="172"/>
            </a:xfrm>
            <a:custGeom>
              <a:avLst/>
              <a:gdLst>
                <a:gd name="T0" fmla="*/ 0 w 595"/>
                <a:gd name="T1" fmla="*/ 36 h 343"/>
                <a:gd name="T2" fmla="*/ 87 w 595"/>
                <a:gd name="T3" fmla="*/ 59 h 343"/>
                <a:gd name="T4" fmla="*/ 58 w 595"/>
                <a:gd name="T5" fmla="*/ 127 h 343"/>
                <a:gd name="T6" fmla="*/ 214 w 595"/>
                <a:gd name="T7" fmla="*/ 177 h 343"/>
                <a:gd name="T8" fmla="*/ 205 w 595"/>
                <a:gd name="T9" fmla="*/ 280 h 343"/>
                <a:gd name="T10" fmla="*/ 354 w 595"/>
                <a:gd name="T11" fmla="*/ 308 h 343"/>
                <a:gd name="T12" fmla="*/ 402 w 595"/>
                <a:gd name="T13" fmla="*/ 248 h 343"/>
                <a:gd name="T14" fmla="*/ 595 w 595"/>
                <a:gd name="T15" fmla="*/ 343 h 343"/>
                <a:gd name="T16" fmla="*/ 498 w 595"/>
                <a:gd name="T17" fmla="*/ 198 h 343"/>
                <a:gd name="T18" fmla="*/ 207 w 595"/>
                <a:gd name="T19" fmla="*/ 36 h 343"/>
                <a:gd name="T20" fmla="*/ 43 w 595"/>
                <a:gd name="T21" fmla="*/ 0 h 343"/>
                <a:gd name="T22" fmla="*/ 0 w 595"/>
                <a:gd name="T23" fmla="*/ 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5" h="343">
                  <a:moveTo>
                    <a:pt x="0" y="36"/>
                  </a:moveTo>
                  <a:lnTo>
                    <a:pt x="87" y="59"/>
                  </a:lnTo>
                  <a:lnTo>
                    <a:pt x="58" y="127"/>
                  </a:lnTo>
                  <a:lnTo>
                    <a:pt x="214" y="177"/>
                  </a:lnTo>
                  <a:lnTo>
                    <a:pt x="205" y="280"/>
                  </a:lnTo>
                  <a:lnTo>
                    <a:pt x="354" y="308"/>
                  </a:lnTo>
                  <a:lnTo>
                    <a:pt x="402" y="248"/>
                  </a:lnTo>
                  <a:lnTo>
                    <a:pt x="595" y="343"/>
                  </a:lnTo>
                  <a:lnTo>
                    <a:pt x="498" y="198"/>
                  </a:lnTo>
                  <a:lnTo>
                    <a:pt x="207" y="36"/>
                  </a:lnTo>
                  <a:lnTo>
                    <a:pt x="43" y="0"/>
                  </a:lnTo>
                  <a:lnTo>
                    <a:pt x="0" y="3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6" name="Freeform 78"/>
            <p:cNvSpPr>
              <a:spLocks/>
            </p:cNvSpPr>
            <p:nvPr/>
          </p:nvSpPr>
          <p:spPr bwMode="auto">
            <a:xfrm>
              <a:off x="4541" y="2925"/>
              <a:ext cx="60" cy="71"/>
            </a:xfrm>
            <a:custGeom>
              <a:avLst/>
              <a:gdLst>
                <a:gd name="T0" fmla="*/ 0 w 120"/>
                <a:gd name="T1" fmla="*/ 97 h 143"/>
                <a:gd name="T2" fmla="*/ 28 w 120"/>
                <a:gd name="T3" fmla="*/ 48 h 143"/>
                <a:gd name="T4" fmla="*/ 106 w 120"/>
                <a:gd name="T5" fmla="*/ 0 h 143"/>
                <a:gd name="T6" fmla="*/ 120 w 120"/>
                <a:gd name="T7" fmla="*/ 85 h 143"/>
                <a:gd name="T8" fmla="*/ 103 w 120"/>
                <a:gd name="T9" fmla="*/ 143 h 143"/>
                <a:gd name="T10" fmla="*/ 49 w 120"/>
                <a:gd name="T11" fmla="*/ 65 h 143"/>
                <a:gd name="T12" fmla="*/ 0 w 120"/>
                <a:gd name="T13" fmla="*/ 97 h 143"/>
              </a:gdLst>
              <a:ahLst/>
              <a:cxnLst>
                <a:cxn ang="0">
                  <a:pos x="T0" y="T1"/>
                </a:cxn>
                <a:cxn ang="0">
                  <a:pos x="T2" y="T3"/>
                </a:cxn>
                <a:cxn ang="0">
                  <a:pos x="T4" y="T5"/>
                </a:cxn>
                <a:cxn ang="0">
                  <a:pos x="T6" y="T7"/>
                </a:cxn>
                <a:cxn ang="0">
                  <a:pos x="T8" y="T9"/>
                </a:cxn>
                <a:cxn ang="0">
                  <a:pos x="T10" y="T11"/>
                </a:cxn>
                <a:cxn ang="0">
                  <a:pos x="T12" y="T13"/>
                </a:cxn>
              </a:cxnLst>
              <a:rect l="0" t="0" r="r" b="b"/>
              <a:pathLst>
                <a:path w="120" h="143">
                  <a:moveTo>
                    <a:pt x="0" y="97"/>
                  </a:moveTo>
                  <a:lnTo>
                    <a:pt x="28" y="48"/>
                  </a:lnTo>
                  <a:lnTo>
                    <a:pt x="106" y="0"/>
                  </a:lnTo>
                  <a:lnTo>
                    <a:pt x="120" y="85"/>
                  </a:lnTo>
                  <a:lnTo>
                    <a:pt x="103" y="143"/>
                  </a:lnTo>
                  <a:lnTo>
                    <a:pt x="49" y="65"/>
                  </a:lnTo>
                  <a:lnTo>
                    <a:pt x="0" y="97"/>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7" name="Freeform 79"/>
            <p:cNvSpPr>
              <a:spLocks/>
            </p:cNvSpPr>
            <p:nvPr/>
          </p:nvSpPr>
          <p:spPr bwMode="auto">
            <a:xfrm>
              <a:off x="4510" y="2769"/>
              <a:ext cx="61" cy="107"/>
            </a:xfrm>
            <a:custGeom>
              <a:avLst/>
              <a:gdLst>
                <a:gd name="T0" fmla="*/ 0 w 122"/>
                <a:gd name="T1" fmla="*/ 86 h 215"/>
                <a:gd name="T2" fmla="*/ 24 w 122"/>
                <a:gd name="T3" fmla="*/ 0 h 215"/>
                <a:gd name="T4" fmla="*/ 66 w 122"/>
                <a:gd name="T5" fmla="*/ 3 h 215"/>
                <a:gd name="T6" fmla="*/ 76 w 122"/>
                <a:gd name="T7" fmla="*/ 60 h 215"/>
                <a:gd name="T8" fmla="*/ 43 w 122"/>
                <a:gd name="T9" fmla="*/ 117 h 215"/>
                <a:gd name="T10" fmla="*/ 122 w 122"/>
                <a:gd name="T11" fmla="*/ 215 h 215"/>
                <a:gd name="T12" fmla="*/ 24 w 122"/>
                <a:gd name="T13" fmla="*/ 170 h 215"/>
                <a:gd name="T14" fmla="*/ 0 w 122"/>
                <a:gd name="T15" fmla="*/ 86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215">
                  <a:moveTo>
                    <a:pt x="0" y="86"/>
                  </a:moveTo>
                  <a:lnTo>
                    <a:pt x="24" y="0"/>
                  </a:lnTo>
                  <a:lnTo>
                    <a:pt x="66" y="3"/>
                  </a:lnTo>
                  <a:lnTo>
                    <a:pt x="76" y="60"/>
                  </a:lnTo>
                  <a:lnTo>
                    <a:pt x="43" y="117"/>
                  </a:lnTo>
                  <a:lnTo>
                    <a:pt x="122" y="215"/>
                  </a:lnTo>
                  <a:lnTo>
                    <a:pt x="24" y="170"/>
                  </a:lnTo>
                  <a:lnTo>
                    <a:pt x="0" y="8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8" name="Freeform 80"/>
            <p:cNvSpPr>
              <a:spLocks/>
            </p:cNvSpPr>
            <p:nvPr/>
          </p:nvSpPr>
          <p:spPr bwMode="auto">
            <a:xfrm>
              <a:off x="4495" y="3063"/>
              <a:ext cx="92" cy="125"/>
            </a:xfrm>
            <a:custGeom>
              <a:avLst/>
              <a:gdLst>
                <a:gd name="T0" fmla="*/ 0 w 185"/>
                <a:gd name="T1" fmla="*/ 151 h 250"/>
                <a:gd name="T2" fmla="*/ 15 w 185"/>
                <a:gd name="T3" fmla="*/ 238 h 250"/>
                <a:gd name="T4" fmla="*/ 74 w 185"/>
                <a:gd name="T5" fmla="*/ 250 h 250"/>
                <a:gd name="T6" fmla="*/ 117 w 185"/>
                <a:gd name="T7" fmla="*/ 209 h 250"/>
                <a:gd name="T8" fmla="*/ 74 w 185"/>
                <a:gd name="T9" fmla="*/ 120 h 250"/>
                <a:gd name="T10" fmla="*/ 160 w 185"/>
                <a:gd name="T11" fmla="*/ 45 h 250"/>
                <a:gd name="T12" fmla="*/ 185 w 185"/>
                <a:gd name="T13" fmla="*/ 0 h 250"/>
                <a:gd name="T14" fmla="*/ 64 w 185"/>
                <a:gd name="T15" fmla="*/ 13 h 250"/>
                <a:gd name="T16" fmla="*/ 35 w 185"/>
                <a:gd name="T17" fmla="*/ 35 h 250"/>
                <a:gd name="T18" fmla="*/ 0 w 185"/>
                <a:gd name="T19" fmla="*/ 15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250">
                  <a:moveTo>
                    <a:pt x="0" y="151"/>
                  </a:moveTo>
                  <a:lnTo>
                    <a:pt x="15" y="238"/>
                  </a:lnTo>
                  <a:lnTo>
                    <a:pt x="74" y="250"/>
                  </a:lnTo>
                  <a:lnTo>
                    <a:pt x="117" y="209"/>
                  </a:lnTo>
                  <a:lnTo>
                    <a:pt x="74" y="120"/>
                  </a:lnTo>
                  <a:lnTo>
                    <a:pt x="160" y="45"/>
                  </a:lnTo>
                  <a:lnTo>
                    <a:pt x="185" y="0"/>
                  </a:lnTo>
                  <a:lnTo>
                    <a:pt x="64" y="13"/>
                  </a:lnTo>
                  <a:lnTo>
                    <a:pt x="35" y="35"/>
                  </a:lnTo>
                  <a:lnTo>
                    <a:pt x="0" y="151"/>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29" name="Freeform 81"/>
            <p:cNvSpPr>
              <a:spLocks/>
            </p:cNvSpPr>
            <p:nvPr/>
          </p:nvSpPr>
          <p:spPr bwMode="auto">
            <a:xfrm>
              <a:off x="4348" y="2973"/>
              <a:ext cx="152" cy="190"/>
            </a:xfrm>
            <a:custGeom>
              <a:avLst/>
              <a:gdLst>
                <a:gd name="T0" fmla="*/ 0 w 304"/>
                <a:gd name="T1" fmla="*/ 222 h 380"/>
                <a:gd name="T2" fmla="*/ 22 w 304"/>
                <a:gd name="T3" fmla="*/ 181 h 380"/>
                <a:gd name="T4" fmla="*/ 241 w 304"/>
                <a:gd name="T5" fmla="*/ 0 h 380"/>
                <a:gd name="T6" fmla="*/ 304 w 304"/>
                <a:gd name="T7" fmla="*/ 60 h 380"/>
                <a:gd name="T8" fmla="*/ 242 w 304"/>
                <a:gd name="T9" fmla="*/ 117 h 380"/>
                <a:gd name="T10" fmla="*/ 267 w 304"/>
                <a:gd name="T11" fmla="*/ 200 h 380"/>
                <a:gd name="T12" fmla="*/ 175 w 304"/>
                <a:gd name="T13" fmla="*/ 380 h 380"/>
                <a:gd name="T14" fmla="*/ 39 w 304"/>
                <a:gd name="T15" fmla="*/ 341 h 380"/>
                <a:gd name="T16" fmla="*/ 0 w 304"/>
                <a:gd name="T17" fmla="*/ 22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80">
                  <a:moveTo>
                    <a:pt x="0" y="222"/>
                  </a:moveTo>
                  <a:lnTo>
                    <a:pt x="22" y="181"/>
                  </a:lnTo>
                  <a:lnTo>
                    <a:pt x="241" y="0"/>
                  </a:lnTo>
                  <a:lnTo>
                    <a:pt x="304" y="60"/>
                  </a:lnTo>
                  <a:lnTo>
                    <a:pt x="242" y="117"/>
                  </a:lnTo>
                  <a:lnTo>
                    <a:pt x="267" y="200"/>
                  </a:lnTo>
                  <a:lnTo>
                    <a:pt x="175" y="380"/>
                  </a:lnTo>
                  <a:lnTo>
                    <a:pt x="39" y="341"/>
                  </a:lnTo>
                  <a:lnTo>
                    <a:pt x="0" y="22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0" name="Freeform 82"/>
            <p:cNvSpPr>
              <a:spLocks/>
            </p:cNvSpPr>
            <p:nvPr/>
          </p:nvSpPr>
          <p:spPr bwMode="auto">
            <a:xfrm>
              <a:off x="4295" y="3195"/>
              <a:ext cx="135" cy="50"/>
            </a:xfrm>
            <a:custGeom>
              <a:avLst/>
              <a:gdLst>
                <a:gd name="T0" fmla="*/ 0 w 268"/>
                <a:gd name="T1" fmla="*/ 26 h 98"/>
                <a:gd name="T2" fmla="*/ 17 w 268"/>
                <a:gd name="T3" fmla="*/ 0 h 98"/>
                <a:gd name="T4" fmla="*/ 208 w 268"/>
                <a:gd name="T5" fmla="*/ 29 h 98"/>
                <a:gd name="T6" fmla="*/ 265 w 268"/>
                <a:gd name="T7" fmla="*/ 61 h 98"/>
                <a:gd name="T8" fmla="*/ 268 w 268"/>
                <a:gd name="T9" fmla="*/ 98 h 98"/>
                <a:gd name="T10" fmla="*/ 46 w 268"/>
                <a:gd name="T11" fmla="*/ 51 h 98"/>
                <a:gd name="T12" fmla="*/ 0 w 268"/>
                <a:gd name="T13" fmla="*/ 26 h 98"/>
              </a:gdLst>
              <a:ahLst/>
              <a:cxnLst>
                <a:cxn ang="0">
                  <a:pos x="T0" y="T1"/>
                </a:cxn>
                <a:cxn ang="0">
                  <a:pos x="T2" y="T3"/>
                </a:cxn>
                <a:cxn ang="0">
                  <a:pos x="T4" y="T5"/>
                </a:cxn>
                <a:cxn ang="0">
                  <a:pos x="T6" y="T7"/>
                </a:cxn>
                <a:cxn ang="0">
                  <a:pos x="T8" y="T9"/>
                </a:cxn>
                <a:cxn ang="0">
                  <a:pos x="T10" y="T11"/>
                </a:cxn>
                <a:cxn ang="0">
                  <a:pos x="T12" y="T13"/>
                </a:cxn>
              </a:cxnLst>
              <a:rect l="0" t="0" r="r" b="b"/>
              <a:pathLst>
                <a:path w="268" h="98">
                  <a:moveTo>
                    <a:pt x="0" y="26"/>
                  </a:moveTo>
                  <a:lnTo>
                    <a:pt x="17" y="0"/>
                  </a:lnTo>
                  <a:lnTo>
                    <a:pt x="208" y="29"/>
                  </a:lnTo>
                  <a:lnTo>
                    <a:pt x="265" y="61"/>
                  </a:lnTo>
                  <a:lnTo>
                    <a:pt x="268" y="98"/>
                  </a:lnTo>
                  <a:lnTo>
                    <a:pt x="46" y="51"/>
                  </a:lnTo>
                  <a:lnTo>
                    <a:pt x="0" y="2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1" name="Freeform 83"/>
            <p:cNvSpPr>
              <a:spLocks/>
            </p:cNvSpPr>
            <p:nvPr/>
          </p:nvSpPr>
          <p:spPr bwMode="auto">
            <a:xfrm>
              <a:off x="4145" y="2996"/>
              <a:ext cx="160" cy="197"/>
            </a:xfrm>
            <a:custGeom>
              <a:avLst/>
              <a:gdLst>
                <a:gd name="T0" fmla="*/ 0 w 321"/>
                <a:gd name="T1" fmla="*/ 0 h 393"/>
                <a:gd name="T2" fmla="*/ 70 w 321"/>
                <a:gd name="T3" fmla="*/ 16 h 393"/>
                <a:gd name="T4" fmla="*/ 234 w 321"/>
                <a:gd name="T5" fmla="*/ 157 h 393"/>
                <a:gd name="T6" fmla="*/ 247 w 321"/>
                <a:gd name="T7" fmla="*/ 220 h 393"/>
                <a:gd name="T8" fmla="*/ 321 w 321"/>
                <a:gd name="T9" fmla="*/ 297 h 393"/>
                <a:gd name="T10" fmla="*/ 280 w 321"/>
                <a:gd name="T11" fmla="*/ 393 h 393"/>
                <a:gd name="T12" fmla="*/ 214 w 321"/>
                <a:gd name="T13" fmla="*/ 334 h 393"/>
                <a:gd name="T14" fmla="*/ 107 w 321"/>
                <a:gd name="T15" fmla="*/ 135 h 393"/>
                <a:gd name="T16" fmla="*/ 0 w 321"/>
                <a:gd name="T1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393">
                  <a:moveTo>
                    <a:pt x="0" y="0"/>
                  </a:moveTo>
                  <a:lnTo>
                    <a:pt x="70" y="16"/>
                  </a:lnTo>
                  <a:lnTo>
                    <a:pt x="234" y="157"/>
                  </a:lnTo>
                  <a:lnTo>
                    <a:pt x="247" y="220"/>
                  </a:lnTo>
                  <a:lnTo>
                    <a:pt x="321" y="297"/>
                  </a:lnTo>
                  <a:lnTo>
                    <a:pt x="280" y="393"/>
                  </a:lnTo>
                  <a:lnTo>
                    <a:pt x="214" y="334"/>
                  </a:lnTo>
                  <a:lnTo>
                    <a:pt x="107" y="135"/>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2" name="Freeform 84"/>
            <p:cNvSpPr>
              <a:spLocks/>
            </p:cNvSpPr>
            <p:nvPr/>
          </p:nvSpPr>
          <p:spPr bwMode="auto">
            <a:xfrm>
              <a:off x="4806" y="2254"/>
              <a:ext cx="88" cy="75"/>
            </a:xfrm>
            <a:custGeom>
              <a:avLst/>
              <a:gdLst>
                <a:gd name="T0" fmla="*/ 0 w 175"/>
                <a:gd name="T1" fmla="*/ 123 h 150"/>
                <a:gd name="T2" fmla="*/ 19 w 175"/>
                <a:gd name="T3" fmla="*/ 125 h 150"/>
                <a:gd name="T4" fmla="*/ 101 w 175"/>
                <a:gd name="T5" fmla="*/ 150 h 150"/>
                <a:gd name="T6" fmla="*/ 175 w 175"/>
                <a:gd name="T7" fmla="*/ 92 h 150"/>
                <a:gd name="T8" fmla="*/ 163 w 175"/>
                <a:gd name="T9" fmla="*/ 51 h 150"/>
                <a:gd name="T10" fmla="*/ 61 w 175"/>
                <a:gd name="T11" fmla="*/ 0 h 150"/>
                <a:gd name="T12" fmla="*/ 0 w 175"/>
                <a:gd name="T13" fmla="*/ 123 h 150"/>
              </a:gdLst>
              <a:ahLst/>
              <a:cxnLst>
                <a:cxn ang="0">
                  <a:pos x="T0" y="T1"/>
                </a:cxn>
                <a:cxn ang="0">
                  <a:pos x="T2" y="T3"/>
                </a:cxn>
                <a:cxn ang="0">
                  <a:pos x="T4" y="T5"/>
                </a:cxn>
                <a:cxn ang="0">
                  <a:pos x="T6" y="T7"/>
                </a:cxn>
                <a:cxn ang="0">
                  <a:pos x="T8" y="T9"/>
                </a:cxn>
                <a:cxn ang="0">
                  <a:pos x="T10" y="T11"/>
                </a:cxn>
                <a:cxn ang="0">
                  <a:pos x="T12" y="T13"/>
                </a:cxn>
              </a:cxnLst>
              <a:rect l="0" t="0" r="r" b="b"/>
              <a:pathLst>
                <a:path w="175" h="150">
                  <a:moveTo>
                    <a:pt x="0" y="123"/>
                  </a:moveTo>
                  <a:lnTo>
                    <a:pt x="19" y="125"/>
                  </a:lnTo>
                  <a:lnTo>
                    <a:pt x="101" y="150"/>
                  </a:lnTo>
                  <a:lnTo>
                    <a:pt x="175" y="92"/>
                  </a:lnTo>
                  <a:lnTo>
                    <a:pt x="163" y="51"/>
                  </a:lnTo>
                  <a:lnTo>
                    <a:pt x="61" y="0"/>
                  </a:lnTo>
                  <a:lnTo>
                    <a:pt x="0" y="12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3" name="Freeform 85"/>
            <p:cNvSpPr>
              <a:spLocks/>
            </p:cNvSpPr>
            <p:nvPr/>
          </p:nvSpPr>
          <p:spPr bwMode="auto">
            <a:xfrm>
              <a:off x="4834" y="2054"/>
              <a:ext cx="45" cy="189"/>
            </a:xfrm>
            <a:custGeom>
              <a:avLst/>
              <a:gdLst>
                <a:gd name="T0" fmla="*/ 0 w 91"/>
                <a:gd name="T1" fmla="*/ 96 h 379"/>
                <a:gd name="T2" fmla="*/ 15 w 91"/>
                <a:gd name="T3" fmla="*/ 379 h 379"/>
                <a:gd name="T4" fmla="*/ 91 w 91"/>
                <a:gd name="T5" fmla="*/ 259 h 379"/>
                <a:gd name="T6" fmla="*/ 28 w 91"/>
                <a:gd name="T7" fmla="*/ 0 h 379"/>
                <a:gd name="T8" fmla="*/ 0 w 91"/>
                <a:gd name="T9" fmla="*/ 96 h 379"/>
              </a:gdLst>
              <a:ahLst/>
              <a:cxnLst>
                <a:cxn ang="0">
                  <a:pos x="T0" y="T1"/>
                </a:cxn>
                <a:cxn ang="0">
                  <a:pos x="T2" y="T3"/>
                </a:cxn>
                <a:cxn ang="0">
                  <a:pos x="T4" y="T5"/>
                </a:cxn>
                <a:cxn ang="0">
                  <a:pos x="T6" y="T7"/>
                </a:cxn>
                <a:cxn ang="0">
                  <a:pos x="T8" y="T9"/>
                </a:cxn>
              </a:cxnLst>
              <a:rect l="0" t="0" r="r" b="b"/>
              <a:pathLst>
                <a:path w="91" h="379">
                  <a:moveTo>
                    <a:pt x="0" y="96"/>
                  </a:moveTo>
                  <a:lnTo>
                    <a:pt x="15" y="379"/>
                  </a:lnTo>
                  <a:lnTo>
                    <a:pt x="91" y="259"/>
                  </a:lnTo>
                  <a:lnTo>
                    <a:pt x="28" y="0"/>
                  </a:lnTo>
                  <a:lnTo>
                    <a:pt x="0" y="96"/>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4" name="Freeform 86"/>
            <p:cNvSpPr>
              <a:spLocks/>
            </p:cNvSpPr>
            <p:nvPr/>
          </p:nvSpPr>
          <p:spPr bwMode="auto">
            <a:xfrm>
              <a:off x="4674" y="2339"/>
              <a:ext cx="167" cy="147"/>
            </a:xfrm>
            <a:custGeom>
              <a:avLst/>
              <a:gdLst>
                <a:gd name="T0" fmla="*/ 0 w 333"/>
                <a:gd name="T1" fmla="*/ 292 h 292"/>
                <a:gd name="T2" fmla="*/ 57 w 333"/>
                <a:gd name="T3" fmla="*/ 234 h 292"/>
                <a:gd name="T4" fmla="*/ 143 w 333"/>
                <a:gd name="T5" fmla="*/ 234 h 292"/>
                <a:gd name="T6" fmla="*/ 190 w 333"/>
                <a:gd name="T7" fmla="*/ 158 h 292"/>
                <a:gd name="T8" fmla="*/ 264 w 333"/>
                <a:gd name="T9" fmla="*/ 105 h 292"/>
                <a:gd name="T10" fmla="*/ 313 w 333"/>
                <a:gd name="T11" fmla="*/ 0 h 292"/>
                <a:gd name="T12" fmla="*/ 333 w 333"/>
                <a:gd name="T13" fmla="*/ 76 h 292"/>
                <a:gd name="T14" fmla="*/ 281 w 333"/>
                <a:gd name="T15" fmla="*/ 245 h 292"/>
                <a:gd name="T16" fmla="*/ 177 w 333"/>
                <a:gd name="T17" fmla="*/ 286 h 292"/>
                <a:gd name="T18" fmla="*/ 99 w 333"/>
                <a:gd name="T19" fmla="*/ 273 h 292"/>
                <a:gd name="T20" fmla="*/ 0 w 333"/>
                <a:gd name="T2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92">
                  <a:moveTo>
                    <a:pt x="0" y="292"/>
                  </a:moveTo>
                  <a:lnTo>
                    <a:pt x="57" y="234"/>
                  </a:lnTo>
                  <a:lnTo>
                    <a:pt x="143" y="234"/>
                  </a:lnTo>
                  <a:lnTo>
                    <a:pt x="190" y="158"/>
                  </a:lnTo>
                  <a:lnTo>
                    <a:pt x="264" y="105"/>
                  </a:lnTo>
                  <a:lnTo>
                    <a:pt x="313" y="0"/>
                  </a:lnTo>
                  <a:lnTo>
                    <a:pt x="333" y="76"/>
                  </a:lnTo>
                  <a:lnTo>
                    <a:pt x="281" y="245"/>
                  </a:lnTo>
                  <a:lnTo>
                    <a:pt x="177" y="286"/>
                  </a:lnTo>
                  <a:lnTo>
                    <a:pt x="99" y="273"/>
                  </a:lnTo>
                  <a:lnTo>
                    <a:pt x="0" y="29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5" name="Freeform 87"/>
            <p:cNvSpPr>
              <a:spLocks/>
            </p:cNvSpPr>
            <p:nvPr/>
          </p:nvSpPr>
          <p:spPr bwMode="auto">
            <a:xfrm>
              <a:off x="3916" y="2925"/>
              <a:ext cx="27" cy="64"/>
            </a:xfrm>
            <a:custGeom>
              <a:avLst/>
              <a:gdLst>
                <a:gd name="T0" fmla="*/ 0 w 54"/>
                <a:gd name="T1" fmla="*/ 0 h 128"/>
                <a:gd name="T2" fmla="*/ 9 w 54"/>
                <a:gd name="T3" fmla="*/ 128 h 128"/>
                <a:gd name="T4" fmla="*/ 54 w 54"/>
                <a:gd name="T5" fmla="*/ 104 h 128"/>
                <a:gd name="T6" fmla="*/ 30 w 54"/>
                <a:gd name="T7" fmla="*/ 27 h 128"/>
                <a:gd name="T8" fmla="*/ 0 w 54"/>
                <a:gd name="T9" fmla="*/ 0 h 128"/>
              </a:gdLst>
              <a:ahLst/>
              <a:cxnLst>
                <a:cxn ang="0">
                  <a:pos x="T0" y="T1"/>
                </a:cxn>
                <a:cxn ang="0">
                  <a:pos x="T2" y="T3"/>
                </a:cxn>
                <a:cxn ang="0">
                  <a:pos x="T4" y="T5"/>
                </a:cxn>
                <a:cxn ang="0">
                  <a:pos x="T6" y="T7"/>
                </a:cxn>
                <a:cxn ang="0">
                  <a:pos x="T8" y="T9"/>
                </a:cxn>
              </a:cxnLst>
              <a:rect l="0" t="0" r="r" b="b"/>
              <a:pathLst>
                <a:path w="54" h="128">
                  <a:moveTo>
                    <a:pt x="0" y="0"/>
                  </a:moveTo>
                  <a:lnTo>
                    <a:pt x="9" y="128"/>
                  </a:lnTo>
                  <a:lnTo>
                    <a:pt x="54" y="104"/>
                  </a:lnTo>
                  <a:lnTo>
                    <a:pt x="30" y="27"/>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6" name="Freeform 88"/>
            <p:cNvSpPr>
              <a:spLocks/>
            </p:cNvSpPr>
            <p:nvPr/>
          </p:nvSpPr>
          <p:spPr bwMode="auto">
            <a:xfrm>
              <a:off x="2891" y="1288"/>
              <a:ext cx="156" cy="130"/>
            </a:xfrm>
            <a:custGeom>
              <a:avLst/>
              <a:gdLst>
                <a:gd name="T0" fmla="*/ 0 w 314"/>
                <a:gd name="T1" fmla="*/ 32 h 260"/>
                <a:gd name="T2" fmla="*/ 2 w 314"/>
                <a:gd name="T3" fmla="*/ 63 h 260"/>
                <a:gd name="T4" fmla="*/ 56 w 314"/>
                <a:gd name="T5" fmla="*/ 143 h 260"/>
                <a:gd name="T6" fmla="*/ 145 w 314"/>
                <a:gd name="T7" fmla="*/ 128 h 260"/>
                <a:gd name="T8" fmla="*/ 86 w 314"/>
                <a:gd name="T9" fmla="*/ 159 h 260"/>
                <a:gd name="T10" fmla="*/ 154 w 314"/>
                <a:gd name="T11" fmla="*/ 197 h 260"/>
                <a:gd name="T12" fmla="*/ 95 w 314"/>
                <a:gd name="T13" fmla="*/ 204 h 260"/>
                <a:gd name="T14" fmla="*/ 186 w 314"/>
                <a:gd name="T15" fmla="*/ 260 h 260"/>
                <a:gd name="T16" fmla="*/ 314 w 314"/>
                <a:gd name="T17" fmla="*/ 95 h 260"/>
                <a:gd name="T18" fmla="*/ 163 w 314"/>
                <a:gd name="T19" fmla="*/ 0 h 260"/>
                <a:gd name="T20" fmla="*/ 168 w 314"/>
                <a:gd name="T21" fmla="*/ 92 h 260"/>
                <a:gd name="T22" fmla="*/ 108 w 314"/>
                <a:gd name="T23" fmla="*/ 23 h 260"/>
                <a:gd name="T24" fmla="*/ 0 w 314"/>
                <a:gd name="T25" fmla="*/ 3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60">
                  <a:moveTo>
                    <a:pt x="0" y="32"/>
                  </a:moveTo>
                  <a:lnTo>
                    <a:pt x="2" y="63"/>
                  </a:lnTo>
                  <a:lnTo>
                    <a:pt x="56" y="143"/>
                  </a:lnTo>
                  <a:lnTo>
                    <a:pt x="145" y="128"/>
                  </a:lnTo>
                  <a:lnTo>
                    <a:pt x="86" y="159"/>
                  </a:lnTo>
                  <a:lnTo>
                    <a:pt x="154" y="197"/>
                  </a:lnTo>
                  <a:lnTo>
                    <a:pt x="95" y="204"/>
                  </a:lnTo>
                  <a:lnTo>
                    <a:pt x="186" y="260"/>
                  </a:lnTo>
                  <a:lnTo>
                    <a:pt x="314" y="95"/>
                  </a:lnTo>
                  <a:lnTo>
                    <a:pt x="163" y="0"/>
                  </a:lnTo>
                  <a:lnTo>
                    <a:pt x="168" y="92"/>
                  </a:lnTo>
                  <a:lnTo>
                    <a:pt x="108" y="23"/>
                  </a:lnTo>
                  <a:lnTo>
                    <a:pt x="0" y="3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7" name="Freeform 89"/>
            <p:cNvSpPr>
              <a:spLocks/>
            </p:cNvSpPr>
            <p:nvPr/>
          </p:nvSpPr>
          <p:spPr bwMode="auto">
            <a:xfrm>
              <a:off x="3000" y="1272"/>
              <a:ext cx="134" cy="53"/>
            </a:xfrm>
            <a:custGeom>
              <a:avLst/>
              <a:gdLst>
                <a:gd name="T0" fmla="*/ 0 w 268"/>
                <a:gd name="T1" fmla="*/ 49 h 106"/>
                <a:gd name="T2" fmla="*/ 46 w 268"/>
                <a:gd name="T3" fmla="*/ 75 h 106"/>
                <a:gd name="T4" fmla="*/ 153 w 268"/>
                <a:gd name="T5" fmla="*/ 106 h 106"/>
                <a:gd name="T6" fmla="*/ 268 w 268"/>
                <a:gd name="T7" fmla="*/ 49 h 106"/>
                <a:gd name="T8" fmla="*/ 199 w 268"/>
                <a:gd name="T9" fmla="*/ 13 h 106"/>
                <a:gd name="T10" fmla="*/ 123 w 268"/>
                <a:gd name="T11" fmla="*/ 41 h 106"/>
                <a:gd name="T12" fmla="*/ 46 w 268"/>
                <a:gd name="T13" fmla="*/ 0 h 106"/>
                <a:gd name="T14" fmla="*/ 0 w 268"/>
                <a:gd name="T15" fmla="*/ 49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06">
                  <a:moveTo>
                    <a:pt x="0" y="49"/>
                  </a:moveTo>
                  <a:lnTo>
                    <a:pt x="46" y="75"/>
                  </a:lnTo>
                  <a:lnTo>
                    <a:pt x="153" y="106"/>
                  </a:lnTo>
                  <a:lnTo>
                    <a:pt x="268" y="49"/>
                  </a:lnTo>
                  <a:lnTo>
                    <a:pt x="199" y="13"/>
                  </a:lnTo>
                  <a:lnTo>
                    <a:pt x="123" y="41"/>
                  </a:lnTo>
                  <a:lnTo>
                    <a:pt x="46" y="0"/>
                  </a:lnTo>
                  <a:lnTo>
                    <a:pt x="0" y="49"/>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8" name="Freeform 90"/>
            <p:cNvSpPr>
              <a:spLocks/>
            </p:cNvSpPr>
            <p:nvPr/>
          </p:nvSpPr>
          <p:spPr bwMode="auto">
            <a:xfrm>
              <a:off x="3039" y="1358"/>
              <a:ext cx="61" cy="36"/>
            </a:xfrm>
            <a:custGeom>
              <a:avLst/>
              <a:gdLst>
                <a:gd name="T0" fmla="*/ 0 w 121"/>
                <a:gd name="T1" fmla="*/ 59 h 73"/>
                <a:gd name="T2" fmla="*/ 9 w 121"/>
                <a:gd name="T3" fmla="*/ 22 h 73"/>
                <a:gd name="T4" fmla="*/ 62 w 121"/>
                <a:gd name="T5" fmla="*/ 0 h 73"/>
                <a:gd name="T6" fmla="*/ 121 w 121"/>
                <a:gd name="T7" fmla="*/ 39 h 73"/>
                <a:gd name="T8" fmla="*/ 51 w 121"/>
                <a:gd name="T9" fmla="*/ 73 h 73"/>
                <a:gd name="T10" fmla="*/ 0 w 121"/>
                <a:gd name="T11" fmla="*/ 59 h 73"/>
              </a:gdLst>
              <a:ahLst/>
              <a:cxnLst>
                <a:cxn ang="0">
                  <a:pos x="T0" y="T1"/>
                </a:cxn>
                <a:cxn ang="0">
                  <a:pos x="T2" y="T3"/>
                </a:cxn>
                <a:cxn ang="0">
                  <a:pos x="T4" y="T5"/>
                </a:cxn>
                <a:cxn ang="0">
                  <a:pos x="T6" y="T7"/>
                </a:cxn>
                <a:cxn ang="0">
                  <a:pos x="T8" y="T9"/>
                </a:cxn>
                <a:cxn ang="0">
                  <a:pos x="T10" y="T11"/>
                </a:cxn>
              </a:cxnLst>
              <a:rect l="0" t="0" r="r" b="b"/>
              <a:pathLst>
                <a:path w="121" h="73">
                  <a:moveTo>
                    <a:pt x="0" y="59"/>
                  </a:moveTo>
                  <a:lnTo>
                    <a:pt x="9" y="22"/>
                  </a:lnTo>
                  <a:lnTo>
                    <a:pt x="62" y="0"/>
                  </a:lnTo>
                  <a:lnTo>
                    <a:pt x="121" y="39"/>
                  </a:lnTo>
                  <a:lnTo>
                    <a:pt x="51" y="73"/>
                  </a:lnTo>
                  <a:lnTo>
                    <a:pt x="0" y="59"/>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39" name="Freeform 91"/>
            <p:cNvSpPr>
              <a:spLocks/>
            </p:cNvSpPr>
            <p:nvPr/>
          </p:nvSpPr>
          <p:spPr bwMode="auto">
            <a:xfrm>
              <a:off x="3495" y="1538"/>
              <a:ext cx="91" cy="77"/>
            </a:xfrm>
            <a:custGeom>
              <a:avLst/>
              <a:gdLst>
                <a:gd name="T0" fmla="*/ 0 w 182"/>
                <a:gd name="T1" fmla="*/ 73 h 153"/>
                <a:gd name="T2" fmla="*/ 73 w 182"/>
                <a:gd name="T3" fmla="*/ 107 h 153"/>
                <a:gd name="T4" fmla="*/ 68 w 182"/>
                <a:gd name="T5" fmla="*/ 148 h 153"/>
                <a:gd name="T6" fmla="*/ 182 w 182"/>
                <a:gd name="T7" fmla="*/ 153 h 153"/>
                <a:gd name="T8" fmla="*/ 120 w 182"/>
                <a:gd name="T9" fmla="*/ 23 h 153"/>
                <a:gd name="T10" fmla="*/ 50 w 182"/>
                <a:gd name="T11" fmla="*/ 0 h 153"/>
                <a:gd name="T12" fmla="*/ 0 w 182"/>
                <a:gd name="T13" fmla="*/ 73 h 153"/>
              </a:gdLst>
              <a:ahLst/>
              <a:cxnLst>
                <a:cxn ang="0">
                  <a:pos x="T0" y="T1"/>
                </a:cxn>
                <a:cxn ang="0">
                  <a:pos x="T2" y="T3"/>
                </a:cxn>
                <a:cxn ang="0">
                  <a:pos x="T4" y="T5"/>
                </a:cxn>
                <a:cxn ang="0">
                  <a:pos x="T6" y="T7"/>
                </a:cxn>
                <a:cxn ang="0">
                  <a:pos x="T8" y="T9"/>
                </a:cxn>
                <a:cxn ang="0">
                  <a:pos x="T10" y="T11"/>
                </a:cxn>
                <a:cxn ang="0">
                  <a:pos x="T12" y="T13"/>
                </a:cxn>
              </a:cxnLst>
              <a:rect l="0" t="0" r="r" b="b"/>
              <a:pathLst>
                <a:path w="182" h="153">
                  <a:moveTo>
                    <a:pt x="0" y="73"/>
                  </a:moveTo>
                  <a:lnTo>
                    <a:pt x="73" y="107"/>
                  </a:lnTo>
                  <a:lnTo>
                    <a:pt x="68" y="148"/>
                  </a:lnTo>
                  <a:lnTo>
                    <a:pt x="182" y="153"/>
                  </a:lnTo>
                  <a:lnTo>
                    <a:pt x="120" y="23"/>
                  </a:lnTo>
                  <a:lnTo>
                    <a:pt x="50" y="0"/>
                  </a:lnTo>
                  <a:lnTo>
                    <a:pt x="0" y="73"/>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0" name="Freeform 92"/>
            <p:cNvSpPr>
              <a:spLocks/>
            </p:cNvSpPr>
            <p:nvPr/>
          </p:nvSpPr>
          <p:spPr bwMode="auto">
            <a:xfrm>
              <a:off x="3527" y="1406"/>
              <a:ext cx="216" cy="127"/>
            </a:xfrm>
            <a:custGeom>
              <a:avLst/>
              <a:gdLst>
                <a:gd name="T0" fmla="*/ 0 w 433"/>
                <a:gd name="T1" fmla="*/ 220 h 254"/>
                <a:gd name="T2" fmla="*/ 91 w 433"/>
                <a:gd name="T3" fmla="*/ 254 h 254"/>
                <a:gd name="T4" fmla="*/ 202 w 433"/>
                <a:gd name="T5" fmla="*/ 133 h 254"/>
                <a:gd name="T6" fmla="*/ 433 w 433"/>
                <a:gd name="T7" fmla="*/ 51 h 254"/>
                <a:gd name="T8" fmla="*/ 412 w 433"/>
                <a:gd name="T9" fmla="*/ 0 h 254"/>
                <a:gd name="T10" fmla="*/ 218 w 433"/>
                <a:gd name="T11" fmla="*/ 46 h 254"/>
                <a:gd name="T12" fmla="*/ 58 w 433"/>
                <a:gd name="T13" fmla="*/ 125 h 254"/>
                <a:gd name="T14" fmla="*/ 0 w 433"/>
                <a:gd name="T15" fmla="*/ 220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254">
                  <a:moveTo>
                    <a:pt x="0" y="220"/>
                  </a:moveTo>
                  <a:lnTo>
                    <a:pt x="91" y="254"/>
                  </a:lnTo>
                  <a:lnTo>
                    <a:pt x="202" y="133"/>
                  </a:lnTo>
                  <a:lnTo>
                    <a:pt x="433" y="51"/>
                  </a:lnTo>
                  <a:lnTo>
                    <a:pt x="412" y="0"/>
                  </a:lnTo>
                  <a:lnTo>
                    <a:pt x="218" y="46"/>
                  </a:lnTo>
                  <a:lnTo>
                    <a:pt x="58" y="125"/>
                  </a:lnTo>
                  <a:lnTo>
                    <a:pt x="0" y="22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1" name="Freeform 93"/>
            <p:cNvSpPr>
              <a:spLocks/>
            </p:cNvSpPr>
            <p:nvPr/>
          </p:nvSpPr>
          <p:spPr bwMode="auto">
            <a:xfrm>
              <a:off x="2583" y="2032"/>
              <a:ext cx="66" cy="81"/>
            </a:xfrm>
            <a:custGeom>
              <a:avLst/>
              <a:gdLst>
                <a:gd name="T0" fmla="*/ 12 w 134"/>
                <a:gd name="T1" fmla="*/ 162 h 162"/>
                <a:gd name="T2" fmla="*/ 110 w 134"/>
                <a:gd name="T3" fmla="*/ 150 h 162"/>
                <a:gd name="T4" fmla="*/ 134 w 134"/>
                <a:gd name="T5" fmla="*/ 40 h 162"/>
                <a:gd name="T6" fmla="*/ 82 w 134"/>
                <a:gd name="T7" fmla="*/ 0 h 162"/>
                <a:gd name="T8" fmla="*/ 0 w 134"/>
                <a:gd name="T9" fmla="*/ 65 h 162"/>
                <a:gd name="T10" fmla="*/ 33 w 134"/>
                <a:gd name="T11" fmla="*/ 103 h 162"/>
                <a:gd name="T12" fmla="*/ 12 w 134"/>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34" h="162">
                  <a:moveTo>
                    <a:pt x="12" y="162"/>
                  </a:moveTo>
                  <a:lnTo>
                    <a:pt x="110" y="150"/>
                  </a:lnTo>
                  <a:lnTo>
                    <a:pt x="134" y="40"/>
                  </a:lnTo>
                  <a:lnTo>
                    <a:pt x="82" y="0"/>
                  </a:lnTo>
                  <a:lnTo>
                    <a:pt x="0" y="65"/>
                  </a:lnTo>
                  <a:lnTo>
                    <a:pt x="33" y="103"/>
                  </a:lnTo>
                  <a:lnTo>
                    <a:pt x="12" y="162"/>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2" name="Freeform 94"/>
            <p:cNvSpPr>
              <a:spLocks/>
            </p:cNvSpPr>
            <p:nvPr/>
          </p:nvSpPr>
          <p:spPr bwMode="auto">
            <a:xfrm>
              <a:off x="2642" y="1952"/>
              <a:ext cx="114" cy="203"/>
            </a:xfrm>
            <a:custGeom>
              <a:avLst/>
              <a:gdLst>
                <a:gd name="T0" fmla="*/ 0 w 228"/>
                <a:gd name="T1" fmla="*/ 94 h 406"/>
                <a:gd name="T2" fmla="*/ 35 w 228"/>
                <a:gd name="T3" fmla="*/ 1 h 406"/>
                <a:gd name="T4" fmla="*/ 86 w 228"/>
                <a:gd name="T5" fmla="*/ 0 h 406"/>
                <a:gd name="T6" fmla="*/ 55 w 228"/>
                <a:gd name="T7" fmla="*/ 51 h 406"/>
                <a:gd name="T8" fmla="*/ 125 w 228"/>
                <a:gd name="T9" fmla="*/ 57 h 406"/>
                <a:gd name="T10" fmla="*/ 83 w 228"/>
                <a:gd name="T11" fmla="*/ 128 h 406"/>
                <a:gd name="T12" fmla="*/ 133 w 228"/>
                <a:gd name="T13" fmla="*/ 149 h 406"/>
                <a:gd name="T14" fmla="*/ 184 w 228"/>
                <a:gd name="T15" fmla="*/ 234 h 406"/>
                <a:gd name="T16" fmla="*/ 180 w 228"/>
                <a:gd name="T17" fmla="*/ 277 h 406"/>
                <a:gd name="T18" fmla="*/ 228 w 228"/>
                <a:gd name="T19" fmla="*/ 283 h 406"/>
                <a:gd name="T20" fmla="*/ 221 w 228"/>
                <a:gd name="T21" fmla="*/ 353 h 406"/>
                <a:gd name="T22" fmla="*/ 14 w 228"/>
                <a:gd name="T23" fmla="*/ 406 h 406"/>
                <a:gd name="T24" fmla="*/ 78 w 228"/>
                <a:gd name="T25" fmla="*/ 344 h 406"/>
                <a:gd name="T26" fmla="*/ 24 w 228"/>
                <a:gd name="T27" fmla="*/ 321 h 406"/>
                <a:gd name="T28" fmla="*/ 40 w 228"/>
                <a:gd name="T29" fmla="*/ 277 h 406"/>
                <a:gd name="T30" fmla="*/ 93 w 228"/>
                <a:gd name="T31" fmla="*/ 250 h 406"/>
                <a:gd name="T32" fmla="*/ 88 w 228"/>
                <a:gd name="T33" fmla="*/ 177 h 406"/>
                <a:gd name="T34" fmla="*/ 31 w 228"/>
                <a:gd name="T35" fmla="*/ 188 h 406"/>
                <a:gd name="T36" fmla="*/ 22 w 228"/>
                <a:gd name="T37" fmla="*/ 98 h 406"/>
                <a:gd name="T38" fmla="*/ 0 w 228"/>
                <a:gd name="T39" fmla="*/ 9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406">
                  <a:moveTo>
                    <a:pt x="0" y="94"/>
                  </a:moveTo>
                  <a:lnTo>
                    <a:pt x="35" y="1"/>
                  </a:lnTo>
                  <a:lnTo>
                    <a:pt x="86" y="0"/>
                  </a:lnTo>
                  <a:lnTo>
                    <a:pt x="55" y="51"/>
                  </a:lnTo>
                  <a:lnTo>
                    <a:pt x="125" y="57"/>
                  </a:lnTo>
                  <a:lnTo>
                    <a:pt x="83" y="128"/>
                  </a:lnTo>
                  <a:lnTo>
                    <a:pt x="133" y="149"/>
                  </a:lnTo>
                  <a:lnTo>
                    <a:pt x="184" y="234"/>
                  </a:lnTo>
                  <a:lnTo>
                    <a:pt x="180" y="277"/>
                  </a:lnTo>
                  <a:lnTo>
                    <a:pt x="228" y="283"/>
                  </a:lnTo>
                  <a:lnTo>
                    <a:pt x="221" y="353"/>
                  </a:lnTo>
                  <a:lnTo>
                    <a:pt x="14" y="406"/>
                  </a:lnTo>
                  <a:lnTo>
                    <a:pt x="78" y="344"/>
                  </a:lnTo>
                  <a:lnTo>
                    <a:pt x="24" y="321"/>
                  </a:lnTo>
                  <a:lnTo>
                    <a:pt x="40" y="277"/>
                  </a:lnTo>
                  <a:lnTo>
                    <a:pt x="93" y="250"/>
                  </a:lnTo>
                  <a:lnTo>
                    <a:pt x="88" y="177"/>
                  </a:lnTo>
                  <a:lnTo>
                    <a:pt x="31" y="188"/>
                  </a:lnTo>
                  <a:lnTo>
                    <a:pt x="22" y="98"/>
                  </a:lnTo>
                  <a:lnTo>
                    <a:pt x="0" y="9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3" name="Freeform 95"/>
            <p:cNvSpPr>
              <a:spLocks/>
            </p:cNvSpPr>
            <p:nvPr/>
          </p:nvSpPr>
          <p:spPr bwMode="auto">
            <a:xfrm>
              <a:off x="2852" y="2341"/>
              <a:ext cx="23" cy="46"/>
            </a:xfrm>
            <a:custGeom>
              <a:avLst/>
              <a:gdLst>
                <a:gd name="T0" fmla="*/ 0 w 48"/>
                <a:gd name="T1" fmla="*/ 14 h 92"/>
                <a:gd name="T2" fmla="*/ 10 w 48"/>
                <a:gd name="T3" fmla="*/ 85 h 92"/>
                <a:gd name="T4" fmla="*/ 28 w 48"/>
                <a:gd name="T5" fmla="*/ 92 h 92"/>
                <a:gd name="T6" fmla="*/ 48 w 48"/>
                <a:gd name="T7" fmla="*/ 36 h 92"/>
                <a:gd name="T8" fmla="*/ 29 w 48"/>
                <a:gd name="T9" fmla="*/ 0 h 92"/>
                <a:gd name="T10" fmla="*/ 0 w 48"/>
                <a:gd name="T11" fmla="*/ 14 h 92"/>
              </a:gdLst>
              <a:ahLst/>
              <a:cxnLst>
                <a:cxn ang="0">
                  <a:pos x="T0" y="T1"/>
                </a:cxn>
                <a:cxn ang="0">
                  <a:pos x="T2" y="T3"/>
                </a:cxn>
                <a:cxn ang="0">
                  <a:pos x="T4" y="T5"/>
                </a:cxn>
                <a:cxn ang="0">
                  <a:pos x="T6" y="T7"/>
                </a:cxn>
                <a:cxn ang="0">
                  <a:pos x="T8" y="T9"/>
                </a:cxn>
                <a:cxn ang="0">
                  <a:pos x="T10" y="T11"/>
                </a:cxn>
              </a:cxnLst>
              <a:rect l="0" t="0" r="r" b="b"/>
              <a:pathLst>
                <a:path w="48" h="92">
                  <a:moveTo>
                    <a:pt x="0" y="14"/>
                  </a:moveTo>
                  <a:lnTo>
                    <a:pt x="10" y="85"/>
                  </a:lnTo>
                  <a:lnTo>
                    <a:pt x="28" y="92"/>
                  </a:lnTo>
                  <a:lnTo>
                    <a:pt x="48" y="36"/>
                  </a:lnTo>
                  <a:lnTo>
                    <a:pt x="29" y="0"/>
                  </a:lnTo>
                  <a:lnTo>
                    <a:pt x="0" y="1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4" name="Freeform 96"/>
            <p:cNvSpPr>
              <a:spLocks/>
            </p:cNvSpPr>
            <p:nvPr/>
          </p:nvSpPr>
          <p:spPr bwMode="auto">
            <a:xfrm>
              <a:off x="2916" y="2401"/>
              <a:ext cx="46" cy="32"/>
            </a:xfrm>
            <a:custGeom>
              <a:avLst/>
              <a:gdLst>
                <a:gd name="T0" fmla="*/ 0 w 91"/>
                <a:gd name="T1" fmla="*/ 15 h 63"/>
                <a:gd name="T2" fmla="*/ 77 w 91"/>
                <a:gd name="T3" fmla="*/ 63 h 63"/>
                <a:gd name="T4" fmla="*/ 91 w 91"/>
                <a:gd name="T5" fmla="*/ 0 h 63"/>
                <a:gd name="T6" fmla="*/ 0 w 91"/>
                <a:gd name="T7" fmla="*/ 15 h 63"/>
              </a:gdLst>
              <a:ahLst/>
              <a:cxnLst>
                <a:cxn ang="0">
                  <a:pos x="T0" y="T1"/>
                </a:cxn>
                <a:cxn ang="0">
                  <a:pos x="T2" y="T3"/>
                </a:cxn>
                <a:cxn ang="0">
                  <a:pos x="T4" y="T5"/>
                </a:cxn>
                <a:cxn ang="0">
                  <a:pos x="T6" y="T7"/>
                </a:cxn>
              </a:cxnLst>
              <a:rect l="0" t="0" r="r" b="b"/>
              <a:pathLst>
                <a:path w="91" h="63">
                  <a:moveTo>
                    <a:pt x="0" y="15"/>
                  </a:moveTo>
                  <a:lnTo>
                    <a:pt x="77" y="63"/>
                  </a:lnTo>
                  <a:lnTo>
                    <a:pt x="91" y="0"/>
                  </a:lnTo>
                  <a:lnTo>
                    <a:pt x="0" y="1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5" name="Freeform 97"/>
            <p:cNvSpPr>
              <a:spLocks/>
            </p:cNvSpPr>
            <p:nvPr/>
          </p:nvSpPr>
          <p:spPr bwMode="auto">
            <a:xfrm>
              <a:off x="2595" y="1379"/>
              <a:ext cx="2961" cy="1687"/>
            </a:xfrm>
            <a:custGeom>
              <a:avLst/>
              <a:gdLst>
                <a:gd name="T0" fmla="*/ 1544 w 5923"/>
                <a:gd name="T1" fmla="*/ 2859 h 3375"/>
                <a:gd name="T2" fmla="*/ 2049 w 5923"/>
                <a:gd name="T3" fmla="*/ 2642 h 3375"/>
                <a:gd name="T4" fmla="*/ 1710 w 5923"/>
                <a:gd name="T5" fmla="*/ 2419 h 3375"/>
                <a:gd name="T6" fmla="*/ 2246 w 5923"/>
                <a:gd name="T7" fmla="*/ 2535 h 3375"/>
                <a:gd name="T8" fmla="*/ 2570 w 5923"/>
                <a:gd name="T9" fmla="*/ 3148 h 3375"/>
                <a:gd name="T10" fmla="*/ 2991 w 5923"/>
                <a:gd name="T11" fmla="*/ 2635 h 3375"/>
                <a:gd name="T12" fmla="*/ 3252 w 5923"/>
                <a:gd name="T13" fmla="*/ 3205 h 3375"/>
                <a:gd name="T14" fmla="*/ 3262 w 5923"/>
                <a:gd name="T15" fmla="*/ 3174 h 3375"/>
                <a:gd name="T16" fmla="*/ 3515 w 5923"/>
                <a:gd name="T17" fmla="*/ 3025 h 3375"/>
                <a:gd name="T18" fmla="*/ 3628 w 5923"/>
                <a:gd name="T19" fmla="*/ 2661 h 3375"/>
                <a:gd name="T20" fmla="*/ 3863 w 5923"/>
                <a:gd name="T21" fmla="*/ 2068 h 3375"/>
                <a:gd name="T22" fmla="*/ 4000 w 5923"/>
                <a:gd name="T23" fmla="*/ 1995 h 3375"/>
                <a:gd name="T24" fmla="*/ 4190 w 5923"/>
                <a:gd name="T25" fmla="*/ 1838 h 3375"/>
                <a:gd name="T26" fmla="*/ 4290 w 5923"/>
                <a:gd name="T27" fmla="*/ 1334 h 3375"/>
                <a:gd name="T28" fmla="*/ 5035 w 5923"/>
                <a:gd name="T29" fmla="*/ 974 h 3375"/>
                <a:gd name="T30" fmla="*/ 4929 w 5923"/>
                <a:gd name="T31" fmla="*/ 1512 h 3375"/>
                <a:gd name="T32" fmla="*/ 5329 w 5923"/>
                <a:gd name="T33" fmla="*/ 1078 h 3375"/>
                <a:gd name="T34" fmla="*/ 5846 w 5923"/>
                <a:gd name="T35" fmla="*/ 837 h 3375"/>
                <a:gd name="T36" fmla="*/ 5322 w 5923"/>
                <a:gd name="T37" fmla="*/ 590 h 3375"/>
                <a:gd name="T38" fmla="*/ 4710 w 5923"/>
                <a:gd name="T39" fmla="*/ 377 h 3375"/>
                <a:gd name="T40" fmla="*/ 4118 w 5923"/>
                <a:gd name="T41" fmla="*/ 322 h 3375"/>
                <a:gd name="T42" fmla="*/ 3430 w 5923"/>
                <a:gd name="T43" fmla="*/ 314 h 3375"/>
                <a:gd name="T44" fmla="*/ 3457 w 5923"/>
                <a:gd name="T45" fmla="*/ 55 h 3375"/>
                <a:gd name="T46" fmla="*/ 2847 w 5923"/>
                <a:gd name="T47" fmla="*/ 267 h 3375"/>
                <a:gd name="T48" fmla="*/ 2601 w 5923"/>
                <a:gd name="T49" fmla="*/ 459 h 3375"/>
                <a:gd name="T50" fmla="*/ 2445 w 5923"/>
                <a:gd name="T51" fmla="*/ 653 h 3375"/>
                <a:gd name="T52" fmla="*/ 2301 w 5923"/>
                <a:gd name="T53" fmla="*/ 621 h 3375"/>
                <a:gd name="T54" fmla="*/ 1871 w 5923"/>
                <a:gd name="T55" fmla="*/ 581 h 3375"/>
                <a:gd name="T56" fmla="*/ 1460 w 5923"/>
                <a:gd name="T57" fmla="*/ 773 h 3375"/>
                <a:gd name="T58" fmla="*/ 1308 w 5923"/>
                <a:gd name="T59" fmla="*/ 759 h 3375"/>
                <a:gd name="T60" fmla="*/ 1222 w 5923"/>
                <a:gd name="T61" fmla="*/ 520 h 3375"/>
                <a:gd name="T62" fmla="*/ 964 w 5923"/>
                <a:gd name="T63" fmla="*/ 517 h 3375"/>
                <a:gd name="T64" fmla="*/ 741 w 5923"/>
                <a:gd name="T65" fmla="*/ 633 h 3375"/>
                <a:gd name="T66" fmla="*/ 426 w 5923"/>
                <a:gd name="T67" fmla="*/ 1025 h 3375"/>
                <a:gd name="T68" fmla="*/ 657 w 5923"/>
                <a:gd name="T69" fmla="*/ 1245 h 3375"/>
                <a:gd name="T70" fmla="*/ 832 w 5923"/>
                <a:gd name="T71" fmla="*/ 1078 h 3375"/>
                <a:gd name="T72" fmla="*/ 988 w 5923"/>
                <a:gd name="T73" fmla="*/ 753 h 3375"/>
                <a:gd name="T74" fmla="*/ 1097 w 5923"/>
                <a:gd name="T75" fmla="*/ 1044 h 3375"/>
                <a:gd name="T76" fmla="*/ 899 w 5923"/>
                <a:gd name="T77" fmla="*/ 1236 h 3375"/>
                <a:gd name="T78" fmla="*/ 647 w 5923"/>
                <a:gd name="T79" fmla="*/ 1346 h 3375"/>
                <a:gd name="T80" fmla="*/ 522 w 5923"/>
                <a:gd name="T81" fmla="*/ 1229 h 3375"/>
                <a:gd name="T82" fmla="*/ 422 w 5923"/>
                <a:gd name="T83" fmla="*/ 1475 h 3375"/>
                <a:gd name="T84" fmla="*/ 141 w 5923"/>
                <a:gd name="T85" fmla="*/ 1619 h 3375"/>
                <a:gd name="T86" fmla="*/ 226 w 5923"/>
                <a:gd name="T87" fmla="*/ 1839 h 3375"/>
                <a:gd name="T88" fmla="*/ 62 w 5923"/>
                <a:gd name="T89" fmla="*/ 2090 h 3375"/>
                <a:gd name="T90" fmla="*/ 370 w 5923"/>
                <a:gd name="T91" fmla="*/ 1904 h 3375"/>
                <a:gd name="T92" fmla="*/ 538 w 5923"/>
                <a:gd name="T93" fmla="*/ 1794 h 3375"/>
                <a:gd name="T94" fmla="*/ 783 w 5923"/>
                <a:gd name="T95" fmla="*/ 2014 h 3375"/>
                <a:gd name="T96" fmla="*/ 640 w 5923"/>
                <a:gd name="T97" fmla="*/ 1753 h 3375"/>
                <a:gd name="T98" fmla="*/ 875 w 5923"/>
                <a:gd name="T99" fmla="*/ 1989 h 3375"/>
                <a:gd name="T100" fmla="*/ 962 w 5923"/>
                <a:gd name="T101" fmla="*/ 2119 h 3375"/>
                <a:gd name="T102" fmla="*/ 1097 w 5923"/>
                <a:gd name="T103" fmla="*/ 1935 h 3375"/>
                <a:gd name="T104" fmla="*/ 1224 w 5923"/>
                <a:gd name="T105" fmla="*/ 1693 h 3375"/>
                <a:gd name="T106" fmla="*/ 1364 w 5923"/>
                <a:gd name="T107" fmla="*/ 1750 h 3375"/>
                <a:gd name="T108" fmla="*/ 1398 w 5923"/>
                <a:gd name="T109" fmla="*/ 1696 h 3375"/>
                <a:gd name="T110" fmla="*/ 1320 w 5923"/>
                <a:gd name="T111" fmla="*/ 1890 h 3375"/>
                <a:gd name="T112" fmla="*/ 1082 w 5923"/>
                <a:gd name="T113" fmla="*/ 2041 h 3375"/>
                <a:gd name="T114" fmla="*/ 1347 w 5923"/>
                <a:gd name="T115" fmla="*/ 2102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23" h="3375">
                  <a:moveTo>
                    <a:pt x="1235" y="2380"/>
                  </a:moveTo>
                  <a:lnTo>
                    <a:pt x="1313" y="2387"/>
                  </a:lnTo>
                  <a:lnTo>
                    <a:pt x="1415" y="2595"/>
                  </a:lnTo>
                  <a:lnTo>
                    <a:pt x="1489" y="2749"/>
                  </a:lnTo>
                  <a:lnTo>
                    <a:pt x="1544" y="2859"/>
                  </a:lnTo>
                  <a:lnTo>
                    <a:pt x="1566" y="2989"/>
                  </a:lnTo>
                  <a:lnTo>
                    <a:pt x="1719" y="2946"/>
                  </a:lnTo>
                  <a:lnTo>
                    <a:pt x="1907" y="2840"/>
                  </a:lnTo>
                  <a:lnTo>
                    <a:pt x="1990" y="2765"/>
                  </a:lnTo>
                  <a:lnTo>
                    <a:pt x="2049" y="2642"/>
                  </a:lnTo>
                  <a:lnTo>
                    <a:pt x="1938" y="2512"/>
                  </a:lnTo>
                  <a:lnTo>
                    <a:pt x="1876" y="2583"/>
                  </a:lnTo>
                  <a:lnTo>
                    <a:pt x="1828" y="2580"/>
                  </a:lnTo>
                  <a:lnTo>
                    <a:pt x="1781" y="2560"/>
                  </a:lnTo>
                  <a:lnTo>
                    <a:pt x="1710" y="2419"/>
                  </a:lnTo>
                  <a:lnTo>
                    <a:pt x="1701" y="2368"/>
                  </a:lnTo>
                  <a:lnTo>
                    <a:pt x="1759" y="2362"/>
                  </a:lnTo>
                  <a:lnTo>
                    <a:pt x="1803" y="2445"/>
                  </a:lnTo>
                  <a:lnTo>
                    <a:pt x="1979" y="2525"/>
                  </a:lnTo>
                  <a:lnTo>
                    <a:pt x="2246" y="2535"/>
                  </a:lnTo>
                  <a:lnTo>
                    <a:pt x="2363" y="2704"/>
                  </a:lnTo>
                  <a:lnTo>
                    <a:pt x="2407" y="2692"/>
                  </a:lnTo>
                  <a:lnTo>
                    <a:pt x="2477" y="2886"/>
                  </a:lnTo>
                  <a:lnTo>
                    <a:pt x="2504" y="3003"/>
                  </a:lnTo>
                  <a:lnTo>
                    <a:pt x="2570" y="3148"/>
                  </a:lnTo>
                  <a:lnTo>
                    <a:pt x="2643" y="3075"/>
                  </a:lnTo>
                  <a:lnTo>
                    <a:pt x="2658" y="2883"/>
                  </a:lnTo>
                  <a:lnTo>
                    <a:pt x="2887" y="2655"/>
                  </a:lnTo>
                  <a:lnTo>
                    <a:pt x="2952" y="2666"/>
                  </a:lnTo>
                  <a:lnTo>
                    <a:pt x="2991" y="2635"/>
                  </a:lnTo>
                  <a:lnTo>
                    <a:pt x="3077" y="2791"/>
                  </a:lnTo>
                  <a:lnTo>
                    <a:pt x="3074" y="2871"/>
                  </a:lnTo>
                  <a:lnTo>
                    <a:pt x="3148" y="2823"/>
                  </a:lnTo>
                  <a:lnTo>
                    <a:pt x="3195" y="3145"/>
                  </a:lnTo>
                  <a:lnTo>
                    <a:pt x="3252" y="3205"/>
                  </a:lnTo>
                  <a:lnTo>
                    <a:pt x="3285" y="3326"/>
                  </a:lnTo>
                  <a:lnTo>
                    <a:pt x="3362" y="3375"/>
                  </a:lnTo>
                  <a:lnTo>
                    <a:pt x="3363" y="3375"/>
                  </a:lnTo>
                  <a:lnTo>
                    <a:pt x="3347" y="3254"/>
                  </a:lnTo>
                  <a:lnTo>
                    <a:pt x="3262" y="3174"/>
                  </a:lnTo>
                  <a:lnTo>
                    <a:pt x="3220" y="3075"/>
                  </a:lnTo>
                  <a:lnTo>
                    <a:pt x="3249" y="2959"/>
                  </a:lnTo>
                  <a:lnTo>
                    <a:pt x="3349" y="3063"/>
                  </a:lnTo>
                  <a:lnTo>
                    <a:pt x="3392" y="3131"/>
                  </a:lnTo>
                  <a:lnTo>
                    <a:pt x="3515" y="3025"/>
                  </a:lnTo>
                  <a:lnTo>
                    <a:pt x="3505" y="2896"/>
                  </a:lnTo>
                  <a:lnTo>
                    <a:pt x="3409" y="2775"/>
                  </a:lnTo>
                  <a:lnTo>
                    <a:pt x="3480" y="2679"/>
                  </a:lnTo>
                  <a:lnTo>
                    <a:pt x="3544" y="2722"/>
                  </a:lnTo>
                  <a:lnTo>
                    <a:pt x="3628" y="2661"/>
                  </a:lnTo>
                  <a:lnTo>
                    <a:pt x="3798" y="2563"/>
                  </a:lnTo>
                  <a:lnTo>
                    <a:pt x="3893" y="2304"/>
                  </a:lnTo>
                  <a:lnTo>
                    <a:pt x="3815" y="2183"/>
                  </a:lnTo>
                  <a:lnTo>
                    <a:pt x="3915" y="2085"/>
                  </a:lnTo>
                  <a:lnTo>
                    <a:pt x="3863" y="2068"/>
                  </a:lnTo>
                  <a:lnTo>
                    <a:pt x="3809" y="2090"/>
                  </a:lnTo>
                  <a:lnTo>
                    <a:pt x="3766" y="2041"/>
                  </a:lnTo>
                  <a:lnTo>
                    <a:pt x="3890" y="1935"/>
                  </a:lnTo>
                  <a:lnTo>
                    <a:pt x="3875" y="2031"/>
                  </a:lnTo>
                  <a:lnTo>
                    <a:pt x="4000" y="1995"/>
                  </a:lnTo>
                  <a:lnTo>
                    <a:pt x="4032" y="2068"/>
                  </a:lnTo>
                  <a:lnTo>
                    <a:pt x="4022" y="2201"/>
                  </a:lnTo>
                  <a:lnTo>
                    <a:pt x="4122" y="2136"/>
                  </a:lnTo>
                  <a:lnTo>
                    <a:pt x="4061" y="1986"/>
                  </a:lnTo>
                  <a:lnTo>
                    <a:pt x="4190" y="1838"/>
                  </a:lnTo>
                  <a:lnTo>
                    <a:pt x="4232" y="1867"/>
                  </a:lnTo>
                  <a:lnTo>
                    <a:pt x="4439" y="1621"/>
                  </a:lnTo>
                  <a:lnTo>
                    <a:pt x="4476" y="1454"/>
                  </a:lnTo>
                  <a:lnTo>
                    <a:pt x="4424" y="1356"/>
                  </a:lnTo>
                  <a:lnTo>
                    <a:pt x="4290" y="1334"/>
                  </a:lnTo>
                  <a:lnTo>
                    <a:pt x="4510" y="1115"/>
                  </a:lnTo>
                  <a:lnTo>
                    <a:pt x="4689" y="1114"/>
                  </a:lnTo>
                  <a:lnTo>
                    <a:pt x="4872" y="1118"/>
                  </a:lnTo>
                  <a:lnTo>
                    <a:pt x="4943" y="986"/>
                  </a:lnTo>
                  <a:lnTo>
                    <a:pt x="5035" y="974"/>
                  </a:lnTo>
                  <a:lnTo>
                    <a:pt x="5028" y="1045"/>
                  </a:lnTo>
                  <a:lnTo>
                    <a:pt x="5148" y="958"/>
                  </a:lnTo>
                  <a:lnTo>
                    <a:pt x="4930" y="1183"/>
                  </a:lnTo>
                  <a:lnTo>
                    <a:pt x="4903" y="1241"/>
                  </a:lnTo>
                  <a:lnTo>
                    <a:pt x="4929" y="1512"/>
                  </a:lnTo>
                  <a:lnTo>
                    <a:pt x="5086" y="1335"/>
                  </a:lnTo>
                  <a:lnTo>
                    <a:pt x="5082" y="1171"/>
                  </a:lnTo>
                  <a:lnTo>
                    <a:pt x="5129" y="1082"/>
                  </a:lnTo>
                  <a:lnTo>
                    <a:pt x="5266" y="1042"/>
                  </a:lnTo>
                  <a:lnTo>
                    <a:pt x="5329" y="1078"/>
                  </a:lnTo>
                  <a:lnTo>
                    <a:pt x="5533" y="941"/>
                  </a:lnTo>
                  <a:lnTo>
                    <a:pt x="5600" y="913"/>
                  </a:lnTo>
                  <a:lnTo>
                    <a:pt x="5575" y="830"/>
                  </a:lnTo>
                  <a:lnTo>
                    <a:pt x="5662" y="774"/>
                  </a:lnTo>
                  <a:lnTo>
                    <a:pt x="5846" y="837"/>
                  </a:lnTo>
                  <a:lnTo>
                    <a:pt x="5923" y="744"/>
                  </a:lnTo>
                  <a:lnTo>
                    <a:pt x="5753" y="653"/>
                  </a:lnTo>
                  <a:lnTo>
                    <a:pt x="5568" y="550"/>
                  </a:lnTo>
                  <a:lnTo>
                    <a:pt x="5339" y="511"/>
                  </a:lnTo>
                  <a:lnTo>
                    <a:pt x="5322" y="590"/>
                  </a:lnTo>
                  <a:lnTo>
                    <a:pt x="5225" y="547"/>
                  </a:lnTo>
                  <a:lnTo>
                    <a:pt x="5066" y="557"/>
                  </a:lnTo>
                  <a:lnTo>
                    <a:pt x="4989" y="459"/>
                  </a:lnTo>
                  <a:lnTo>
                    <a:pt x="4804" y="466"/>
                  </a:lnTo>
                  <a:lnTo>
                    <a:pt x="4710" y="377"/>
                  </a:lnTo>
                  <a:lnTo>
                    <a:pt x="4462" y="336"/>
                  </a:lnTo>
                  <a:lnTo>
                    <a:pt x="4369" y="444"/>
                  </a:lnTo>
                  <a:lnTo>
                    <a:pt x="4215" y="391"/>
                  </a:lnTo>
                  <a:lnTo>
                    <a:pt x="4172" y="473"/>
                  </a:lnTo>
                  <a:lnTo>
                    <a:pt x="4118" y="322"/>
                  </a:lnTo>
                  <a:lnTo>
                    <a:pt x="3937" y="275"/>
                  </a:lnTo>
                  <a:lnTo>
                    <a:pt x="3932" y="322"/>
                  </a:lnTo>
                  <a:lnTo>
                    <a:pt x="3712" y="280"/>
                  </a:lnTo>
                  <a:lnTo>
                    <a:pt x="3565" y="282"/>
                  </a:lnTo>
                  <a:lnTo>
                    <a:pt x="3430" y="314"/>
                  </a:lnTo>
                  <a:lnTo>
                    <a:pt x="3633" y="189"/>
                  </a:lnTo>
                  <a:lnTo>
                    <a:pt x="3653" y="132"/>
                  </a:lnTo>
                  <a:lnTo>
                    <a:pt x="3572" y="69"/>
                  </a:lnTo>
                  <a:lnTo>
                    <a:pt x="3424" y="89"/>
                  </a:lnTo>
                  <a:lnTo>
                    <a:pt x="3457" y="55"/>
                  </a:lnTo>
                  <a:lnTo>
                    <a:pt x="3365" y="0"/>
                  </a:lnTo>
                  <a:lnTo>
                    <a:pt x="3202" y="103"/>
                  </a:lnTo>
                  <a:lnTo>
                    <a:pt x="3047" y="132"/>
                  </a:lnTo>
                  <a:lnTo>
                    <a:pt x="2877" y="191"/>
                  </a:lnTo>
                  <a:lnTo>
                    <a:pt x="2847" y="267"/>
                  </a:lnTo>
                  <a:lnTo>
                    <a:pt x="2666" y="290"/>
                  </a:lnTo>
                  <a:lnTo>
                    <a:pt x="2680" y="365"/>
                  </a:lnTo>
                  <a:lnTo>
                    <a:pt x="2749" y="413"/>
                  </a:lnTo>
                  <a:lnTo>
                    <a:pt x="2601" y="368"/>
                  </a:lnTo>
                  <a:lnTo>
                    <a:pt x="2601" y="459"/>
                  </a:lnTo>
                  <a:lnTo>
                    <a:pt x="2523" y="438"/>
                  </a:lnTo>
                  <a:lnTo>
                    <a:pt x="2501" y="373"/>
                  </a:lnTo>
                  <a:lnTo>
                    <a:pt x="2443" y="419"/>
                  </a:lnTo>
                  <a:lnTo>
                    <a:pt x="2479" y="473"/>
                  </a:lnTo>
                  <a:lnTo>
                    <a:pt x="2445" y="653"/>
                  </a:lnTo>
                  <a:lnTo>
                    <a:pt x="2400" y="330"/>
                  </a:lnTo>
                  <a:lnTo>
                    <a:pt x="2333" y="328"/>
                  </a:lnTo>
                  <a:lnTo>
                    <a:pt x="2260" y="538"/>
                  </a:lnTo>
                  <a:lnTo>
                    <a:pt x="2327" y="585"/>
                  </a:lnTo>
                  <a:lnTo>
                    <a:pt x="2301" y="621"/>
                  </a:lnTo>
                  <a:lnTo>
                    <a:pt x="2180" y="545"/>
                  </a:lnTo>
                  <a:lnTo>
                    <a:pt x="2083" y="524"/>
                  </a:lnTo>
                  <a:lnTo>
                    <a:pt x="2083" y="581"/>
                  </a:lnTo>
                  <a:lnTo>
                    <a:pt x="1900" y="626"/>
                  </a:lnTo>
                  <a:lnTo>
                    <a:pt x="1871" y="581"/>
                  </a:lnTo>
                  <a:lnTo>
                    <a:pt x="1701" y="660"/>
                  </a:lnTo>
                  <a:lnTo>
                    <a:pt x="1584" y="617"/>
                  </a:lnTo>
                  <a:lnTo>
                    <a:pt x="1586" y="759"/>
                  </a:lnTo>
                  <a:lnTo>
                    <a:pt x="1532" y="722"/>
                  </a:lnTo>
                  <a:lnTo>
                    <a:pt x="1460" y="773"/>
                  </a:lnTo>
                  <a:lnTo>
                    <a:pt x="1490" y="835"/>
                  </a:lnTo>
                  <a:lnTo>
                    <a:pt x="1365" y="823"/>
                  </a:lnTo>
                  <a:lnTo>
                    <a:pt x="1391" y="877"/>
                  </a:lnTo>
                  <a:lnTo>
                    <a:pt x="1304" y="835"/>
                  </a:lnTo>
                  <a:lnTo>
                    <a:pt x="1308" y="759"/>
                  </a:lnTo>
                  <a:lnTo>
                    <a:pt x="1225" y="690"/>
                  </a:lnTo>
                  <a:lnTo>
                    <a:pt x="1430" y="747"/>
                  </a:lnTo>
                  <a:lnTo>
                    <a:pt x="1493" y="656"/>
                  </a:lnTo>
                  <a:lnTo>
                    <a:pt x="1339" y="567"/>
                  </a:lnTo>
                  <a:lnTo>
                    <a:pt x="1222" y="520"/>
                  </a:lnTo>
                  <a:lnTo>
                    <a:pt x="1126" y="507"/>
                  </a:lnTo>
                  <a:lnTo>
                    <a:pt x="1194" y="491"/>
                  </a:lnTo>
                  <a:lnTo>
                    <a:pt x="1095" y="449"/>
                  </a:lnTo>
                  <a:lnTo>
                    <a:pt x="1015" y="456"/>
                  </a:lnTo>
                  <a:lnTo>
                    <a:pt x="964" y="517"/>
                  </a:lnTo>
                  <a:lnTo>
                    <a:pt x="916" y="497"/>
                  </a:lnTo>
                  <a:lnTo>
                    <a:pt x="854" y="563"/>
                  </a:lnTo>
                  <a:lnTo>
                    <a:pt x="816" y="547"/>
                  </a:lnTo>
                  <a:lnTo>
                    <a:pt x="800" y="592"/>
                  </a:lnTo>
                  <a:lnTo>
                    <a:pt x="741" y="633"/>
                  </a:lnTo>
                  <a:lnTo>
                    <a:pt x="644" y="797"/>
                  </a:lnTo>
                  <a:lnTo>
                    <a:pt x="565" y="870"/>
                  </a:lnTo>
                  <a:lnTo>
                    <a:pt x="429" y="962"/>
                  </a:lnTo>
                  <a:lnTo>
                    <a:pt x="499" y="993"/>
                  </a:lnTo>
                  <a:lnTo>
                    <a:pt x="426" y="1025"/>
                  </a:lnTo>
                  <a:lnTo>
                    <a:pt x="445" y="1148"/>
                  </a:lnTo>
                  <a:lnTo>
                    <a:pt x="516" y="1164"/>
                  </a:lnTo>
                  <a:lnTo>
                    <a:pt x="589" y="1081"/>
                  </a:lnTo>
                  <a:lnTo>
                    <a:pt x="625" y="1204"/>
                  </a:lnTo>
                  <a:lnTo>
                    <a:pt x="657" y="1245"/>
                  </a:lnTo>
                  <a:lnTo>
                    <a:pt x="653" y="1301"/>
                  </a:lnTo>
                  <a:lnTo>
                    <a:pt x="745" y="1264"/>
                  </a:lnTo>
                  <a:lnTo>
                    <a:pt x="772" y="1150"/>
                  </a:lnTo>
                  <a:lnTo>
                    <a:pt x="752" y="1141"/>
                  </a:lnTo>
                  <a:lnTo>
                    <a:pt x="832" y="1078"/>
                  </a:lnTo>
                  <a:lnTo>
                    <a:pt x="787" y="1044"/>
                  </a:lnTo>
                  <a:lnTo>
                    <a:pt x="787" y="941"/>
                  </a:lnTo>
                  <a:lnTo>
                    <a:pt x="916" y="838"/>
                  </a:lnTo>
                  <a:lnTo>
                    <a:pt x="925" y="766"/>
                  </a:lnTo>
                  <a:lnTo>
                    <a:pt x="988" y="753"/>
                  </a:lnTo>
                  <a:lnTo>
                    <a:pt x="1033" y="809"/>
                  </a:lnTo>
                  <a:lnTo>
                    <a:pt x="900" y="927"/>
                  </a:lnTo>
                  <a:lnTo>
                    <a:pt x="906" y="1040"/>
                  </a:lnTo>
                  <a:lnTo>
                    <a:pt x="957" y="1082"/>
                  </a:lnTo>
                  <a:lnTo>
                    <a:pt x="1097" y="1044"/>
                  </a:lnTo>
                  <a:lnTo>
                    <a:pt x="1172" y="1077"/>
                  </a:lnTo>
                  <a:lnTo>
                    <a:pt x="974" y="1110"/>
                  </a:lnTo>
                  <a:lnTo>
                    <a:pt x="990" y="1227"/>
                  </a:lnTo>
                  <a:lnTo>
                    <a:pt x="942" y="1188"/>
                  </a:lnTo>
                  <a:lnTo>
                    <a:pt x="899" y="1236"/>
                  </a:lnTo>
                  <a:lnTo>
                    <a:pt x="898" y="1303"/>
                  </a:lnTo>
                  <a:lnTo>
                    <a:pt x="856" y="1346"/>
                  </a:lnTo>
                  <a:lnTo>
                    <a:pt x="787" y="1332"/>
                  </a:lnTo>
                  <a:lnTo>
                    <a:pt x="693" y="1381"/>
                  </a:lnTo>
                  <a:lnTo>
                    <a:pt x="647" y="1346"/>
                  </a:lnTo>
                  <a:lnTo>
                    <a:pt x="600" y="1350"/>
                  </a:lnTo>
                  <a:lnTo>
                    <a:pt x="555" y="1326"/>
                  </a:lnTo>
                  <a:lnTo>
                    <a:pt x="596" y="1259"/>
                  </a:lnTo>
                  <a:lnTo>
                    <a:pt x="583" y="1190"/>
                  </a:lnTo>
                  <a:lnTo>
                    <a:pt x="522" y="1229"/>
                  </a:lnTo>
                  <a:lnTo>
                    <a:pt x="515" y="1295"/>
                  </a:lnTo>
                  <a:lnTo>
                    <a:pt x="531" y="1400"/>
                  </a:lnTo>
                  <a:lnTo>
                    <a:pt x="505" y="1384"/>
                  </a:lnTo>
                  <a:lnTo>
                    <a:pt x="439" y="1404"/>
                  </a:lnTo>
                  <a:lnTo>
                    <a:pt x="422" y="1475"/>
                  </a:lnTo>
                  <a:lnTo>
                    <a:pt x="330" y="1512"/>
                  </a:lnTo>
                  <a:lnTo>
                    <a:pt x="295" y="1577"/>
                  </a:lnTo>
                  <a:lnTo>
                    <a:pt x="224" y="1565"/>
                  </a:lnTo>
                  <a:lnTo>
                    <a:pt x="235" y="1614"/>
                  </a:lnTo>
                  <a:lnTo>
                    <a:pt x="141" y="1619"/>
                  </a:lnTo>
                  <a:lnTo>
                    <a:pt x="150" y="1649"/>
                  </a:lnTo>
                  <a:lnTo>
                    <a:pt x="227" y="1673"/>
                  </a:lnTo>
                  <a:lnTo>
                    <a:pt x="218" y="1693"/>
                  </a:lnTo>
                  <a:lnTo>
                    <a:pt x="258" y="1759"/>
                  </a:lnTo>
                  <a:lnTo>
                    <a:pt x="226" y="1839"/>
                  </a:lnTo>
                  <a:lnTo>
                    <a:pt x="38" y="1826"/>
                  </a:lnTo>
                  <a:lnTo>
                    <a:pt x="6" y="1854"/>
                  </a:lnTo>
                  <a:lnTo>
                    <a:pt x="0" y="2028"/>
                  </a:lnTo>
                  <a:lnTo>
                    <a:pt x="18" y="2094"/>
                  </a:lnTo>
                  <a:lnTo>
                    <a:pt x="62" y="2090"/>
                  </a:lnTo>
                  <a:lnTo>
                    <a:pt x="220" y="2104"/>
                  </a:lnTo>
                  <a:lnTo>
                    <a:pt x="283" y="2033"/>
                  </a:lnTo>
                  <a:lnTo>
                    <a:pt x="271" y="2003"/>
                  </a:lnTo>
                  <a:lnTo>
                    <a:pt x="303" y="1945"/>
                  </a:lnTo>
                  <a:lnTo>
                    <a:pt x="370" y="1904"/>
                  </a:lnTo>
                  <a:lnTo>
                    <a:pt x="371" y="1846"/>
                  </a:lnTo>
                  <a:lnTo>
                    <a:pt x="396" y="1831"/>
                  </a:lnTo>
                  <a:lnTo>
                    <a:pt x="460" y="1851"/>
                  </a:lnTo>
                  <a:lnTo>
                    <a:pt x="499" y="1819"/>
                  </a:lnTo>
                  <a:lnTo>
                    <a:pt x="538" y="1794"/>
                  </a:lnTo>
                  <a:lnTo>
                    <a:pt x="577" y="1813"/>
                  </a:lnTo>
                  <a:lnTo>
                    <a:pt x="607" y="1877"/>
                  </a:lnTo>
                  <a:lnTo>
                    <a:pt x="741" y="1971"/>
                  </a:lnTo>
                  <a:lnTo>
                    <a:pt x="752" y="2057"/>
                  </a:lnTo>
                  <a:lnTo>
                    <a:pt x="783" y="2014"/>
                  </a:lnTo>
                  <a:lnTo>
                    <a:pt x="774" y="1963"/>
                  </a:lnTo>
                  <a:lnTo>
                    <a:pt x="826" y="1971"/>
                  </a:lnTo>
                  <a:lnTo>
                    <a:pt x="712" y="1890"/>
                  </a:lnTo>
                  <a:lnTo>
                    <a:pt x="645" y="1806"/>
                  </a:lnTo>
                  <a:lnTo>
                    <a:pt x="640" y="1753"/>
                  </a:lnTo>
                  <a:lnTo>
                    <a:pt x="706" y="1757"/>
                  </a:lnTo>
                  <a:lnTo>
                    <a:pt x="751" y="1831"/>
                  </a:lnTo>
                  <a:lnTo>
                    <a:pt x="849" y="1901"/>
                  </a:lnTo>
                  <a:lnTo>
                    <a:pt x="849" y="1958"/>
                  </a:lnTo>
                  <a:lnTo>
                    <a:pt x="875" y="1989"/>
                  </a:lnTo>
                  <a:lnTo>
                    <a:pt x="903" y="2044"/>
                  </a:lnTo>
                  <a:lnTo>
                    <a:pt x="963" y="2051"/>
                  </a:lnTo>
                  <a:lnTo>
                    <a:pt x="901" y="2065"/>
                  </a:lnTo>
                  <a:lnTo>
                    <a:pt x="919" y="2104"/>
                  </a:lnTo>
                  <a:lnTo>
                    <a:pt x="962" y="2119"/>
                  </a:lnTo>
                  <a:lnTo>
                    <a:pt x="988" y="2048"/>
                  </a:lnTo>
                  <a:lnTo>
                    <a:pt x="945" y="2020"/>
                  </a:lnTo>
                  <a:lnTo>
                    <a:pt x="968" y="2009"/>
                  </a:lnTo>
                  <a:lnTo>
                    <a:pt x="948" y="1954"/>
                  </a:lnTo>
                  <a:lnTo>
                    <a:pt x="1097" y="1935"/>
                  </a:lnTo>
                  <a:lnTo>
                    <a:pt x="1092" y="1874"/>
                  </a:lnTo>
                  <a:lnTo>
                    <a:pt x="1126" y="1821"/>
                  </a:lnTo>
                  <a:lnTo>
                    <a:pt x="1156" y="1754"/>
                  </a:lnTo>
                  <a:lnTo>
                    <a:pt x="1171" y="1710"/>
                  </a:lnTo>
                  <a:lnTo>
                    <a:pt x="1224" y="1693"/>
                  </a:lnTo>
                  <a:lnTo>
                    <a:pt x="1222" y="1716"/>
                  </a:lnTo>
                  <a:lnTo>
                    <a:pt x="1275" y="1721"/>
                  </a:lnTo>
                  <a:lnTo>
                    <a:pt x="1243" y="1751"/>
                  </a:lnTo>
                  <a:lnTo>
                    <a:pt x="1286" y="1792"/>
                  </a:lnTo>
                  <a:lnTo>
                    <a:pt x="1364" y="1750"/>
                  </a:lnTo>
                  <a:lnTo>
                    <a:pt x="1318" y="1756"/>
                  </a:lnTo>
                  <a:lnTo>
                    <a:pt x="1315" y="1733"/>
                  </a:lnTo>
                  <a:lnTo>
                    <a:pt x="1320" y="1707"/>
                  </a:lnTo>
                  <a:lnTo>
                    <a:pt x="1438" y="1671"/>
                  </a:lnTo>
                  <a:lnTo>
                    <a:pt x="1398" y="1696"/>
                  </a:lnTo>
                  <a:lnTo>
                    <a:pt x="1364" y="1759"/>
                  </a:lnTo>
                  <a:lnTo>
                    <a:pt x="1502" y="1859"/>
                  </a:lnTo>
                  <a:lnTo>
                    <a:pt x="1507" y="1910"/>
                  </a:lnTo>
                  <a:lnTo>
                    <a:pt x="1408" y="1938"/>
                  </a:lnTo>
                  <a:lnTo>
                    <a:pt x="1320" y="1890"/>
                  </a:lnTo>
                  <a:lnTo>
                    <a:pt x="1202" y="1933"/>
                  </a:lnTo>
                  <a:lnTo>
                    <a:pt x="1145" y="1924"/>
                  </a:lnTo>
                  <a:lnTo>
                    <a:pt x="1163" y="1947"/>
                  </a:lnTo>
                  <a:lnTo>
                    <a:pt x="1055" y="1974"/>
                  </a:lnTo>
                  <a:lnTo>
                    <a:pt x="1082" y="2041"/>
                  </a:lnTo>
                  <a:lnTo>
                    <a:pt x="1091" y="2110"/>
                  </a:lnTo>
                  <a:lnTo>
                    <a:pt x="1163" y="2127"/>
                  </a:lnTo>
                  <a:lnTo>
                    <a:pt x="1196" y="2101"/>
                  </a:lnTo>
                  <a:lnTo>
                    <a:pt x="1253" y="2135"/>
                  </a:lnTo>
                  <a:lnTo>
                    <a:pt x="1347" y="2102"/>
                  </a:lnTo>
                  <a:lnTo>
                    <a:pt x="1343" y="2186"/>
                  </a:lnTo>
                  <a:lnTo>
                    <a:pt x="1286" y="2317"/>
                  </a:lnTo>
                  <a:lnTo>
                    <a:pt x="1186" y="2307"/>
                  </a:lnTo>
                  <a:lnTo>
                    <a:pt x="1235" y="238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6" name="Freeform 98"/>
            <p:cNvSpPr>
              <a:spLocks/>
            </p:cNvSpPr>
            <p:nvPr/>
          </p:nvSpPr>
          <p:spPr bwMode="auto">
            <a:xfrm>
              <a:off x="1651" y="1148"/>
              <a:ext cx="900" cy="766"/>
            </a:xfrm>
            <a:custGeom>
              <a:avLst/>
              <a:gdLst>
                <a:gd name="T0" fmla="*/ 10 w 1799"/>
                <a:gd name="T1" fmla="*/ 403 h 1531"/>
                <a:gd name="T2" fmla="*/ 199 w 1799"/>
                <a:gd name="T3" fmla="*/ 362 h 1531"/>
                <a:gd name="T4" fmla="*/ 206 w 1799"/>
                <a:gd name="T5" fmla="*/ 290 h 1531"/>
                <a:gd name="T6" fmla="*/ 260 w 1799"/>
                <a:gd name="T7" fmla="*/ 198 h 1531"/>
                <a:gd name="T8" fmla="*/ 331 w 1799"/>
                <a:gd name="T9" fmla="*/ 142 h 1531"/>
                <a:gd name="T10" fmla="*/ 382 w 1799"/>
                <a:gd name="T11" fmla="*/ 130 h 1531"/>
                <a:gd name="T12" fmla="*/ 576 w 1799"/>
                <a:gd name="T13" fmla="*/ 126 h 1531"/>
                <a:gd name="T14" fmla="*/ 647 w 1799"/>
                <a:gd name="T15" fmla="*/ 84 h 1531"/>
                <a:gd name="T16" fmla="*/ 936 w 1799"/>
                <a:gd name="T17" fmla="*/ 97 h 1531"/>
                <a:gd name="T18" fmla="*/ 864 w 1799"/>
                <a:gd name="T19" fmla="*/ 21 h 1531"/>
                <a:gd name="T20" fmla="*/ 1027 w 1799"/>
                <a:gd name="T21" fmla="*/ 31 h 1531"/>
                <a:gd name="T22" fmla="*/ 1312 w 1799"/>
                <a:gd name="T23" fmla="*/ 22 h 1531"/>
                <a:gd name="T24" fmla="*/ 1512 w 1799"/>
                <a:gd name="T25" fmla="*/ 78 h 1531"/>
                <a:gd name="T26" fmla="*/ 1154 w 1799"/>
                <a:gd name="T27" fmla="*/ 157 h 1531"/>
                <a:gd name="T28" fmla="*/ 1342 w 1799"/>
                <a:gd name="T29" fmla="*/ 175 h 1531"/>
                <a:gd name="T30" fmla="*/ 1493 w 1799"/>
                <a:gd name="T31" fmla="*/ 170 h 1531"/>
                <a:gd name="T32" fmla="*/ 1557 w 1799"/>
                <a:gd name="T33" fmla="*/ 175 h 1531"/>
                <a:gd name="T34" fmla="*/ 1712 w 1799"/>
                <a:gd name="T35" fmla="*/ 134 h 1531"/>
                <a:gd name="T36" fmla="*/ 1720 w 1799"/>
                <a:gd name="T37" fmla="*/ 220 h 1531"/>
                <a:gd name="T38" fmla="*/ 1682 w 1799"/>
                <a:gd name="T39" fmla="*/ 249 h 1531"/>
                <a:gd name="T40" fmla="*/ 1596 w 1799"/>
                <a:gd name="T41" fmla="*/ 344 h 1531"/>
                <a:gd name="T42" fmla="*/ 1592 w 1799"/>
                <a:gd name="T43" fmla="*/ 458 h 1531"/>
                <a:gd name="T44" fmla="*/ 1622 w 1799"/>
                <a:gd name="T45" fmla="*/ 492 h 1531"/>
                <a:gd name="T46" fmla="*/ 1572 w 1799"/>
                <a:gd name="T47" fmla="*/ 569 h 1531"/>
                <a:gd name="T48" fmla="*/ 1506 w 1799"/>
                <a:gd name="T49" fmla="*/ 623 h 1531"/>
                <a:gd name="T50" fmla="*/ 1596 w 1799"/>
                <a:gd name="T51" fmla="*/ 695 h 1531"/>
                <a:gd name="T52" fmla="*/ 1559 w 1799"/>
                <a:gd name="T53" fmla="*/ 734 h 1531"/>
                <a:gd name="T54" fmla="*/ 1443 w 1799"/>
                <a:gd name="T55" fmla="*/ 737 h 1531"/>
                <a:gd name="T56" fmla="*/ 1405 w 1799"/>
                <a:gd name="T57" fmla="*/ 848 h 1531"/>
                <a:gd name="T58" fmla="*/ 1517 w 1799"/>
                <a:gd name="T59" fmla="*/ 887 h 1531"/>
                <a:gd name="T60" fmla="*/ 1428 w 1799"/>
                <a:gd name="T61" fmla="*/ 895 h 1531"/>
                <a:gd name="T62" fmla="*/ 1325 w 1799"/>
                <a:gd name="T63" fmla="*/ 922 h 1531"/>
                <a:gd name="T64" fmla="*/ 1314 w 1799"/>
                <a:gd name="T65" fmla="*/ 974 h 1531"/>
                <a:gd name="T66" fmla="*/ 1382 w 1799"/>
                <a:gd name="T67" fmla="*/ 1057 h 1531"/>
                <a:gd name="T68" fmla="*/ 1176 w 1799"/>
                <a:gd name="T69" fmla="*/ 1116 h 1531"/>
                <a:gd name="T70" fmla="*/ 1041 w 1799"/>
                <a:gd name="T71" fmla="*/ 1190 h 1531"/>
                <a:gd name="T72" fmla="*/ 970 w 1799"/>
                <a:gd name="T73" fmla="*/ 1242 h 1531"/>
                <a:gd name="T74" fmla="*/ 954 w 1799"/>
                <a:gd name="T75" fmla="*/ 1344 h 1531"/>
                <a:gd name="T76" fmla="*/ 913 w 1799"/>
                <a:gd name="T77" fmla="*/ 1442 h 1531"/>
                <a:gd name="T78" fmla="*/ 828 w 1799"/>
                <a:gd name="T79" fmla="*/ 1531 h 1531"/>
                <a:gd name="T80" fmla="*/ 692 w 1799"/>
                <a:gd name="T81" fmla="*/ 1434 h 1531"/>
                <a:gd name="T82" fmla="*/ 580 w 1799"/>
                <a:gd name="T83" fmla="*/ 1212 h 1531"/>
                <a:gd name="T84" fmla="*/ 594 w 1799"/>
                <a:gd name="T85" fmla="*/ 1077 h 1531"/>
                <a:gd name="T86" fmla="*/ 667 w 1799"/>
                <a:gd name="T87" fmla="*/ 977 h 1531"/>
                <a:gd name="T88" fmla="*/ 547 w 1799"/>
                <a:gd name="T89" fmla="*/ 936 h 1531"/>
                <a:gd name="T90" fmla="*/ 590 w 1799"/>
                <a:gd name="T91" fmla="*/ 890 h 1531"/>
                <a:gd name="T92" fmla="*/ 561 w 1799"/>
                <a:gd name="T93" fmla="*/ 888 h 1531"/>
                <a:gd name="T94" fmla="*/ 517 w 1799"/>
                <a:gd name="T95" fmla="*/ 852 h 1531"/>
                <a:gd name="T96" fmla="*/ 478 w 1799"/>
                <a:gd name="T97" fmla="*/ 693 h 1531"/>
                <a:gd name="T98" fmla="*/ 357 w 1799"/>
                <a:gd name="T99" fmla="*/ 578 h 1531"/>
                <a:gd name="T100" fmla="*/ 100 w 1799"/>
                <a:gd name="T101" fmla="*/ 558 h 1531"/>
                <a:gd name="T102" fmla="*/ 44 w 1799"/>
                <a:gd name="T103" fmla="*/ 518 h 1531"/>
                <a:gd name="T104" fmla="*/ 107 w 1799"/>
                <a:gd name="T105" fmla="*/ 478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9" h="1531">
                  <a:moveTo>
                    <a:pt x="0" y="428"/>
                  </a:moveTo>
                  <a:lnTo>
                    <a:pt x="10" y="403"/>
                  </a:lnTo>
                  <a:lnTo>
                    <a:pt x="124" y="362"/>
                  </a:lnTo>
                  <a:lnTo>
                    <a:pt x="199" y="362"/>
                  </a:lnTo>
                  <a:lnTo>
                    <a:pt x="262" y="266"/>
                  </a:lnTo>
                  <a:lnTo>
                    <a:pt x="206" y="290"/>
                  </a:lnTo>
                  <a:lnTo>
                    <a:pt x="155" y="265"/>
                  </a:lnTo>
                  <a:lnTo>
                    <a:pt x="260" y="198"/>
                  </a:lnTo>
                  <a:lnTo>
                    <a:pt x="337" y="195"/>
                  </a:lnTo>
                  <a:lnTo>
                    <a:pt x="331" y="142"/>
                  </a:lnTo>
                  <a:lnTo>
                    <a:pt x="452" y="178"/>
                  </a:lnTo>
                  <a:lnTo>
                    <a:pt x="382" y="130"/>
                  </a:lnTo>
                  <a:lnTo>
                    <a:pt x="518" y="97"/>
                  </a:lnTo>
                  <a:lnTo>
                    <a:pt x="576" y="126"/>
                  </a:lnTo>
                  <a:lnTo>
                    <a:pt x="673" y="134"/>
                  </a:lnTo>
                  <a:lnTo>
                    <a:pt x="647" y="84"/>
                  </a:lnTo>
                  <a:lnTo>
                    <a:pt x="818" y="147"/>
                  </a:lnTo>
                  <a:lnTo>
                    <a:pt x="936" y="97"/>
                  </a:lnTo>
                  <a:lnTo>
                    <a:pt x="789" y="31"/>
                  </a:lnTo>
                  <a:lnTo>
                    <a:pt x="864" y="21"/>
                  </a:lnTo>
                  <a:lnTo>
                    <a:pt x="986" y="64"/>
                  </a:lnTo>
                  <a:lnTo>
                    <a:pt x="1027" y="31"/>
                  </a:lnTo>
                  <a:lnTo>
                    <a:pt x="1010" y="0"/>
                  </a:lnTo>
                  <a:lnTo>
                    <a:pt x="1312" y="22"/>
                  </a:lnTo>
                  <a:lnTo>
                    <a:pt x="1428" y="52"/>
                  </a:lnTo>
                  <a:lnTo>
                    <a:pt x="1512" y="78"/>
                  </a:lnTo>
                  <a:lnTo>
                    <a:pt x="1188" y="113"/>
                  </a:lnTo>
                  <a:lnTo>
                    <a:pt x="1154" y="157"/>
                  </a:lnTo>
                  <a:lnTo>
                    <a:pt x="1389" y="143"/>
                  </a:lnTo>
                  <a:lnTo>
                    <a:pt x="1342" y="175"/>
                  </a:lnTo>
                  <a:lnTo>
                    <a:pt x="1485" y="122"/>
                  </a:lnTo>
                  <a:lnTo>
                    <a:pt x="1493" y="170"/>
                  </a:lnTo>
                  <a:lnTo>
                    <a:pt x="1423" y="252"/>
                  </a:lnTo>
                  <a:lnTo>
                    <a:pt x="1557" y="175"/>
                  </a:lnTo>
                  <a:lnTo>
                    <a:pt x="1642" y="142"/>
                  </a:lnTo>
                  <a:lnTo>
                    <a:pt x="1712" y="134"/>
                  </a:lnTo>
                  <a:lnTo>
                    <a:pt x="1799" y="162"/>
                  </a:lnTo>
                  <a:lnTo>
                    <a:pt x="1720" y="220"/>
                  </a:lnTo>
                  <a:lnTo>
                    <a:pt x="1525" y="245"/>
                  </a:lnTo>
                  <a:lnTo>
                    <a:pt x="1682" y="249"/>
                  </a:lnTo>
                  <a:lnTo>
                    <a:pt x="1555" y="281"/>
                  </a:lnTo>
                  <a:lnTo>
                    <a:pt x="1596" y="344"/>
                  </a:lnTo>
                  <a:lnTo>
                    <a:pt x="1534" y="384"/>
                  </a:lnTo>
                  <a:lnTo>
                    <a:pt x="1592" y="458"/>
                  </a:lnTo>
                  <a:lnTo>
                    <a:pt x="1553" y="483"/>
                  </a:lnTo>
                  <a:lnTo>
                    <a:pt x="1622" y="492"/>
                  </a:lnTo>
                  <a:lnTo>
                    <a:pt x="1546" y="529"/>
                  </a:lnTo>
                  <a:lnTo>
                    <a:pt x="1572" y="569"/>
                  </a:lnTo>
                  <a:lnTo>
                    <a:pt x="1582" y="645"/>
                  </a:lnTo>
                  <a:lnTo>
                    <a:pt x="1506" y="623"/>
                  </a:lnTo>
                  <a:lnTo>
                    <a:pt x="1538" y="678"/>
                  </a:lnTo>
                  <a:lnTo>
                    <a:pt x="1596" y="695"/>
                  </a:lnTo>
                  <a:lnTo>
                    <a:pt x="1494" y="703"/>
                  </a:lnTo>
                  <a:lnTo>
                    <a:pt x="1559" y="734"/>
                  </a:lnTo>
                  <a:lnTo>
                    <a:pt x="1497" y="772"/>
                  </a:lnTo>
                  <a:lnTo>
                    <a:pt x="1443" y="737"/>
                  </a:lnTo>
                  <a:lnTo>
                    <a:pt x="1364" y="769"/>
                  </a:lnTo>
                  <a:lnTo>
                    <a:pt x="1405" y="848"/>
                  </a:lnTo>
                  <a:lnTo>
                    <a:pt x="1430" y="828"/>
                  </a:lnTo>
                  <a:lnTo>
                    <a:pt x="1517" y="887"/>
                  </a:lnTo>
                  <a:lnTo>
                    <a:pt x="1520" y="950"/>
                  </a:lnTo>
                  <a:lnTo>
                    <a:pt x="1428" y="895"/>
                  </a:lnTo>
                  <a:lnTo>
                    <a:pt x="1343" y="864"/>
                  </a:lnTo>
                  <a:lnTo>
                    <a:pt x="1325" y="922"/>
                  </a:lnTo>
                  <a:lnTo>
                    <a:pt x="1376" y="957"/>
                  </a:lnTo>
                  <a:lnTo>
                    <a:pt x="1314" y="974"/>
                  </a:lnTo>
                  <a:lnTo>
                    <a:pt x="1499" y="982"/>
                  </a:lnTo>
                  <a:lnTo>
                    <a:pt x="1382" y="1057"/>
                  </a:lnTo>
                  <a:lnTo>
                    <a:pt x="1265" y="1093"/>
                  </a:lnTo>
                  <a:lnTo>
                    <a:pt x="1176" y="1116"/>
                  </a:lnTo>
                  <a:lnTo>
                    <a:pt x="1132" y="1193"/>
                  </a:lnTo>
                  <a:lnTo>
                    <a:pt x="1041" y="1190"/>
                  </a:lnTo>
                  <a:lnTo>
                    <a:pt x="1026" y="1236"/>
                  </a:lnTo>
                  <a:lnTo>
                    <a:pt x="970" y="1242"/>
                  </a:lnTo>
                  <a:lnTo>
                    <a:pt x="939" y="1273"/>
                  </a:lnTo>
                  <a:lnTo>
                    <a:pt x="954" y="1344"/>
                  </a:lnTo>
                  <a:lnTo>
                    <a:pt x="894" y="1397"/>
                  </a:lnTo>
                  <a:lnTo>
                    <a:pt x="913" y="1442"/>
                  </a:lnTo>
                  <a:lnTo>
                    <a:pt x="885" y="1531"/>
                  </a:lnTo>
                  <a:lnTo>
                    <a:pt x="828" y="1531"/>
                  </a:lnTo>
                  <a:lnTo>
                    <a:pt x="753" y="1483"/>
                  </a:lnTo>
                  <a:lnTo>
                    <a:pt x="692" y="1434"/>
                  </a:lnTo>
                  <a:lnTo>
                    <a:pt x="621" y="1313"/>
                  </a:lnTo>
                  <a:lnTo>
                    <a:pt x="580" y="1212"/>
                  </a:lnTo>
                  <a:lnTo>
                    <a:pt x="564" y="1142"/>
                  </a:lnTo>
                  <a:lnTo>
                    <a:pt x="594" y="1077"/>
                  </a:lnTo>
                  <a:lnTo>
                    <a:pt x="653" y="1021"/>
                  </a:lnTo>
                  <a:lnTo>
                    <a:pt x="667" y="977"/>
                  </a:lnTo>
                  <a:lnTo>
                    <a:pt x="611" y="972"/>
                  </a:lnTo>
                  <a:lnTo>
                    <a:pt x="547" y="936"/>
                  </a:lnTo>
                  <a:lnTo>
                    <a:pt x="660" y="936"/>
                  </a:lnTo>
                  <a:lnTo>
                    <a:pt x="590" y="890"/>
                  </a:lnTo>
                  <a:lnTo>
                    <a:pt x="625" y="875"/>
                  </a:lnTo>
                  <a:lnTo>
                    <a:pt x="561" y="888"/>
                  </a:lnTo>
                  <a:lnTo>
                    <a:pt x="520" y="890"/>
                  </a:lnTo>
                  <a:lnTo>
                    <a:pt x="517" y="852"/>
                  </a:lnTo>
                  <a:lnTo>
                    <a:pt x="547" y="798"/>
                  </a:lnTo>
                  <a:lnTo>
                    <a:pt x="478" y="693"/>
                  </a:lnTo>
                  <a:lnTo>
                    <a:pt x="425" y="604"/>
                  </a:lnTo>
                  <a:lnTo>
                    <a:pt x="357" y="578"/>
                  </a:lnTo>
                  <a:lnTo>
                    <a:pt x="229" y="587"/>
                  </a:lnTo>
                  <a:lnTo>
                    <a:pt x="100" y="558"/>
                  </a:lnTo>
                  <a:lnTo>
                    <a:pt x="142" y="538"/>
                  </a:lnTo>
                  <a:lnTo>
                    <a:pt x="44" y="518"/>
                  </a:lnTo>
                  <a:lnTo>
                    <a:pt x="213" y="470"/>
                  </a:lnTo>
                  <a:lnTo>
                    <a:pt x="107" y="478"/>
                  </a:lnTo>
                  <a:lnTo>
                    <a:pt x="0" y="428"/>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7" name="Freeform 99"/>
            <p:cNvSpPr>
              <a:spLocks/>
            </p:cNvSpPr>
            <p:nvPr/>
          </p:nvSpPr>
          <p:spPr bwMode="auto">
            <a:xfrm>
              <a:off x="1312" y="1508"/>
              <a:ext cx="78" cy="59"/>
            </a:xfrm>
            <a:custGeom>
              <a:avLst/>
              <a:gdLst>
                <a:gd name="T0" fmla="*/ 0 w 156"/>
                <a:gd name="T1" fmla="*/ 84 h 119"/>
                <a:gd name="T2" fmla="*/ 78 w 156"/>
                <a:gd name="T3" fmla="*/ 119 h 119"/>
                <a:gd name="T4" fmla="*/ 156 w 156"/>
                <a:gd name="T5" fmla="*/ 10 h 119"/>
                <a:gd name="T6" fmla="*/ 7 w 156"/>
                <a:gd name="T7" fmla="*/ 0 h 119"/>
                <a:gd name="T8" fmla="*/ 0 w 156"/>
                <a:gd name="T9" fmla="*/ 84 h 119"/>
              </a:gdLst>
              <a:ahLst/>
              <a:cxnLst>
                <a:cxn ang="0">
                  <a:pos x="T0" y="T1"/>
                </a:cxn>
                <a:cxn ang="0">
                  <a:pos x="T2" y="T3"/>
                </a:cxn>
                <a:cxn ang="0">
                  <a:pos x="T4" y="T5"/>
                </a:cxn>
                <a:cxn ang="0">
                  <a:pos x="T6" y="T7"/>
                </a:cxn>
                <a:cxn ang="0">
                  <a:pos x="T8" y="T9"/>
                </a:cxn>
              </a:cxnLst>
              <a:rect l="0" t="0" r="r" b="b"/>
              <a:pathLst>
                <a:path w="156" h="119">
                  <a:moveTo>
                    <a:pt x="0" y="84"/>
                  </a:moveTo>
                  <a:lnTo>
                    <a:pt x="78" y="119"/>
                  </a:lnTo>
                  <a:lnTo>
                    <a:pt x="156" y="10"/>
                  </a:lnTo>
                  <a:lnTo>
                    <a:pt x="7" y="0"/>
                  </a:lnTo>
                  <a:lnTo>
                    <a:pt x="0" y="8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8" name="Freeform 100"/>
            <p:cNvSpPr>
              <a:spLocks/>
            </p:cNvSpPr>
            <p:nvPr/>
          </p:nvSpPr>
          <p:spPr bwMode="auto">
            <a:xfrm>
              <a:off x="1210" y="1421"/>
              <a:ext cx="74" cy="52"/>
            </a:xfrm>
            <a:custGeom>
              <a:avLst/>
              <a:gdLst>
                <a:gd name="T0" fmla="*/ 0 w 149"/>
                <a:gd name="T1" fmla="*/ 70 h 105"/>
                <a:gd name="T2" fmla="*/ 15 w 149"/>
                <a:gd name="T3" fmla="*/ 6 h 105"/>
                <a:gd name="T4" fmla="*/ 132 w 149"/>
                <a:gd name="T5" fmla="*/ 0 h 105"/>
                <a:gd name="T6" fmla="*/ 149 w 149"/>
                <a:gd name="T7" fmla="*/ 79 h 105"/>
                <a:gd name="T8" fmla="*/ 129 w 149"/>
                <a:gd name="T9" fmla="*/ 105 h 105"/>
                <a:gd name="T10" fmla="*/ 57 w 149"/>
                <a:gd name="T11" fmla="*/ 102 h 105"/>
                <a:gd name="T12" fmla="*/ 0 w 149"/>
                <a:gd name="T13" fmla="*/ 70 h 105"/>
              </a:gdLst>
              <a:ahLst/>
              <a:cxnLst>
                <a:cxn ang="0">
                  <a:pos x="T0" y="T1"/>
                </a:cxn>
                <a:cxn ang="0">
                  <a:pos x="T2" y="T3"/>
                </a:cxn>
                <a:cxn ang="0">
                  <a:pos x="T4" y="T5"/>
                </a:cxn>
                <a:cxn ang="0">
                  <a:pos x="T6" y="T7"/>
                </a:cxn>
                <a:cxn ang="0">
                  <a:pos x="T8" y="T9"/>
                </a:cxn>
                <a:cxn ang="0">
                  <a:pos x="T10" y="T11"/>
                </a:cxn>
                <a:cxn ang="0">
                  <a:pos x="T12" y="T13"/>
                </a:cxn>
              </a:cxnLst>
              <a:rect l="0" t="0" r="r" b="b"/>
              <a:pathLst>
                <a:path w="149" h="105">
                  <a:moveTo>
                    <a:pt x="0" y="70"/>
                  </a:moveTo>
                  <a:lnTo>
                    <a:pt x="15" y="6"/>
                  </a:lnTo>
                  <a:lnTo>
                    <a:pt x="132" y="0"/>
                  </a:lnTo>
                  <a:lnTo>
                    <a:pt x="149" y="79"/>
                  </a:lnTo>
                  <a:lnTo>
                    <a:pt x="129" y="105"/>
                  </a:lnTo>
                  <a:lnTo>
                    <a:pt x="57" y="102"/>
                  </a:lnTo>
                  <a:lnTo>
                    <a:pt x="0" y="7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49" name="Freeform 101"/>
            <p:cNvSpPr>
              <a:spLocks/>
            </p:cNvSpPr>
            <p:nvPr/>
          </p:nvSpPr>
          <p:spPr bwMode="auto">
            <a:xfrm>
              <a:off x="1211" y="1507"/>
              <a:ext cx="88" cy="89"/>
            </a:xfrm>
            <a:custGeom>
              <a:avLst/>
              <a:gdLst>
                <a:gd name="T0" fmla="*/ 0 w 176"/>
                <a:gd name="T1" fmla="*/ 95 h 177"/>
                <a:gd name="T2" fmla="*/ 66 w 176"/>
                <a:gd name="T3" fmla="*/ 0 h 177"/>
                <a:gd name="T4" fmla="*/ 153 w 176"/>
                <a:gd name="T5" fmla="*/ 49 h 177"/>
                <a:gd name="T6" fmla="*/ 120 w 176"/>
                <a:gd name="T7" fmla="*/ 79 h 177"/>
                <a:gd name="T8" fmla="*/ 170 w 176"/>
                <a:gd name="T9" fmla="*/ 87 h 177"/>
                <a:gd name="T10" fmla="*/ 176 w 176"/>
                <a:gd name="T11" fmla="*/ 145 h 177"/>
                <a:gd name="T12" fmla="*/ 101 w 176"/>
                <a:gd name="T13" fmla="*/ 177 h 177"/>
                <a:gd name="T14" fmla="*/ 0 w 176"/>
                <a:gd name="T15" fmla="*/ 9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77">
                  <a:moveTo>
                    <a:pt x="0" y="95"/>
                  </a:moveTo>
                  <a:lnTo>
                    <a:pt x="66" y="0"/>
                  </a:lnTo>
                  <a:lnTo>
                    <a:pt x="153" y="49"/>
                  </a:lnTo>
                  <a:lnTo>
                    <a:pt x="120" y="79"/>
                  </a:lnTo>
                  <a:lnTo>
                    <a:pt x="170" y="87"/>
                  </a:lnTo>
                  <a:lnTo>
                    <a:pt x="176" y="145"/>
                  </a:lnTo>
                  <a:lnTo>
                    <a:pt x="101" y="177"/>
                  </a:lnTo>
                  <a:lnTo>
                    <a:pt x="0" y="9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0" name="Freeform 102"/>
            <p:cNvSpPr>
              <a:spLocks/>
            </p:cNvSpPr>
            <p:nvPr/>
          </p:nvSpPr>
          <p:spPr bwMode="auto">
            <a:xfrm>
              <a:off x="985" y="1410"/>
              <a:ext cx="181" cy="83"/>
            </a:xfrm>
            <a:custGeom>
              <a:avLst/>
              <a:gdLst>
                <a:gd name="T0" fmla="*/ 0 w 363"/>
                <a:gd name="T1" fmla="*/ 110 h 168"/>
                <a:gd name="T2" fmla="*/ 79 w 363"/>
                <a:gd name="T3" fmla="*/ 24 h 168"/>
                <a:gd name="T4" fmla="*/ 152 w 363"/>
                <a:gd name="T5" fmla="*/ 45 h 168"/>
                <a:gd name="T6" fmla="*/ 188 w 363"/>
                <a:gd name="T7" fmla="*/ 90 h 168"/>
                <a:gd name="T8" fmla="*/ 258 w 363"/>
                <a:gd name="T9" fmla="*/ 92 h 168"/>
                <a:gd name="T10" fmla="*/ 214 w 363"/>
                <a:gd name="T11" fmla="*/ 28 h 168"/>
                <a:gd name="T12" fmla="*/ 263 w 363"/>
                <a:gd name="T13" fmla="*/ 0 h 168"/>
                <a:gd name="T14" fmla="*/ 284 w 363"/>
                <a:gd name="T15" fmla="*/ 39 h 168"/>
                <a:gd name="T16" fmla="*/ 338 w 363"/>
                <a:gd name="T17" fmla="*/ 57 h 168"/>
                <a:gd name="T18" fmla="*/ 363 w 363"/>
                <a:gd name="T19" fmla="*/ 86 h 168"/>
                <a:gd name="T20" fmla="*/ 342 w 363"/>
                <a:gd name="T21" fmla="*/ 124 h 168"/>
                <a:gd name="T22" fmla="*/ 265 w 363"/>
                <a:gd name="T23" fmla="*/ 121 h 168"/>
                <a:gd name="T24" fmla="*/ 149 w 363"/>
                <a:gd name="T25" fmla="*/ 168 h 168"/>
                <a:gd name="T26" fmla="*/ 0 w 363"/>
                <a:gd name="T27" fmla="*/ 1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68">
                  <a:moveTo>
                    <a:pt x="0" y="110"/>
                  </a:moveTo>
                  <a:lnTo>
                    <a:pt x="79" y="24"/>
                  </a:lnTo>
                  <a:lnTo>
                    <a:pt x="152" y="45"/>
                  </a:lnTo>
                  <a:lnTo>
                    <a:pt x="188" y="90"/>
                  </a:lnTo>
                  <a:lnTo>
                    <a:pt x="258" y="92"/>
                  </a:lnTo>
                  <a:lnTo>
                    <a:pt x="214" y="28"/>
                  </a:lnTo>
                  <a:lnTo>
                    <a:pt x="263" y="0"/>
                  </a:lnTo>
                  <a:lnTo>
                    <a:pt x="284" y="39"/>
                  </a:lnTo>
                  <a:lnTo>
                    <a:pt x="338" y="57"/>
                  </a:lnTo>
                  <a:lnTo>
                    <a:pt x="363" y="86"/>
                  </a:lnTo>
                  <a:lnTo>
                    <a:pt x="342" y="124"/>
                  </a:lnTo>
                  <a:lnTo>
                    <a:pt x="265" y="121"/>
                  </a:lnTo>
                  <a:lnTo>
                    <a:pt x="149" y="168"/>
                  </a:lnTo>
                  <a:lnTo>
                    <a:pt x="0" y="11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1" name="Freeform 103"/>
            <p:cNvSpPr>
              <a:spLocks/>
            </p:cNvSpPr>
            <p:nvPr/>
          </p:nvSpPr>
          <p:spPr bwMode="auto">
            <a:xfrm>
              <a:off x="908" y="1382"/>
              <a:ext cx="107" cy="63"/>
            </a:xfrm>
            <a:custGeom>
              <a:avLst/>
              <a:gdLst>
                <a:gd name="T0" fmla="*/ 0 w 215"/>
                <a:gd name="T1" fmla="*/ 98 h 126"/>
                <a:gd name="T2" fmla="*/ 74 w 215"/>
                <a:gd name="T3" fmla="*/ 126 h 126"/>
                <a:gd name="T4" fmla="*/ 148 w 215"/>
                <a:gd name="T5" fmla="*/ 57 h 126"/>
                <a:gd name="T6" fmla="*/ 155 w 215"/>
                <a:gd name="T7" fmla="*/ 93 h 126"/>
                <a:gd name="T8" fmla="*/ 202 w 215"/>
                <a:gd name="T9" fmla="*/ 63 h 126"/>
                <a:gd name="T10" fmla="*/ 215 w 215"/>
                <a:gd name="T11" fmla="*/ 17 h 126"/>
                <a:gd name="T12" fmla="*/ 187 w 215"/>
                <a:gd name="T13" fmla="*/ 0 h 126"/>
                <a:gd name="T14" fmla="*/ 106 w 215"/>
                <a:gd name="T15" fmla="*/ 18 h 126"/>
                <a:gd name="T16" fmla="*/ 0 w 215"/>
                <a:gd name="T17" fmla="*/ 9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6">
                  <a:moveTo>
                    <a:pt x="0" y="98"/>
                  </a:moveTo>
                  <a:lnTo>
                    <a:pt x="74" y="126"/>
                  </a:lnTo>
                  <a:lnTo>
                    <a:pt x="148" y="57"/>
                  </a:lnTo>
                  <a:lnTo>
                    <a:pt x="155" y="93"/>
                  </a:lnTo>
                  <a:lnTo>
                    <a:pt x="202" y="63"/>
                  </a:lnTo>
                  <a:lnTo>
                    <a:pt x="215" y="17"/>
                  </a:lnTo>
                  <a:lnTo>
                    <a:pt x="187" y="0"/>
                  </a:lnTo>
                  <a:lnTo>
                    <a:pt x="106" y="18"/>
                  </a:lnTo>
                  <a:lnTo>
                    <a:pt x="0" y="98"/>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2" name="Freeform 104"/>
            <p:cNvSpPr>
              <a:spLocks/>
            </p:cNvSpPr>
            <p:nvPr/>
          </p:nvSpPr>
          <p:spPr bwMode="auto">
            <a:xfrm>
              <a:off x="1166" y="1319"/>
              <a:ext cx="93" cy="53"/>
            </a:xfrm>
            <a:custGeom>
              <a:avLst/>
              <a:gdLst>
                <a:gd name="T0" fmla="*/ 0 w 186"/>
                <a:gd name="T1" fmla="*/ 0 h 106"/>
                <a:gd name="T2" fmla="*/ 15 w 186"/>
                <a:gd name="T3" fmla="*/ 37 h 106"/>
                <a:gd name="T4" fmla="*/ 17 w 186"/>
                <a:gd name="T5" fmla="*/ 65 h 106"/>
                <a:gd name="T6" fmla="*/ 186 w 186"/>
                <a:gd name="T7" fmla="*/ 106 h 106"/>
                <a:gd name="T8" fmla="*/ 174 w 186"/>
                <a:gd name="T9" fmla="*/ 46 h 106"/>
                <a:gd name="T10" fmla="*/ 97 w 186"/>
                <a:gd name="T11" fmla="*/ 8 h 106"/>
                <a:gd name="T12" fmla="*/ 64 w 186"/>
                <a:gd name="T13" fmla="*/ 0 h 106"/>
                <a:gd name="T14" fmla="*/ 0 w 186"/>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06">
                  <a:moveTo>
                    <a:pt x="0" y="0"/>
                  </a:moveTo>
                  <a:lnTo>
                    <a:pt x="15" y="37"/>
                  </a:lnTo>
                  <a:lnTo>
                    <a:pt x="17" y="65"/>
                  </a:lnTo>
                  <a:lnTo>
                    <a:pt x="186" y="106"/>
                  </a:lnTo>
                  <a:lnTo>
                    <a:pt x="174" y="46"/>
                  </a:lnTo>
                  <a:lnTo>
                    <a:pt x="97" y="8"/>
                  </a:lnTo>
                  <a:lnTo>
                    <a:pt x="64" y="0"/>
                  </a:lnTo>
                  <a:lnTo>
                    <a:pt x="0" y="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3" name="Freeform 105"/>
            <p:cNvSpPr>
              <a:spLocks/>
            </p:cNvSpPr>
            <p:nvPr/>
          </p:nvSpPr>
          <p:spPr bwMode="auto">
            <a:xfrm>
              <a:off x="1292" y="1401"/>
              <a:ext cx="256" cy="88"/>
            </a:xfrm>
            <a:custGeom>
              <a:avLst/>
              <a:gdLst>
                <a:gd name="T0" fmla="*/ 0 w 512"/>
                <a:gd name="T1" fmla="*/ 25 h 176"/>
                <a:gd name="T2" fmla="*/ 31 w 512"/>
                <a:gd name="T3" fmla="*/ 0 h 176"/>
                <a:gd name="T4" fmla="*/ 244 w 512"/>
                <a:gd name="T5" fmla="*/ 76 h 176"/>
                <a:gd name="T6" fmla="*/ 332 w 512"/>
                <a:gd name="T7" fmla="*/ 121 h 176"/>
                <a:gd name="T8" fmla="*/ 432 w 512"/>
                <a:gd name="T9" fmla="*/ 88 h 176"/>
                <a:gd name="T10" fmla="*/ 512 w 512"/>
                <a:gd name="T11" fmla="*/ 127 h 176"/>
                <a:gd name="T12" fmla="*/ 497 w 512"/>
                <a:gd name="T13" fmla="*/ 176 h 176"/>
                <a:gd name="T14" fmla="*/ 155 w 512"/>
                <a:gd name="T15" fmla="*/ 174 h 176"/>
                <a:gd name="T16" fmla="*/ 58 w 512"/>
                <a:gd name="T17" fmla="*/ 62 h 176"/>
                <a:gd name="T18" fmla="*/ 0 w 512"/>
                <a:gd name="T19"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176">
                  <a:moveTo>
                    <a:pt x="0" y="25"/>
                  </a:moveTo>
                  <a:lnTo>
                    <a:pt x="31" y="0"/>
                  </a:lnTo>
                  <a:lnTo>
                    <a:pt x="244" y="76"/>
                  </a:lnTo>
                  <a:lnTo>
                    <a:pt x="332" y="121"/>
                  </a:lnTo>
                  <a:lnTo>
                    <a:pt x="432" y="88"/>
                  </a:lnTo>
                  <a:lnTo>
                    <a:pt x="512" y="127"/>
                  </a:lnTo>
                  <a:lnTo>
                    <a:pt x="497" y="176"/>
                  </a:lnTo>
                  <a:lnTo>
                    <a:pt x="155" y="174"/>
                  </a:lnTo>
                  <a:lnTo>
                    <a:pt x="58" y="62"/>
                  </a:lnTo>
                  <a:lnTo>
                    <a:pt x="0" y="2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4" name="Freeform 106"/>
            <p:cNvSpPr>
              <a:spLocks/>
            </p:cNvSpPr>
            <p:nvPr/>
          </p:nvSpPr>
          <p:spPr bwMode="auto">
            <a:xfrm>
              <a:off x="1365" y="1169"/>
              <a:ext cx="455" cy="267"/>
            </a:xfrm>
            <a:custGeom>
              <a:avLst/>
              <a:gdLst>
                <a:gd name="T0" fmla="*/ 0 w 910"/>
                <a:gd name="T1" fmla="*/ 114 h 535"/>
                <a:gd name="T2" fmla="*/ 78 w 910"/>
                <a:gd name="T3" fmla="*/ 115 h 535"/>
                <a:gd name="T4" fmla="*/ 78 w 910"/>
                <a:gd name="T5" fmla="*/ 177 h 535"/>
                <a:gd name="T6" fmla="*/ 140 w 910"/>
                <a:gd name="T7" fmla="*/ 202 h 535"/>
                <a:gd name="T8" fmla="*/ 425 w 910"/>
                <a:gd name="T9" fmla="*/ 129 h 535"/>
                <a:gd name="T10" fmla="*/ 254 w 910"/>
                <a:gd name="T11" fmla="*/ 222 h 535"/>
                <a:gd name="T12" fmla="*/ 162 w 910"/>
                <a:gd name="T13" fmla="*/ 222 h 535"/>
                <a:gd name="T14" fmla="*/ 161 w 910"/>
                <a:gd name="T15" fmla="*/ 258 h 535"/>
                <a:gd name="T16" fmla="*/ 254 w 910"/>
                <a:gd name="T17" fmla="*/ 321 h 535"/>
                <a:gd name="T18" fmla="*/ 309 w 910"/>
                <a:gd name="T19" fmla="*/ 327 h 535"/>
                <a:gd name="T20" fmla="*/ 258 w 910"/>
                <a:gd name="T21" fmla="*/ 340 h 535"/>
                <a:gd name="T22" fmla="*/ 200 w 910"/>
                <a:gd name="T23" fmla="*/ 330 h 535"/>
                <a:gd name="T24" fmla="*/ 151 w 910"/>
                <a:gd name="T25" fmla="*/ 342 h 535"/>
                <a:gd name="T26" fmla="*/ 132 w 910"/>
                <a:gd name="T27" fmla="*/ 391 h 535"/>
                <a:gd name="T28" fmla="*/ 182 w 910"/>
                <a:gd name="T29" fmla="*/ 403 h 535"/>
                <a:gd name="T30" fmla="*/ 106 w 910"/>
                <a:gd name="T31" fmla="*/ 414 h 535"/>
                <a:gd name="T32" fmla="*/ 151 w 910"/>
                <a:gd name="T33" fmla="*/ 459 h 535"/>
                <a:gd name="T34" fmla="*/ 74 w 910"/>
                <a:gd name="T35" fmla="*/ 485 h 535"/>
                <a:gd name="T36" fmla="*/ 83 w 910"/>
                <a:gd name="T37" fmla="*/ 515 h 535"/>
                <a:gd name="T38" fmla="*/ 154 w 910"/>
                <a:gd name="T39" fmla="*/ 501 h 535"/>
                <a:gd name="T40" fmla="*/ 192 w 910"/>
                <a:gd name="T41" fmla="*/ 526 h 535"/>
                <a:gd name="T42" fmla="*/ 199 w 910"/>
                <a:gd name="T43" fmla="*/ 505 h 535"/>
                <a:gd name="T44" fmla="*/ 323 w 910"/>
                <a:gd name="T45" fmla="*/ 535 h 535"/>
                <a:gd name="T46" fmla="*/ 397 w 910"/>
                <a:gd name="T47" fmla="*/ 508 h 535"/>
                <a:gd name="T48" fmla="*/ 423 w 910"/>
                <a:gd name="T49" fmla="*/ 426 h 535"/>
                <a:gd name="T50" fmla="*/ 406 w 910"/>
                <a:gd name="T51" fmla="*/ 402 h 535"/>
                <a:gd name="T52" fmla="*/ 472 w 910"/>
                <a:gd name="T53" fmla="*/ 403 h 535"/>
                <a:gd name="T54" fmla="*/ 514 w 910"/>
                <a:gd name="T55" fmla="*/ 353 h 535"/>
                <a:gd name="T56" fmla="*/ 421 w 910"/>
                <a:gd name="T57" fmla="*/ 330 h 535"/>
                <a:gd name="T58" fmla="*/ 544 w 910"/>
                <a:gd name="T59" fmla="*/ 284 h 535"/>
                <a:gd name="T60" fmla="*/ 511 w 910"/>
                <a:gd name="T61" fmla="*/ 261 h 535"/>
                <a:gd name="T62" fmla="*/ 601 w 910"/>
                <a:gd name="T63" fmla="*/ 270 h 535"/>
                <a:gd name="T64" fmla="*/ 660 w 910"/>
                <a:gd name="T65" fmla="*/ 220 h 535"/>
                <a:gd name="T66" fmla="*/ 813 w 910"/>
                <a:gd name="T67" fmla="*/ 132 h 535"/>
                <a:gd name="T68" fmla="*/ 643 w 910"/>
                <a:gd name="T69" fmla="*/ 162 h 535"/>
                <a:gd name="T70" fmla="*/ 740 w 910"/>
                <a:gd name="T71" fmla="*/ 126 h 535"/>
                <a:gd name="T72" fmla="*/ 668 w 910"/>
                <a:gd name="T73" fmla="*/ 109 h 535"/>
                <a:gd name="T74" fmla="*/ 772 w 910"/>
                <a:gd name="T75" fmla="*/ 114 h 535"/>
                <a:gd name="T76" fmla="*/ 910 w 910"/>
                <a:gd name="T77" fmla="*/ 68 h 535"/>
                <a:gd name="T78" fmla="*/ 836 w 910"/>
                <a:gd name="T79" fmla="*/ 11 h 535"/>
                <a:gd name="T80" fmla="*/ 680 w 910"/>
                <a:gd name="T81" fmla="*/ 34 h 535"/>
                <a:gd name="T82" fmla="*/ 749 w 910"/>
                <a:gd name="T83" fmla="*/ 5 h 535"/>
                <a:gd name="T84" fmla="*/ 409 w 910"/>
                <a:gd name="T85" fmla="*/ 0 h 535"/>
                <a:gd name="T86" fmla="*/ 330 w 910"/>
                <a:gd name="T87" fmla="*/ 5 h 535"/>
                <a:gd name="T88" fmla="*/ 252 w 910"/>
                <a:gd name="T89" fmla="*/ 50 h 535"/>
                <a:gd name="T90" fmla="*/ 175 w 910"/>
                <a:gd name="T91" fmla="*/ 47 h 535"/>
                <a:gd name="T92" fmla="*/ 138 w 910"/>
                <a:gd name="T93" fmla="*/ 71 h 535"/>
                <a:gd name="T94" fmla="*/ 100 w 910"/>
                <a:gd name="T95" fmla="*/ 76 h 535"/>
                <a:gd name="T96" fmla="*/ 0 w 910"/>
                <a:gd name="T97" fmla="*/ 11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0" h="535">
                  <a:moveTo>
                    <a:pt x="0" y="114"/>
                  </a:moveTo>
                  <a:lnTo>
                    <a:pt x="78" y="115"/>
                  </a:lnTo>
                  <a:lnTo>
                    <a:pt x="78" y="177"/>
                  </a:lnTo>
                  <a:lnTo>
                    <a:pt x="140" y="202"/>
                  </a:lnTo>
                  <a:lnTo>
                    <a:pt x="425" y="129"/>
                  </a:lnTo>
                  <a:lnTo>
                    <a:pt x="254" y="222"/>
                  </a:lnTo>
                  <a:lnTo>
                    <a:pt x="162" y="222"/>
                  </a:lnTo>
                  <a:lnTo>
                    <a:pt x="161" y="258"/>
                  </a:lnTo>
                  <a:lnTo>
                    <a:pt x="254" y="321"/>
                  </a:lnTo>
                  <a:lnTo>
                    <a:pt x="309" y="327"/>
                  </a:lnTo>
                  <a:lnTo>
                    <a:pt x="258" y="340"/>
                  </a:lnTo>
                  <a:lnTo>
                    <a:pt x="200" y="330"/>
                  </a:lnTo>
                  <a:lnTo>
                    <a:pt x="151" y="342"/>
                  </a:lnTo>
                  <a:lnTo>
                    <a:pt x="132" y="391"/>
                  </a:lnTo>
                  <a:lnTo>
                    <a:pt x="182" y="403"/>
                  </a:lnTo>
                  <a:lnTo>
                    <a:pt x="106" y="414"/>
                  </a:lnTo>
                  <a:lnTo>
                    <a:pt x="151" y="459"/>
                  </a:lnTo>
                  <a:lnTo>
                    <a:pt x="74" y="485"/>
                  </a:lnTo>
                  <a:lnTo>
                    <a:pt x="83" y="515"/>
                  </a:lnTo>
                  <a:lnTo>
                    <a:pt x="154" y="501"/>
                  </a:lnTo>
                  <a:lnTo>
                    <a:pt x="192" y="526"/>
                  </a:lnTo>
                  <a:lnTo>
                    <a:pt x="199" y="505"/>
                  </a:lnTo>
                  <a:lnTo>
                    <a:pt x="323" y="535"/>
                  </a:lnTo>
                  <a:lnTo>
                    <a:pt x="397" y="508"/>
                  </a:lnTo>
                  <a:lnTo>
                    <a:pt x="423" y="426"/>
                  </a:lnTo>
                  <a:lnTo>
                    <a:pt x="406" y="402"/>
                  </a:lnTo>
                  <a:lnTo>
                    <a:pt x="472" y="403"/>
                  </a:lnTo>
                  <a:lnTo>
                    <a:pt x="514" y="353"/>
                  </a:lnTo>
                  <a:lnTo>
                    <a:pt x="421" y="330"/>
                  </a:lnTo>
                  <a:lnTo>
                    <a:pt x="544" y="284"/>
                  </a:lnTo>
                  <a:lnTo>
                    <a:pt x="511" y="261"/>
                  </a:lnTo>
                  <a:lnTo>
                    <a:pt x="601" y="270"/>
                  </a:lnTo>
                  <a:lnTo>
                    <a:pt x="660" y="220"/>
                  </a:lnTo>
                  <a:lnTo>
                    <a:pt x="813" y="132"/>
                  </a:lnTo>
                  <a:lnTo>
                    <a:pt x="643" y="162"/>
                  </a:lnTo>
                  <a:lnTo>
                    <a:pt x="740" y="126"/>
                  </a:lnTo>
                  <a:lnTo>
                    <a:pt x="668" y="109"/>
                  </a:lnTo>
                  <a:lnTo>
                    <a:pt x="772" y="114"/>
                  </a:lnTo>
                  <a:lnTo>
                    <a:pt x="910" y="68"/>
                  </a:lnTo>
                  <a:lnTo>
                    <a:pt x="836" y="11"/>
                  </a:lnTo>
                  <a:lnTo>
                    <a:pt x="680" y="34"/>
                  </a:lnTo>
                  <a:lnTo>
                    <a:pt x="749" y="5"/>
                  </a:lnTo>
                  <a:lnTo>
                    <a:pt x="409" y="0"/>
                  </a:lnTo>
                  <a:lnTo>
                    <a:pt x="330" y="5"/>
                  </a:lnTo>
                  <a:lnTo>
                    <a:pt x="252" y="50"/>
                  </a:lnTo>
                  <a:lnTo>
                    <a:pt x="175" y="47"/>
                  </a:lnTo>
                  <a:lnTo>
                    <a:pt x="138" y="71"/>
                  </a:lnTo>
                  <a:lnTo>
                    <a:pt x="100" y="76"/>
                  </a:lnTo>
                  <a:lnTo>
                    <a:pt x="0" y="114"/>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5" name="Freeform 107"/>
            <p:cNvSpPr>
              <a:spLocks/>
            </p:cNvSpPr>
            <p:nvPr/>
          </p:nvSpPr>
          <p:spPr bwMode="auto">
            <a:xfrm>
              <a:off x="1302" y="1248"/>
              <a:ext cx="166" cy="116"/>
            </a:xfrm>
            <a:custGeom>
              <a:avLst/>
              <a:gdLst>
                <a:gd name="T0" fmla="*/ 0 w 333"/>
                <a:gd name="T1" fmla="*/ 60 h 233"/>
                <a:gd name="T2" fmla="*/ 82 w 333"/>
                <a:gd name="T3" fmla="*/ 47 h 233"/>
                <a:gd name="T4" fmla="*/ 39 w 333"/>
                <a:gd name="T5" fmla="*/ 14 h 233"/>
                <a:gd name="T6" fmla="*/ 142 w 333"/>
                <a:gd name="T7" fmla="*/ 0 h 233"/>
                <a:gd name="T8" fmla="*/ 167 w 333"/>
                <a:gd name="T9" fmla="*/ 48 h 233"/>
                <a:gd name="T10" fmla="*/ 258 w 333"/>
                <a:gd name="T11" fmla="*/ 60 h 233"/>
                <a:gd name="T12" fmla="*/ 258 w 333"/>
                <a:gd name="T13" fmla="*/ 118 h 233"/>
                <a:gd name="T14" fmla="*/ 310 w 333"/>
                <a:gd name="T15" fmla="*/ 117 h 233"/>
                <a:gd name="T16" fmla="*/ 333 w 333"/>
                <a:gd name="T17" fmla="*/ 147 h 233"/>
                <a:gd name="T18" fmla="*/ 241 w 333"/>
                <a:gd name="T19" fmla="*/ 160 h 233"/>
                <a:gd name="T20" fmla="*/ 225 w 333"/>
                <a:gd name="T21" fmla="*/ 233 h 233"/>
                <a:gd name="T22" fmla="*/ 128 w 333"/>
                <a:gd name="T23" fmla="*/ 228 h 233"/>
                <a:gd name="T24" fmla="*/ 75 w 333"/>
                <a:gd name="T25" fmla="*/ 167 h 233"/>
                <a:gd name="T26" fmla="*/ 182 w 333"/>
                <a:gd name="T27" fmla="*/ 143 h 233"/>
                <a:gd name="T28" fmla="*/ 53 w 333"/>
                <a:gd name="T29" fmla="*/ 147 h 233"/>
                <a:gd name="T30" fmla="*/ 0 w 333"/>
                <a:gd name="T31" fmla="*/ 6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33">
                  <a:moveTo>
                    <a:pt x="0" y="60"/>
                  </a:moveTo>
                  <a:lnTo>
                    <a:pt x="82" y="47"/>
                  </a:lnTo>
                  <a:lnTo>
                    <a:pt x="39" y="14"/>
                  </a:lnTo>
                  <a:lnTo>
                    <a:pt x="142" y="0"/>
                  </a:lnTo>
                  <a:lnTo>
                    <a:pt x="167" y="48"/>
                  </a:lnTo>
                  <a:lnTo>
                    <a:pt x="258" y="60"/>
                  </a:lnTo>
                  <a:lnTo>
                    <a:pt x="258" y="118"/>
                  </a:lnTo>
                  <a:lnTo>
                    <a:pt x="310" y="117"/>
                  </a:lnTo>
                  <a:lnTo>
                    <a:pt x="333" y="147"/>
                  </a:lnTo>
                  <a:lnTo>
                    <a:pt x="241" y="160"/>
                  </a:lnTo>
                  <a:lnTo>
                    <a:pt x="225" y="233"/>
                  </a:lnTo>
                  <a:lnTo>
                    <a:pt x="128" y="228"/>
                  </a:lnTo>
                  <a:lnTo>
                    <a:pt x="75" y="167"/>
                  </a:lnTo>
                  <a:lnTo>
                    <a:pt x="182" y="143"/>
                  </a:lnTo>
                  <a:lnTo>
                    <a:pt x="53" y="147"/>
                  </a:lnTo>
                  <a:lnTo>
                    <a:pt x="0" y="60"/>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sp>
          <p:nvSpPr>
            <p:cNvPr id="693356" name="Freeform 108"/>
            <p:cNvSpPr>
              <a:spLocks/>
            </p:cNvSpPr>
            <p:nvPr/>
          </p:nvSpPr>
          <p:spPr bwMode="auto">
            <a:xfrm>
              <a:off x="1393" y="1515"/>
              <a:ext cx="426" cy="352"/>
            </a:xfrm>
            <a:custGeom>
              <a:avLst/>
              <a:gdLst>
                <a:gd name="T0" fmla="*/ 0 w 851"/>
                <a:gd name="T1" fmla="*/ 155 h 705"/>
                <a:gd name="T2" fmla="*/ 7 w 851"/>
                <a:gd name="T3" fmla="*/ 79 h 705"/>
                <a:gd name="T4" fmla="*/ 101 w 851"/>
                <a:gd name="T5" fmla="*/ 0 h 705"/>
                <a:gd name="T6" fmla="*/ 152 w 851"/>
                <a:gd name="T7" fmla="*/ 8 h 705"/>
                <a:gd name="T8" fmla="*/ 110 w 851"/>
                <a:gd name="T9" fmla="*/ 95 h 705"/>
                <a:gd name="T10" fmla="*/ 146 w 851"/>
                <a:gd name="T11" fmla="*/ 145 h 705"/>
                <a:gd name="T12" fmla="*/ 156 w 851"/>
                <a:gd name="T13" fmla="*/ 94 h 705"/>
                <a:gd name="T14" fmla="*/ 189 w 851"/>
                <a:gd name="T15" fmla="*/ 33 h 705"/>
                <a:gd name="T16" fmla="*/ 253 w 851"/>
                <a:gd name="T17" fmla="*/ 6 h 705"/>
                <a:gd name="T18" fmla="*/ 272 w 851"/>
                <a:gd name="T19" fmla="*/ 125 h 705"/>
                <a:gd name="T20" fmla="*/ 369 w 851"/>
                <a:gd name="T21" fmla="*/ 69 h 705"/>
                <a:gd name="T22" fmla="*/ 437 w 851"/>
                <a:gd name="T23" fmla="*/ 85 h 705"/>
                <a:gd name="T24" fmla="*/ 468 w 851"/>
                <a:gd name="T25" fmla="*/ 125 h 705"/>
                <a:gd name="T26" fmla="*/ 499 w 851"/>
                <a:gd name="T27" fmla="*/ 163 h 705"/>
                <a:gd name="T28" fmla="*/ 521 w 851"/>
                <a:gd name="T29" fmla="*/ 138 h 705"/>
                <a:gd name="T30" fmla="*/ 578 w 851"/>
                <a:gd name="T31" fmla="*/ 178 h 705"/>
                <a:gd name="T32" fmla="*/ 583 w 851"/>
                <a:gd name="T33" fmla="*/ 214 h 705"/>
                <a:gd name="T34" fmla="*/ 650 w 851"/>
                <a:gd name="T35" fmla="*/ 225 h 705"/>
                <a:gd name="T36" fmla="*/ 680 w 851"/>
                <a:gd name="T37" fmla="*/ 248 h 705"/>
                <a:gd name="T38" fmla="*/ 632 w 851"/>
                <a:gd name="T39" fmla="*/ 272 h 705"/>
                <a:gd name="T40" fmla="*/ 701 w 851"/>
                <a:gd name="T41" fmla="*/ 288 h 705"/>
                <a:gd name="T42" fmla="*/ 647 w 851"/>
                <a:gd name="T43" fmla="*/ 328 h 705"/>
                <a:gd name="T44" fmla="*/ 716 w 851"/>
                <a:gd name="T45" fmla="*/ 369 h 705"/>
                <a:gd name="T46" fmla="*/ 747 w 851"/>
                <a:gd name="T47" fmla="*/ 361 h 705"/>
                <a:gd name="T48" fmla="*/ 851 w 851"/>
                <a:gd name="T49" fmla="*/ 440 h 705"/>
                <a:gd name="T50" fmla="*/ 791 w 851"/>
                <a:gd name="T51" fmla="*/ 493 h 705"/>
                <a:gd name="T52" fmla="*/ 786 w 851"/>
                <a:gd name="T53" fmla="*/ 540 h 705"/>
                <a:gd name="T54" fmla="*/ 689 w 851"/>
                <a:gd name="T55" fmla="*/ 450 h 705"/>
                <a:gd name="T56" fmla="*/ 652 w 851"/>
                <a:gd name="T57" fmla="*/ 457 h 705"/>
                <a:gd name="T58" fmla="*/ 695 w 851"/>
                <a:gd name="T59" fmla="*/ 546 h 705"/>
                <a:gd name="T60" fmla="*/ 746 w 851"/>
                <a:gd name="T61" fmla="*/ 558 h 705"/>
                <a:gd name="T62" fmla="*/ 748 w 851"/>
                <a:gd name="T63" fmla="*/ 669 h 705"/>
                <a:gd name="T64" fmla="*/ 629 w 851"/>
                <a:gd name="T65" fmla="*/ 606 h 705"/>
                <a:gd name="T66" fmla="*/ 715 w 851"/>
                <a:gd name="T67" fmla="*/ 705 h 705"/>
                <a:gd name="T68" fmla="*/ 559 w 851"/>
                <a:gd name="T69" fmla="*/ 645 h 705"/>
                <a:gd name="T70" fmla="*/ 458 w 851"/>
                <a:gd name="T71" fmla="*/ 566 h 705"/>
                <a:gd name="T72" fmla="*/ 395 w 851"/>
                <a:gd name="T73" fmla="*/ 579 h 705"/>
                <a:gd name="T74" fmla="*/ 377 w 851"/>
                <a:gd name="T75" fmla="*/ 512 h 705"/>
                <a:gd name="T76" fmla="*/ 489 w 851"/>
                <a:gd name="T77" fmla="*/ 512 h 705"/>
                <a:gd name="T78" fmla="*/ 463 w 851"/>
                <a:gd name="T79" fmla="*/ 470 h 705"/>
                <a:gd name="T80" fmla="*/ 527 w 851"/>
                <a:gd name="T81" fmla="*/ 407 h 705"/>
                <a:gd name="T82" fmla="*/ 481 w 851"/>
                <a:gd name="T83" fmla="*/ 323 h 705"/>
                <a:gd name="T84" fmla="*/ 398 w 851"/>
                <a:gd name="T85" fmla="*/ 325 h 705"/>
                <a:gd name="T86" fmla="*/ 395 w 851"/>
                <a:gd name="T87" fmla="*/ 302 h 705"/>
                <a:gd name="T88" fmla="*/ 423 w 851"/>
                <a:gd name="T89" fmla="*/ 288 h 705"/>
                <a:gd name="T90" fmla="*/ 370 w 851"/>
                <a:gd name="T91" fmla="*/ 254 h 705"/>
                <a:gd name="T92" fmla="*/ 321 w 851"/>
                <a:gd name="T93" fmla="*/ 217 h 705"/>
                <a:gd name="T94" fmla="*/ 333 w 851"/>
                <a:gd name="T95" fmla="*/ 251 h 705"/>
                <a:gd name="T96" fmla="*/ 272 w 851"/>
                <a:gd name="T97" fmla="*/ 260 h 705"/>
                <a:gd name="T98" fmla="*/ 53 w 851"/>
                <a:gd name="T99" fmla="*/ 223 h 705"/>
                <a:gd name="T100" fmla="*/ 16 w 851"/>
                <a:gd name="T101" fmla="*/ 177 h 705"/>
                <a:gd name="T102" fmla="*/ 85 w 851"/>
                <a:gd name="T103" fmla="*/ 182 h 705"/>
                <a:gd name="T104" fmla="*/ 0 w 851"/>
                <a:gd name="T105" fmla="*/ 15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705">
                  <a:moveTo>
                    <a:pt x="0" y="155"/>
                  </a:moveTo>
                  <a:lnTo>
                    <a:pt x="7" y="79"/>
                  </a:lnTo>
                  <a:lnTo>
                    <a:pt x="101" y="0"/>
                  </a:lnTo>
                  <a:lnTo>
                    <a:pt x="152" y="8"/>
                  </a:lnTo>
                  <a:lnTo>
                    <a:pt x="110" y="95"/>
                  </a:lnTo>
                  <a:lnTo>
                    <a:pt x="146" y="145"/>
                  </a:lnTo>
                  <a:lnTo>
                    <a:pt x="156" y="94"/>
                  </a:lnTo>
                  <a:lnTo>
                    <a:pt x="189" y="33"/>
                  </a:lnTo>
                  <a:lnTo>
                    <a:pt x="253" y="6"/>
                  </a:lnTo>
                  <a:lnTo>
                    <a:pt x="272" y="125"/>
                  </a:lnTo>
                  <a:lnTo>
                    <a:pt x="369" y="69"/>
                  </a:lnTo>
                  <a:lnTo>
                    <a:pt x="437" y="85"/>
                  </a:lnTo>
                  <a:lnTo>
                    <a:pt x="468" y="125"/>
                  </a:lnTo>
                  <a:lnTo>
                    <a:pt x="499" y="163"/>
                  </a:lnTo>
                  <a:lnTo>
                    <a:pt x="521" y="138"/>
                  </a:lnTo>
                  <a:lnTo>
                    <a:pt x="578" y="178"/>
                  </a:lnTo>
                  <a:lnTo>
                    <a:pt x="583" y="214"/>
                  </a:lnTo>
                  <a:lnTo>
                    <a:pt x="650" y="225"/>
                  </a:lnTo>
                  <a:lnTo>
                    <a:pt x="680" y="248"/>
                  </a:lnTo>
                  <a:lnTo>
                    <a:pt x="632" y="272"/>
                  </a:lnTo>
                  <a:lnTo>
                    <a:pt x="701" y="288"/>
                  </a:lnTo>
                  <a:lnTo>
                    <a:pt x="647" y="328"/>
                  </a:lnTo>
                  <a:lnTo>
                    <a:pt x="716" y="369"/>
                  </a:lnTo>
                  <a:lnTo>
                    <a:pt x="747" y="361"/>
                  </a:lnTo>
                  <a:lnTo>
                    <a:pt x="851" y="440"/>
                  </a:lnTo>
                  <a:lnTo>
                    <a:pt x="791" y="493"/>
                  </a:lnTo>
                  <a:lnTo>
                    <a:pt x="786" y="540"/>
                  </a:lnTo>
                  <a:lnTo>
                    <a:pt x="689" y="450"/>
                  </a:lnTo>
                  <a:lnTo>
                    <a:pt x="652" y="457"/>
                  </a:lnTo>
                  <a:lnTo>
                    <a:pt x="695" y="546"/>
                  </a:lnTo>
                  <a:lnTo>
                    <a:pt x="746" y="558"/>
                  </a:lnTo>
                  <a:lnTo>
                    <a:pt x="748" y="669"/>
                  </a:lnTo>
                  <a:lnTo>
                    <a:pt x="629" y="606"/>
                  </a:lnTo>
                  <a:lnTo>
                    <a:pt x="715" y="705"/>
                  </a:lnTo>
                  <a:lnTo>
                    <a:pt x="559" y="645"/>
                  </a:lnTo>
                  <a:lnTo>
                    <a:pt x="458" y="566"/>
                  </a:lnTo>
                  <a:lnTo>
                    <a:pt x="395" y="579"/>
                  </a:lnTo>
                  <a:lnTo>
                    <a:pt x="377" y="512"/>
                  </a:lnTo>
                  <a:lnTo>
                    <a:pt x="489" y="512"/>
                  </a:lnTo>
                  <a:lnTo>
                    <a:pt x="463" y="470"/>
                  </a:lnTo>
                  <a:lnTo>
                    <a:pt x="527" y="407"/>
                  </a:lnTo>
                  <a:lnTo>
                    <a:pt x="481" y="323"/>
                  </a:lnTo>
                  <a:lnTo>
                    <a:pt x="398" y="325"/>
                  </a:lnTo>
                  <a:lnTo>
                    <a:pt x="395" y="302"/>
                  </a:lnTo>
                  <a:lnTo>
                    <a:pt x="423" y="288"/>
                  </a:lnTo>
                  <a:lnTo>
                    <a:pt x="370" y="254"/>
                  </a:lnTo>
                  <a:lnTo>
                    <a:pt x="321" y="217"/>
                  </a:lnTo>
                  <a:lnTo>
                    <a:pt x="333" y="251"/>
                  </a:lnTo>
                  <a:lnTo>
                    <a:pt x="272" y="260"/>
                  </a:lnTo>
                  <a:lnTo>
                    <a:pt x="53" y="223"/>
                  </a:lnTo>
                  <a:lnTo>
                    <a:pt x="16" y="177"/>
                  </a:lnTo>
                  <a:lnTo>
                    <a:pt x="85" y="182"/>
                  </a:lnTo>
                  <a:lnTo>
                    <a:pt x="0" y="155"/>
                  </a:lnTo>
                  <a:close/>
                </a:path>
              </a:pathLst>
            </a:custGeom>
            <a:solidFill>
              <a:srgbClr val="99CCFF"/>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fontAlgn="base">
                <a:spcBef>
                  <a:spcPct val="0"/>
                </a:spcBef>
                <a:spcAft>
                  <a:spcPct val="0"/>
                </a:spcAft>
              </a:pPr>
              <a:endParaRPr lang="en-US">
                <a:solidFill>
                  <a:prstClr val="black"/>
                </a:solidFill>
                <a:ea typeface="MS PGothic" pitchFamily="34" charset="-128"/>
              </a:endParaRPr>
            </a:p>
          </p:txBody>
        </p:sp>
      </p:grpSp>
      <p:sp>
        <p:nvSpPr>
          <p:cNvPr id="693357" name="Oval 109"/>
          <p:cNvSpPr>
            <a:spLocks noChangeArrowheads="1"/>
          </p:cNvSpPr>
          <p:nvPr/>
        </p:nvSpPr>
        <p:spPr bwMode="auto">
          <a:xfrm>
            <a:off x="1905000" y="3657600"/>
            <a:ext cx="76200" cy="746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358" name="Oval 110"/>
          <p:cNvSpPr>
            <a:spLocks noChangeArrowheads="1"/>
          </p:cNvSpPr>
          <p:nvPr/>
        </p:nvSpPr>
        <p:spPr bwMode="auto">
          <a:xfrm>
            <a:off x="1828800" y="3360738"/>
            <a:ext cx="76200" cy="746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359" name="Oval 111"/>
          <p:cNvSpPr>
            <a:spLocks noChangeArrowheads="1"/>
          </p:cNvSpPr>
          <p:nvPr/>
        </p:nvSpPr>
        <p:spPr bwMode="auto">
          <a:xfrm>
            <a:off x="2286000" y="3065463"/>
            <a:ext cx="76200" cy="730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360" name="Oval 112"/>
          <p:cNvSpPr>
            <a:spLocks noChangeArrowheads="1"/>
          </p:cNvSpPr>
          <p:nvPr/>
        </p:nvSpPr>
        <p:spPr bwMode="auto">
          <a:xfrm>
            <a:off x="4343400" y="2843213"/>
            <a:ext cx="76200" cy="730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362" name="Text Box 114"/>
          <p:cNvSpPr txBox="1">
            <a:spLocks noChangeArrowheads="1"/>
          </p:cNvSpPr>
          <p:nvPr/>
        </p:nvSpPr>
        <p:spPr bwMode="auto">
          <a:xfrm>
            <a:off x="228600" y="4029075"/>
            <a:ext cx="20197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a:solidFill>
                  <a:prstClr val="black"/>
                </a:solidFill>
                <a:latin typeface="Arial" charset="0"/>
                <a:ea typeface="MS PGothic" pitchFamily="34" charset="-128"/>
              </a:rPr>
              <a:t>Hermosillo, Sonora, Mexico</a:t>
            </a:r>
          </a:p>
        </p:txBody>
      </p:sp>
      <p:sp>
        <p:nvSpPr>
          <p:cNvPr id="693363" name="Text Box 115"/>
          <p:cNvSpPr txBox="1">
            <a:spLocks noChangeArrowheads="1"/>
          </p:cNvSpPr>
          <p:nvPr/>
        </p:nvSpPr>
        <p:spPr bwMode="auto">
          <a:xfrm>
            <a:off x="277813" y="3348038"/>
            <a:ext cx="122520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a:solidFill>
                  <a:prstClr val="black"/>
                </a:solidFill>
                <a:latin typeface="Arial" charset="0"/>
                <a:ea typeface="MS PGothic" pitchFamily="34" charset="-128"/>
              </a:rPr>
              <a:t>Tucson, </a:t>
            </a:r>
            <a:r>
              <a:rPr lang="en-US" sz="1200" b="1" dirty="0" smtClean="0">
                <a:solidFill>
                  <a:prstClr val="black"/>
                </a:solidFill>
                <a:latin typeface="Arial" charset="0"/>
                <a:ea typeface="MS PGothic" pitchFamily="34" charset="-128"/>
              </a:rPr>
              <a:t>Arizona </a:t>
            </a:r>
            <a:endParaRPr lang="en-US" sz="1200" b="1" dirty="0">
              <a:solidFill>
                <a:prstClr val="black"/>
              </a:solidFill>
              <a:latin typeface="Arial" charset="0"/>
              <a:ea typeface="MS PGothic" pitchFamily="34" charset="-128"/>
            </a:endParaRPr>
          </a:p>
        </p:txBody>
      </p:sp>
      <p:sp>
        <p:nvSpPr>
          <p:cNvPr id="693364" name="Text Box 116"/>
          <p:cNvSpPr txBox="1">
            <a:spLocks noChangeArrowheads="1"/>
          </p:cNvSpPr>
          <p:nvPr/>
        </p:nvSpPr>
        <p:spPr bwMode="auto">
          <a:xfrm>
            <a:off x="815975" y="2790825"/>
            <a:ext cx="138018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a:solidFill>
                  <a:prstClr val="black"/>
                </a:solidFill>
                <a:latin typeface="Arial" charset="0"/>
                <a:ea typeface="MS PGothic" pitchFamily="34" charset="-128"/>
              </a:rPr>
              <a:t>Columbus, Indiana</a:t>
            </a:r>
          </a:p>
        </p:txBody>
      </p:sp>
      <p:sp>
        <p:nvSpPr>
          <p:cNvPr id="693365" name="Text Box 117"/>
          <p:cNvSpPr txBox="1">
            <a:spLocks noChangeArrowheads="1"/>
          </p:cNvSpPr>
          <p:nvPr/>
        </p:nvSpPr>
        <p:spPr bwMode="auto">
          <a:xfrm>
            <a:off x="3443957" y="3383168"/>
            <a:ext cx="21567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a:solidFill>
                  <a:prstClr val="black"/>
                </a:solidFill>
                <a:latin typeface="Arial" charset="0"/>
                <a:ea typeface="MS PGothic" pitchFamily="34" charset="-128"/>
              </a:rPr>
              <a:t>Newcastle-u-Lyme, </a:t>
            </a:r>
            <a:r>
              <a:rPr lang="en-US" sz="1200" b="1" dirty="0" smtClean="0">
                <a:solidFill>
                  <a:prstClr val="black"/>
                </a:solidFill>
                <a:latin typeface="Arial" charset="0"/>
                <a:ea typeface="MS PGothic" pitchFamily="34" charset="-128"/>
              </a:rPr>
              <a:t>England**</a:t>
            </a:r>
            <a:endParaRPr lang="en-US" sz="1200" b="1" dirty="0">
              <a:solidFill>
                <a:prstClr val="black"/>
              </a:solidFill>
              <a:latin typeface="Arial" charset="0"/>
              <a:ea typeface="MS PGothic" pitchFamily="34" charset="-128"/>
            </a:endParaRPr>
          </a:p>
        </p:txBody>
      </p:sp>
      <p:sp>
        <p:nvSpPr>
          <p:cNvPr id="693371" name="Oval 123"/>
          <p:cNvSpPr>
            <a:spLocks noChangeArrowheads="1"/>
          </p:cNvSpPr>
          <p:nvPr/>
        </p:nvSpPr>
        <p:spPr bwMode="auto">
          <a:xfrm>
            <a:off x="3048000" y="5289550"/>
            <a:ext cx="76200" cy="7461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sz="2400">
              <a:solidFill>
                <a:prstClr val="black"/>
              </a:solidFill>
              <a:latin typeface="Times New Roman" pitchFamily="18" charset="0"/>
              <a:ea typeface="MS PGothic" pitchFamily="34" charset="-128"/>
            </a:endParaRPr>
          </a:p>
        </p:txBody>
      </p:sp>
      <p:sp>
        <p:nvSpPr>
          <p:cNvPr id="693391" name="Text Box 143"/>
          <p:cNvSpPr txBox="1">
            <a:spLocks noChangeArrowheads="1"/>
          </p:cNvSpPr>
          <p:nvPr/>
        </p:nvSpPr>
        <p:spPr bwMode="auto">
          <a:xfrm>
            <a:off x="5005388" y="2280688"/>
            <a:ext cx="14795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457200" fontAlgn="base">
              <a:spcBef>
                <a:spcPct val="50000"/>
              </a:spcBef>
              <a:spcAft>
                <a:spcPct val="0"/>
              </a:spcAft>
            </a:pPr>
            <a:r>
              <a:rPr lang="en-US" sz="1200" b="1" dirty="0" err="1">
                <a:solidFill>
                  <a:prstClr val="black"/>
                </a:solidFill>
                <a:latin typeface="Arial" charset="0"/>
                <a:ea typeface="MS PGothic" pitchFamily="34" charset="-128"/>
              </a:rPr>
              <a:t>Kitzingen</a:t>
            </a:r>
            <a:r>
              <a:rPr lang="en-US" sz="1200" b="1" dirty="0">
                <a:solidFill>
                  <a:prstClr val="black"/>
                </a:solidFill>
                <a:latin typeface="Arial" charset="0"/>
                <a:ea typeface="MS PGothic" pitchFamily="34" charset="-128"/>
              </a:rPr>
              <a:t>, </a:t>
            </a:r>
            <a:r>
              <a:rPr lang="en-US" sz="1200" b="1" dirty="0" smtClean="0">
                <a:solidFill>
                  <a:prstClr val="black"/>
                </a:solidFill>
                <a:latin typeface="Arial" charset="0"/>
                <a:ea typeface="MS PGothic" pitchFamily="34" charset="-128"/>
              </a:rPr>
              <a:t>Germany</a:t>
            </a:r>
            <a:endParaRPr lang="en-US" sz="1200" b="1" dirty="0">
              <a:solidFill>
                <a:prstClr val="black"/>
              </a:solidFill>
              <a:latin typeface="Arial" charset="0"/>
              <a:ea typeface="MS PGothic" pitchFamily="34" charset="-128"/>
            </a:endParaRPr>
          </a:p>
        </p:txBody>
      </p:sp>
      <p:sp>
        <p:nvSpPr>
          <p:cNvPr id="693396" name="Line 148"/>
          <p:cNvSpPr>
            <a:spLocks noChangeShapeType="1"/>
          </p:cNvSpPr>
          <p:nvPr/>
        </p:nvSpPr>
        <p:spPr bwMode="auto">
          <a:xfrm rot="833471" flipH="1">
            <a:off x="4631386" y="2475160"/>
            <a:ext cx="375278" cy="4847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08" name="Oval 160"/>
          <p:cNvSpPr>
            <a:spLocks noChangeArrowheads="1"/>
          </p:cNvSpPr>
          <p:nvPr/>
        </p:nvSpPr>
        <p:spPr bwMode="auto">
          <a:xfrm>
            <a:off x="4495800" y="2916238"/>
            <a:ext cx="76200" cy="746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13" name="Line 165"/>
          <p:cNvSpPr>
            <a:spLocks noChangeShapeType="1"/>
          </p:cNvSpPr>
          <p:nvPr/>
        </p:nvSpPr>
        <p:spPr bwMode="auto">
          <a:xfrm flipV="1">
            <a:off x="1600200" y="3806825"/>
            <a:ext cx="228600"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14" name="Line 166"/>
          <p:cNvSpPr>
            <a:spLocks noChangeShapeType="1"/>
          </p:cNvSpPr>
          <p:nvPr/>
        </p:nvSpPr>
        <p:spPr bwMode="auto">
          <a:xfrm>
            <a:off x="1600200" y="343535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15" name="Line 167"/>
          <p:cNvSpPr>
            <a:spLocks noChangeShapeType="1"/>
          </p:cNvSpPr>
          <p:nvPr/>
        </p:nvSpPr>
        <p:spPr bwMode="auto">
          <a:xfrm>
            <a:off x="2119313" y="2990850"/>
            <a:ext cx="152400" cy="746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16" name="Text Box 168"/>
          <p:cNvSpPr txBox="1">
            <a:spLocks noChangeArrowheads="1"/>
          </p:cNvSpPr>
          <p:nvPr/>
        </p:nvSpPr>
        <p:spPr bwMode="auto">
          <a:xfrm>
            <a:off x="2794304" y="2225219"/>
            <a:ext cx="125034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a:solidFill>
                  <a:prstClr val="black"/>
                </a:solidFill>
                <a:latin typeface="Arial" charset="0"/>
                <a:ea typeface="MS PGothic" pitchFamily="34" charset="-128"/>
              </a:rPr>
              <a:t>Detroit, Michigan</a:t>
            </a:r>
          </a:p>
        </p:txBody>
      </p:sp>
      <p:sp>
        <p:nvSpPr>
          <p:cNvPr id="693417" name="Text Box 169"/>
          <p:cNvSpPr txBox="1">
            <a:spLocks noChangeArrowheads="1"/>
          </p:cNvSpPr>
          <p:nvPr/>
        </p:nvSpPr>
        <p:spPr bwMode="auto">
          <a:xfrm>
            <a:off x="1752600" y="4918075"/>
            <a:ext cx="17039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err="1">
                <a:solidFill>
                  <a:prstClr val="black"/>
                </a:solidFill>
                <a:latin typeface="Arial" charset="0"/>
                <a:ea typeface="MS PGothic" pitchFamily="34" charset="-128"/>
              </a:rPr>
              <a:t>Itu</a:t>
            </a:r>
            <a:r>
              <a:rPr lang="en-US" sz="1200" b="1" dirty="0">
                <a:solidFill>
                  <a:prstClr val="black"/>
                </a:solidFill>
                <a:latin typeface="Arial" charset="0"/>
                <a:ea typeface="MS PGothic" pitchFamily="34" charset="-128"/>
              </a:rPr>
              <a:t> (Sao Paulo), </a:t>
            </a:r>
            <a:r>
              <a:rPr lang="en-US" sz="1200" b="1" dirty="0" smtClean="0">
                <a:solidFill>
                  <a:prstClr val="black"/>
                </a:solidFill>
                <a:latin typeface="Arial" charset="0"/>
                <a:ea typeface="MS PGothic" pitchFamily="34" charset="-128"/>
              </a:rPr>
              <a:t>Brazil**</a:t>
            </a:r>
            <a:endParaRPr lang="en-US" sz="1200" b="1" dirty="0">
              <a:solidFill>
                <a:prstClr val="black"/>
              </a:solidFill>
              <a:latin typeface="Arial" charset="0"/>
              <a:ea typeface="MS PGothic" pitchFamily="34" charset="-128"/>
            </a:endParaRPr>
          </a:p>
        </p:txBody>
      </p:sp>
      <p:sp>
        <p:nvSpPr>
          <p:cNvPr id="693418" name="Line 170"/>
          <p:cNvSpPr>
            <a:spLocks noChangeShapeType="1"/>
          </p:cNvSpPr>
          <p:nvPr/>
        </p:nvSpPr>
        <p:spPr bwMode="auto">
          <a:xfrm>
            <a:off x="2819400" y="5067300"/>
            <a:ext cx="228600" cy="222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27" name="Oval 179"/>
          <p:cNvSpPr>
            <a:spLocks noChangeArrowheads="1"/>
          </p:cNvSpPr>
          <p:nvPr/>
        </p:nvSpPr>
        <p:spPr bwMode="auto">
          <a:xfrm>
            <a:off x="2438400" y="2843213"/>
            <a:ext cx="76200" cy="746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28" name="Line 180"/>
          <p:cNvSpPr>
            <a:spLocks noChangeShapeType="1"/>
          </p:cNvSpPr>
          <p:nvPr/>
        </p:nvSpPr>
        <p:spPr bwMode="auto">
          <a:xfrm flipH="1">
            <a:off x="2514600" y="2433059"/>
            <a:ext cx="571500" cy="4101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693429" name="Line 181"/>
          <p:cNvSpPr>
            <a:spLocks noChangeShapeType="1"/>
          </p:cNvSpPr>
          <p:nvPr/>
        </p:nvSpPr>
        <p:spPr bwMode="auto">
          <a:xfrm flipV="1">
            <a:off x="4157265" y="2843213"/>
            <a:ext cx="186135" cy="517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en-US">
              <a:solidFill>
                <a:prstClr val="black"/>
              </a:solidFill>
              <a:ea typeface="MS PGothic" pitchFamily="34" charset="-128"/>
            </a:endParaRPr>
          </a:p>
        </p:txBody>
      </p:sp>
      <p:sp>
        <p:nvSpPr>
          <p:cNvPr id="131" name="Titel 1"/>
          <p:cNvSpPr txBox="1">
            <a:spLocks/>
          </p:cNvSpPr>
          <p:nvPr/>
        </p:nvSpPr>
        <p:spPr>
          <a:xfrm>
            <a:off x="254268" y="244698"/>
            <a:ext cx="6597650" cy="950913"/>
          </a:xfrm>
          <a:prstGeom prst="rect">
            <a:avLst/>
          </a:prstGeom>
        </p:spPr>
        <p:txBody>
          <a:bodyPr/>
          <a:lstStyle>
            <a:lvl1pPr algn="l" defTabSz="457200" rtl="0" eaLnBrk="0" fontAlgn="base" hangingPunct="0">
              <a:spcBef>
                <a:spcPct val="0"/>
              </a:spcBef>
              <a:spcAft>
                <a:spcPct val="0"/>
              </a:spcAft>
              <a:defRPr sz="2400" b="1" kern="1200">
                <a:solidFill>
                  <a:schemeClr val="tx1"/>
                </a:solidFill>
                <a:latin typeface="Arial"/>
                <a:ea typeface="MS PGothic" pitchFamily="34" charset="-128"/>
                <a:cs typeface="MS PGothic" charset="0"/>
              </a:defRPr>
            </a:lvl1pPr>
            <a:lvl2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57200" algn="l" defTabSz="457200" rtl="0" fontAlgn="base">
              <a:spcBef>
                <a:spcPct val="0"/>
              </a:spcBef>
              <a:spcAft>
                <a:spcPct val="0"/>
              </a:spcAft>
              <a:defRPr sz="2400" b="1">
                <a:solidFill>
                  <a:schemeClr val="tx1"/>
                </a:solidFill>
                <a:latin typeface="Arial" pitchFamily="34" charset="0"/>
                <a:ea typeface="MS PGothic" pitchFamily="34" charset="-128"/>
              </a:defRPr>
            </a:lvl6pPr>
            <a:lvl7pPr marL="914400" algn="l" defTabSz="457200" rtl="0" fontAlgn="base">
              <a:spcBef>
                <a:spcPct val="0"/>
              </a:spcBef>
              <a:spcAft>
                <a:spcPct val="0"/>
              </a:spcAft>
              <a:defRPr sz="2400" b="1">
                <a:solidFill>
                  <a:schemeClr val="tx1"/>
                </a:solidFill>
                <a:latin typeface="Arial" pitchFamily="34" charset="0"/>
                <a:ea typeface="MS PGothic" pitchFamily="34" charset="-128"/>
              </a:defRPr>
            </a:lvl7pPr>
            <a:lvl8pPr marL="1371600" algn="l" defTabSz="457200" rtl="0" fontAlgn="base">
              <a:spcBef>
                <a:spcPct val="0"/>
              </a:spcBef>
              <a:spcAft>
                <a:spcPct val="0"/>
              </a:spcAft>
              <a:defRPr sz="2400" b="1">
                <a:solidFill>
                  <a:schemeClr val="tx1"/>
                </a:solidFill>
                <a:latin typeface="Arial" pitchFamily="34" charset="0"/>
                <a:ea typeface="MS PGothic" pitchFamily="34" charset="-128"/>
              </a:defRPr>
            </a:lvl8pPr>
            <a:lvl9pPr marL="1828800" algn="l" defTabSz="457200" rtl="0" fontAlgn="base">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DE" dirty="0" smtClean="0">
                <a:solidFill>
                  <a:prstClr val="black"/>
                </a:solidFill>
                <a:latin typeface="Arial" pitchFamily="34" charset="0"/>
              </a:rPr>
              <a:t>LCDP </a:t>
            </a:r>
            <a:r>
              <a:rPr lang="de-DE" b="0" dirty="0" smtClean="0">
                <a:solidFill>
                  <a:prstClr val="black"/>
                </a:solidFill>
                <a:latin typeface="Arial" pitchFamily="34" charset="0"/>
              </a:rPr>
              <a:t>Locations</a:t>
            </a:r>
          </a:p>
        </p:txBody>
      </p:sp>
      <p:sp>
        <p:nvSpPr>
          <p:cNvPr id="132" name="Text Box 116"/>
          <p:cNvSpPr txBox="1">
            <a:spLocks noChangeArrowheads="1"/>
          </p:cNvSpPr>
          <p:nvPr/>
        </p:nvSpPr>
        <p:spPr bwMode="auto">
          <a:xfrm>
            <a:off x="279657" y="6142597"/>
            <a:ext cx="10082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457200" fontAlgn="base">
              <a:spcBef>
                <a:spcPct val="50000"/>
              </a:spcBef>
              <a:spcAft>
                <a:spcPct val="0"/>
              </a:spcAft>
            </a:pPr>
            <a:r>
              <a:rPr lang="en-US" sz="1200" b="1" dirty="0" smtClean="0">
                <a:solidFill>
                  <a:prstClr val="black"/>
                </a:solidFill>
                <a:latin typeface="Arial" charset="0"/>
                <a:ea typeface="MS PGothic" pitchFamily="34" charset="-128"/>
              </a:rPr>
              <a:t>** In Progress</a:t>
            </a:r>
            <a:endParaRPr lang="en-US" sz="1200" b="1"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615311489"/>
      </p:ext>
    </p:extLst>
  </p:cSld>
  <p:clrMapOvr>
    <a:masterClrMapping/>
  </p:clrMapOvr>
  <p:transition spd="med" advTm="1000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AA5E7D-B010-4EEE-9E9F-D214E4AB1E62}" type="slidenum">
              <a:rPr lang="de-DE" smtClean="0"/>
              <a:pPr>
                <a:defRPr/>
              </a:pPr>
              <a:t>18</a:t>
            </a:fld>
            <a:endParaRPr lang="de-DE"/>
          </a:p>
        </p:txBody>
      </p:sp>
      <p:sp>
        <p:nvSpPr>
          <p:cNvPr id="3" name="TextBox 2"/>
          <p:cNvSpPr txBox="1"/>
          <p:nvPr/>
        </p:nvSpPr>
        <p:spPr>
          <a:xfrm>
            <a:off x="373487" y="4761660"/>
            <a:ext cx="4765183" cy="1477328"/>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ea typeface="MS PGothic" pitchFamily="34" charset="-128"/>
              </a:rPr>
              <a:t>“</a:t>
            </a:r>
            <a:r>
              <a:rPr lang="en-US" b="1" i="1" dirty="0" smtClean="0">
                <a:solidFill>
                  <a:prstClr val="black"/>
                </a:solidFill>
                <a:ea typeface="MS PGothic" pitchFamily="34" charset="-128"/>
              </a:rPr>
              <a:t>The </a:t>
            </a:r>
            <a:r>
              <a:rPr lang="en-US" b="1" i="1" dirty="0">
                <a:solidFill>
                  <a:prstClr val="black"/>
                </a:solidFill>
                <a:ea typeface="MS PGothic" pitchFamily="34" charset="-128"/>
              </a:rPr>
              <a:t>opportunity to experience such a wonderful culture and learn a new language while making a living in a different country is a chance to put yourself unequivocally above so many other students</a:t>
            </a:r>
            <a:r>
              <a:rPr lang="en-US" b="1" i="1" dirty="0" smtClean="0">
                <a:solidFill>
                  <a:prstClr val="black"/>
                </a:solidFill>
                <a:ea typeface="MS PGothic" pitchFamily="34" charset="-128"/>
              </a:rPr>
              <a:t>.</a:t>
            </a:r>
            <a:r>
              <a:rPr lang="en-US" dirty="0" smtClean="0">
                <a:solidFill>
                  <a:prstClr val="black"/>
                </a:solidFill>
                <a:ea typeface="MS PGothic" pitchFamily="34" charset="-128"/>
              </a:rPr>
              <a:t>”</a:t>
            </a:r>
            <a:endParaRPr lang="en-US" dirty="0">
              <a:solidFill>
                <a:prstClr val="black"/>
              </a:solidFill>
              <a:ea typeface="MS PGothic" pitchFamily="34" charset="-12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485" y="1184857"/>
            <a:ext cx="3062429" cy="505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254268" y="244698"/>
            <a:ext cx="6597650" cy="950913"/>
          </a:xfrm>
          <a:prstGeom prst="rect">
            <a:avLst/>
          </a:prstGeom>
        </p:spPr>
        <p:txBody>
          <a:bodyPr/>
          <a:lstStyle>
            <a:lvl1pPr algn="l" defTabSz="457200" rtl="0" eaLnBrk="0" fontAlgn="base" hangingPunct="0">
              <a:spcBef>
                <a:spcPct val="0"/>
              </a:spcBef>
              <a:spcAft>
                <a:spcPct val="0"/>
              </a:spcAft>
              <a:defRPr sz="2400" b="1" kern="1200">
                <a:solidFill>
                  <a:schemeClr val="tx1"/>
                </a:solidFill>
                <a:latin typeface="Arial"/>
                <a:ea typeface="MS PGothic" pitchFamily="34" charset="-128"/>
                <a:cs typeface="MS PGothic" charset="0"/>
              </a:defRPr>
            </a:lvl1pPr>
            <a:lvl2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57200" algn="l" defTabSz="457200" rtl="0" fontAlgn="base">
              <a:spcBef>
                <a:spcPct val="0"/>
              </a:spcBef>
              <a:spcAft>
                <a:spcPct val="0"/>
              </a:spcAft>
              <a:defRPr sz="2400" b="1">
                <a:solidFill>
                  <a:schemeClr val="tx1"/>
                </a:solidFill>
                <a:latin typeface="Arial" pitchFamily="34" charset="0"/>
                <a:ea typeface="MS PGothic" pitchFamily="34" charset="-128"/>
              </a:defRPr>
            </a:lvl6pPr>
            <a:lvl7pPr marL="914400" algn="l" defTabSz="457200" rtl="0" fontAlgn="base">
              <a:spcBef>
                <a:spcPct val="0"/>
              </a:spcBef>
              <a:spcAft>
                <a:spcPct val="0"/>
              </a:spcAft>
              <a:defRPr sz="2400" b="1">
                <a:solidFill>
                  <a:schemeClr val="tx1"/>
                </a:solidFill>
                <a:latin typeface="Arial" pitchFamily="34" charset="0"/>
                <a:ea typeface="MS PGothic" pitchFamily="34" charset="-128"/>
              </a:defRPr>
            </a:lvl7pPr>
            <a:lvl8pPr marL="1371600" algn="l" defTabSz="457200" rtl="0" fontAlgn="base">
              <a:spcBef>
                <a:spcPct val="0"/>
              </a:spcBef>
              <a:spcAft>
                <a:spcPct val="0"/>
              </a:spcAft>
              <a:defRPr sz="2400" b="1">
                <a:solidFill>
                  <a:schemeClr val="tx1"/>
                </a:solidFill>
                <a:latin typeface="Arial" pitchFamily="34" charset="0"/>
                <a:ea typeface="MS PGothic" pitchFamily="34" charset="-128"/>
              </a:defRPr>
            </a:lvl8pPr>
            <a:lvl9pPr marL="1828800" algn="l" defTabSz="457200" rtl="0" fontAlgn="base">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DE" dirty="0" smtClean="0">
                <a:solidFill>
                  <a:prstClr val="black"/>
                </a:solidFill>
                <a:latin typeface="Arial" pitchFamily="34" charset="0"/>
              </a:rPr>
              <a:t>Pictures and Quotes</a:t>
            </a:r>
            <a:endParaRPr lang="de-DE" b="0" dirty="0" smtClean="0">
              <a:solidFill>
                <a:prstClr val="black"/>
              </a:solidFill>
              <a:latin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7" y="1184857"/>
            <a:ext cx="4765183" cy="357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909564"/>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AA5E7D-B010-4EEE-9E9F-D214E4AB1E62}" type="slidenum">
              <a:rPr lang="de-DE" smtClean="0"/>
              <a:pPr>
                <a:defRPr/>
              </a:pPr>
              <a:t>19</a:t>
            </a:fld>
            <a:endParaRPr lang="de-DE"/>
          </a:p>
        </p:txBody>
      </p:sp>
      <p:sp>
        <p:nvSpPr>
          <p:cNvPr id="8" name="Titel 1"/>
          <p:cNvSpPr txBox="1">
            <a:spLocks/>
          </p:cNvSpPr>
          <p:nvPr/>
        </p:nvSpPr>
        <p:spPr>
          <a:xfrm>
            <a:off x="254268" y="244698"/>
            <a:ext cx="6597650" cy="950913"/>
          </a:xfrm>
          <a:prstGeom prst="rect">
            <a:avLst/>
          </a:prstGeom>
        </p:spPr>
        <p:txBody>
          <a:bodyPr/>
          <a:lstStyle>
            <a:lvl1pPr algn="l" defTabSz="457200" rtl="0" eaLnBrk="0" fontAlgn="base" hangingPunct="0">
              <a:spcBef>
                <a:spcPct val="0"/>
              </a:spcBef>
              <a:spcAft>
                <a:spcPct val="0"/>
              </a:spcAft>
              <a:defRPr sz="2400" b="1" kern="1200">
                <a:solidFill>
                  <a:schemeClr val="tx1"/>
                </a:solidFill>
                <a:latin typeface="Arial"/>
                <a:ea typeface="MS PGothic" pitchFamily="34" charset="-128"/>
                <a:cs typeface="MS PGothic" charset="0"/>
              </a:defRPr>
            </a:lvl1pPr>
            <a:lvl2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defTabSz="457200"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57200" algn="l" defTabSz="457200" rtl="0" fontAlgn="base">
              <a:spcBef>
                <a:spcPct val="0"/>
              </a:spcBef>
              <a:spcAft>
                <a:spcPct val="0"/>
              </a:spcAft>
              <a:defRPr sz="2400" b="1">
                <a:solidFill>
                  <a:schemeClr val="tx1"/>
                </a:solidFill>
                <a:latin typeface="Arial" pitchFamily="34" charset="0"/>
                <a:ea typeface="MS PGothic" pitchFamily="34" charset="-128"/>
              </a:defRPr>
            </a:lvl6pPr>
            <a:lvl7pPr marL="914400" algn="l" defTabSz="457200" rtl="0" fontAlgn="base">
              <a:spcBef>
                <a:spcPct val="0"/>
              </a:spcBef>
              <a:spcAft>
                <a:spcPct val="0"/>
              </a:spcAft>
              <a:defRPr sz="2400" b="1">
                <a:solidFill>
                  <a:schemeClr val="tx1"/>
                </a:solidFill>
                <a:latin typeface="Arial" pitchFamily="34" charset="0"/>
                <a:ea typeface="MS PGothic" pitchFamily="34" charset="-128"/>
              </a:defRPr>
            </a:lvl7pPr>
            <a:lvl8pPr marL="1371600" algn="l" defTabSz="457200" rtl="0" fontAlgn="base">
              <a:spcBef>
                <a:spcPct val="0"/>
              </a:spcBef>
              <a:spcAft>
                <a:spcPct val="0"/>
              </a:spcAft>
              <a:defRPr sz="2400" b="1">
                <a:solidFill>
                  <a:schemeClr val="tx1"/>
                </a:solidFill>
                <a:latin typeface="Arial" pitchFamily="34" charset="0"/>
                <a:ea typeface="MS PGothic" pitchFamily="34" charset="-128"/>
              </a:defRPr>
            </a:lvl8pPr>
            <a:lvl9pPr marL="1828800" algn="l" defTabSz="457200" rtl="0" fontAlgn="base">
              <a:spcBef>
                <a:spcPct val="0"/>
              </a:spcBef>
              <a:spcAft>
                <a:spcPct val="0"/>
              </a:spcAft>
              <a:defRPr sz="2400" b="1">
                <a:solidFill>
                  <a:schemeClr val="tx1"/>
                </a:solidFill>
                <a:latin typeface="Arial" pitchFamily="34" charset="0"/>
                <a:ea typeface="MS PGothic" pitchFamily="34" charset="-128"/>
              </a:defRPr>
            </a:lvl9pPr>
          </a:lstStyle>
          <a:p>
            <a:pPr eaLnBrk="1" hangingPunct="1"/>
            <a:r>
              <a:rPr lang="de-DE" dirty="0" smtClean="0">
                <a:solidFill>
                  <a:prstClr val="black"/>
                </a:solidFill>
                <a:latin typeface="Arial" pitchFamily="34" charset="0"/>
              </a:rPr>
              <a:t>Pictures and Quotes</a:t>
            </a:r>
            <a:endParaRPr lang="de-DE" b="0" dirty="0" smtClean="0">
              <a:solidFill>
                <a:prstClr val="black"/>
              </a:solidFill>
              <a:latin typeface="Arial" pitchFamily="34" charset="0"/>
            </a:endParaRPr>
          </a:p>
        </p:txBody>
      </p:sp>
      <p:sp>
        <p:nvSpPr>
          <p:cNvPr id="5" name="TextBox 4"/>
          <p:cNvSpPr txBox="1"/>
          <p:nvPr/>
        </p:nvSpPr>
        <p:spPr>
          <a:xfrm>
            <a:off x="4758744" y="4901832"/>
            <a:ext cx="7791718" cy="646331"/>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ea typeface="MS PGothic" pitchFamily="34" charset="-128"/>
              </a:rPr>
              <a:t>“Right </a:t>
            </a:r>
            <a:r>
              <a:rPr lang="en-US" dirty="0">
                <a:solidFill>
                  <a:prstClr val="black"/>
                </a:solidFill>
                <a:ea typeface="MS PGothic" pitchFamily="34" charset="-128"/>
              </a:rPr>
              <a:t>off the bat, both in Columbus and </a:t>
            </a:r>
            <a:endParaRPr lang="en-US" dirty="0" smtClean="0">
              <a:solidFill>
                <a:prstClr val="black"/>
              </a:solidFill>
              <a:ea typeface="MS PGothic" pitchFamily="34" charset="-128"/>
            </a:endParaRPr>
          </a:p>
          <a:p>
            <a:pPr defTabSz="457200" fontAlgn="base">
              <a:spcBef>
                <a:spcPct val="0"/>
              </a:spcBef>
              <a:spcAft>
                <a:spcPct val="0"/>
              </a:spcAft>
            </a:pPr>
            <a:r>
              <a:rPr lang="en-US" dirty="0" smtClean="0">
                <a:solidFill>
                  <a:prstClr val="black"/>
                </a:solidFill>
                <a:ea typeface="MS PGothic" pitchFamily="34" charset="-128"/>
              </a:rPr>
              <a:t>Detroit</a:t>
            </a:r>
            <a:r>
              <a:rPr lang="en-US" dirty="0">
                <a:solidFill>
                  <a:prstClr val="black"/>
                </a:solidFill>
                <a:ea typeface="MS PGothic" pitchFamily="34" charset="-128"/>
              </a:rPr>
              <a:t>, I was given real </a:t>
            </a:r>
            <a:r>
              <a:rPr lang="en-US" dirty="0" smtClean="0">
                <a:solidFill>
                  <a:prstClr val="black"/>
                </a:solidFill>
                <a:ea typeface="MS PGothic" pitchFamily="34" charset="-128"/>
              </a:rPr>
              <a:t>responsibility.”</a:t>
            </a:r>
            <a:endParaRPr lang="en-US" dirty="0">
              <a:solidFill>
                <a:prstClr val="black"/>
              </a:solidFill>
              <a:ea typeface="MS PGothic" pitchFamily="34" charset="-128"/>
            </a:endParaRPr>
          </a:p>
        </p:txBody>
      </p:sp>
      <p:pic>
        <p:nvPicPr>
          <p:cNvPr id="11" name="Picture 3" descr="E:\tyler\4884_649462350295_783517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744" y="1813156"/>
            <a:ext cx="3895859" cy="2922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tyler\4884_649462869255_570268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7" y="1813156"/>
            <a:ext cx="4477490" cy="335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08064"/>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LEONI</a:t>
            </a:r>
          </a:p>
          <a:p>
            <a:r>
              <a:rPr lang="en-US" dirty="0" smtClean="0"/>
              <a:t>Officer Reports</a:t>
            </a:r>
          </a:p>
          <a:p>
            <a:r>
              <a:rPr lang="en-US" dirty="0" smtClean="0"/>
              <a:t>Committee Reports</a:t>
            </a:r>
          </a:p>
          <a:p>
            <a:r>
              <a:rPr lang="en-US" dirty="0" smtClean="0"/>
              <a:t>Raffle</a:t>
            </a:r>
            <a:endParaRPr lang="en-US" dirty="0"/>
          </a:p>
        </p:txBody>
      </p:sp>
    </p:spTree>
    <p:extLst>
      <p:ext uri="{BB962C8B-B14F-4D97-AF65-F5344CB8AC3E}">
        <p14:creationId xmlns:p14="http://schemas.microsoft.com/office/powerpoint/2010/main" val="133640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AA5E7D-B010-4EEE-9E9F-D214E4AB1E62}" type="slidenum">
              <a:rPr lang="de-DE" smtClean="0"/>
              <a:pPr>
                <a:defRPr/>
              </a:pPr>
              <a:t>20</a:t>
            </a:fld>
            <a:endParaRPr lang="de-DE"/>
          </a:p>
        </p:txBody>
      </p:sp>
      <p:pic>
        <p:nvPicPr>
          <p:cNvPr id="4" name="Picture 2" descr="E:\tyler\1943_587991109155_924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301" y="1832153"/>
            <a:ext cx="4322830" cy="32421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E:\tyler\1943_587990979415_312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76" y="1832153"/>
            <a:ext cx="3953815" cy="2456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424" y="4436699"/>
            <a:ext cx="7791718" cy="923330"/>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ea typeface="MS PGothic" pitchFamily="34" charset="-128"/>
              </a:rPr>
              <a:t>“Traveling not only helps create </a:t>
            </a:r>
          </a:p>
          <a:p>
            <a:pPr defTabSz="457200" fontAlgn="base">
              <a:spcBef>
                <a:spcPct val="0"/>
              </a:spcBef>
              <a:spcAft>
                <a:spcPct val="0"/>
              </a:spcAft>
            </a:pPr>
            <a:r>
              <a:rPr lang="en-US" dirty="0" smtClean="0">
                <a:solidFill>
                  <a:prstClr val="black"/>
                </a:solidFill>
                <a:ea typeface="MS PGothic" pitchFamily="34" charset="-128"/>
              </a:rPr>
              <a:t>opportunities in the future, but helps </a:t>
            </a:r>
          </a:p>
          <a:p>
            <a:pPr defTabSz="457200" fontAlgn="base">
              <a:spcBef>
                <a:spcPct val="0"/>
              </a:spcBef>
              <a:spcAft>
                <a:spcPct val="0"/>
              </a:spcAft>
            </a:pPr>
            <a:r>
              <a:rPr lang="en-US" dirty="0" smtClean="0">
                <a:solidFill>
                  <a:prstClr val="black"/>
                </a:solidFill>
                <a:ea typeface="MS PGothic" pitchFamily="34" charset="-128"/>
              </a:rPr>
              <a:t>develop relationships that span the globe.” </a:t>
            </a:r>
            <a:endParaRPr lang="en-US" dirty="0">
              <a:solidFill>
                <a:prstClr val="black"/>
              </a:solidFill>
              <a:ea typeface="MS PGothic" pitchFamily="34" charset="-128"/>
            </a:endParaRPr>
          </a:p>
        </p:txBody>
      </p:sp>
    </p:spTree>
    <p:extLst>
      <p:ext uri="{BB962C8B-B14F-4D97-AF65-F5344CB8AC3E}">
        <p14:creationId xmlns:p14="http://schemas.microsoft.com/office/powerpoint/2010/main" val="4020430722"/>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bwMode="auto">
          <a:xfrm>
            <a:off x="1447800" y="381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i="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b="1" i="1">
                <a:solidFill>
                  <a:schemeClr val="bg1"/>
                </a:solidFill>
                <a:latin typeface="Arial" charset="0"/>
              </a:defRPr>
            </a:lvl2pPr>
            <a:lvl3pPr algn="l" rtl="0" eaLnBrk="0" fontAlgn="base" hangingPunct="0">
              <a:spcBef>
                <a:spcPct val="0"/>
              </a:spcBef>
              <a:spcAft>
                <a:spcPct val="0"/>
              </a:spcAft>
              <a:defRPr sz="4400" b="1" i="1">
                <a:solidFill>
                  <a:schemeClr val="bg1"/>
                </a:solidFill>
                <a:latin typeface="Arial" charset="0"/>
              </a:defRPr>
            </a:lvl3pPr>
            <a:lvl4pPr algn="l" rtl="0" eaLnBrk="0" fontAlgn="base" hangingPunct="0">
              <a:spcBef>
                <a:spcPct val="0"/>
              </a:spcBef>
              <a:spcAft>
                <a:spcPct val="0"/>
              </a:spcAft>
              <a:defRPr sz="4400" b="1" i="1">
                <a:solidFill>
                  <a:schemeClr val="bg1"/>
                </a:solidFill>
                <a:latin typeface="Arial" charset="0"/>
              </a:defRPr>
            </a:lvl4pPr>
            <a:lvl5pPr algn="l" rtl="0" eaLnBrk="0" fontAlgn="base" hangingPunct="0">
              <a:spcBef>
                <a:spcPct val="0"/>
              </a:spcBef>
              <a:spcAft>
                <a:spcPct val="0"/>
              </a:spcAft>
              <a:defRPr sz="4400" b="1" i="1">
                <a:solidFill>
                  <a:schemeClr val="bg1"/>
                </a:solidFill>
                <a:latin typeface="Arial" charset="0"/>
              </a:defRPr>
            </a:lvl5pPr>
            <a:lvl6pPr marL="457200" algn="l" rtl="0" fontAlgn="base">
              <a:spcBef>
                <a:spcPct val="0"/>
              </a:spcBef>
              <a:spcAft>
                <a:spcPct val="0"/>
              </a:spcAft>
              <a:defRPr sz="4400">
                <a:solidFill>
                  <a:schemeClr val="bg1"/>
                </a:solidFill>
                <a:latin typeface="Myriad Pro Black" pitchFamily="34" charset="0"/>
              </a:defRPr>
            </a:lvl6pPr>
            <a:lvl7pPr marL="914400" algn="l" rtl="0" fontAlgn="base">
              <a:spcBef>
                <a:spcPct val="0"/>
              </a:spcBef>
              <a:spcAft>
                <a:spcPct val="0"/>
              </a:spcAft>
              <a:defRPr sz="4400">
                <a:solidFill>
                  <a:schemeClr val="bg1"/>
                </a:solidFill>
                <a:latin typeface="Myriad Pro Black" pitchFamily="34" charset="0"/>
              </a:defRPr>
            </a:lvl7pPr>
            <a:lvl8pPr marL="1371600" algn="l" rtl="0" fontAlgn="base">
              <a:spcBef>
                <a:spcPct val="0"/>
              </a:spcBef>
              <a:spcAft>
                <a:spcPct val="0"/>
              </a:spcAft>
              <a:defRPr sz="4400">
                <a:solidFill>
                  <a:schemeClr val="bg1"/>
                </a:solidFill>
                <a:latin typeface="Myriad Pro Black" pitchFamily="34" charset="0"/>
              </a:defRPr>
            </a:lvl8pPr>
            <a:lvl9pPr marL="1828800" algn="l" rtl="0" fontAlgn="base">
              <a:spcBef>
                <a:spcPct val="0"/>
              </a:spcBef>
              <a:spcAft>
                <a:spcPct val="0"/>
              </a:spcAft>
              <a:defRPr sz="4400">
                <a:solidFill>
                  <a:schemeClr val="bg1"/>
                </a:solidFill>
                <a:latin typeface="Myriad Pro Black" pitchFamily="34" charset="0"/>
              </a:defRPr>
            </a:lvl9pPr>
          </a:lstStyle>
          <a:p>
            <a:pPr algn="ctr" eaLnBrk="1" hangingPunct="1">
              <a:defRPr/>
            </a:pPr>
            <a:r>
              <a:rPr lang="en-US" i="0" dirty="0" smtClean="0">
                <a:solidFill>
                  <a:srgbClr val="000000"/>
                </a:solidFill>
                <a:latin typeface="Myriad Pro"/>
              </a:rPr>
              <a:t>Purpose</a:t>
            </a:r>
          </a:p>
        </p:txBody>
      </p:sp>
      <p:sp>
        <p:nvSpPr>
          <p:cNvPr id="5" name="Content Placeholder 5"/>
          <p:cNvSpPr>
            <a:spLocks noGrp="1"/>
          </p:cNvSpPr>
          <p:nvPr/>
        </p:nvSpPr>
        <p:spPr bwMode="auto">
          <a:xfrm>
            <a:off x="1168401" y="1752601"/>
            <a:ext cx="7594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25000"/>
              <a:buBlip>
                <a:blip r:embed="rId2"/>
              </a:buBlip>
              <a:defRPr sz="3200" baseline="0">
                <a:solidFill>
                  <a:schemeClr val="bg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SzPct val="25000"/>
              <a:buChar char="–"/>
              <a:defRPr sz="2800" baseline="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SzPct val="25000"/>
              <a:buChar char="•"/>
              <a:defRPr sz="2400" baseline="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5pPr>
            <a:lvl6pPr marL="2514600" indent="-228600" algn="l" rtl="0" fontAlgn="base">
              <a:spcBef>
                <a:spcPct val="20000"/>
              </a:spcBef>
              <a:spcAft>
                <a:spcPct val="0"/>
              </a:spcAft>
              <a:buSzPct val="25000"/>
              <a:buChar char="»"/>
              <a:defRPr sz="2000">
                <a:solidFill>
                  <a:schemeClr val="bg1"/>
                </a:solidFill>
                <a:latin typeface="+mn-lt"/>
              </a:defRPr>
            </a:lvl6pPr>
            <a:lvl7pPr marL="2971800" indent="-228600" algn="l" rtl="0" fontAlgn="base">
              <a:spcBef>
                <a:spcPct val="20000"/>
              </a:spcBef>
              <a:spcAft>
                <a:spcPct val="0"/>
              </a:spcAft>
              <a:buSzPct val="25000"/>
              <a:buChar char="»"/>
              <a:defRPr sz="2000">
                <a:solidFill>
                  <a:schemeClr val="bg1"/>
                </a:solidFill>
                <a:latin typeface="+mn-lt"/>
              </a:defRPr>
            </a:lvl7pPr>
            <a:lvl8pPr marL="3429000" indent="-228600" algn="l" rtl="0" fontAlgn="base">
              <a:spcBef>
                <a:spcPct val="20000"/>
              </a:spcBef>
              <a:spcAft>
                <a:spcPct val="0"/>
              </a:spcAft>
              <a:buSzPct val="25000"/>
              <a:buChar char="»"/>
              <a:defRPr sz="2000">
                <a:solidFill>
                  <a:schemeClr val="bg1"/>
                </a:solidFill>
                <a:latin typeface="+mn-lt"/>
              </a:defRPr>
            </a:lvl8pPr>
            <a:lvl9pPr marL="3886200" indent="-228600" algn="l" rtl="0" fontAlgn="base">
              <a:spcBef>
                <a:spcPct val="20000"/>
              </a:spcBef>
              <a:spcAft>
                <a:spcPct val="0"/>
              </a:spcAft>
              <a:buSzPct val="25000"/>
              <a:buChar char="»"/>
              <a:defRPr sz="2000">
                <a:solidFill>
                  <a:schemeClr val="bg1"/>
                </a:solidFill>
                <a:latin typeface="+mn-lt"/>
              </a:defRPr>
            </a:lvl9pPr>
          </a:lstStyle>
          <a:p>
            <a:pPr marL="0" indent="0" algn="just" eaLnBrk="1" hangingPunct="1">
              <a:buNone/>
              <a:defRPr/>
            </a:pPr>
            <a:endParaRPr lang="en-US" sz="4400" dirty="0" smtClean="0">
              <a:solidFill>
                <a:srgbClr val="000000"/>
              </a:solidFill>
              <a:latin typeface="Myriad Pro"/>
            </a:endParaRPr>
          </a:p>
        </p:txBody>
      </p:sp>
      <p:sp>
        <p:nvSpPr>
          <p:cNvPr id="2" name="TextBox 1"/>
          <p:cNvSpPr txBox="1"/>
          <p:nvPr/>
        </p:nvSpPr>
        <p:spPr>
          <a:xfrm>
            <a:off x="762000" y="1524000"/>
            <a:ext cx="8001000" cy="329320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we are: CEAS Branch of Student Government</a:t>
            </a:r>
          </a:p>
          <a:p>
            <a:pPr marL="285750" indent="-285750">
              <a:buFont typeface="Arial" panose="020B0604020202020204" pitchFamily="34" charset="0"/>
              <a:buChar char="•"/>
            </a:pPr>
            <a:r>
              <a:rPr lang="en-US" sz="2800" dirty="0" smtClean="0"/>
              <a:t>What we do:</a:t>
            </a:r>
          </a:p>
          <a:p>
            <a:pPr marL="1028700" lvl="1" indent="-571500">
              <a:buFont typeface="Courier New" panose="02070309020205020404" pitchFamily="49" charset="0"/>
              <a:buChar char="o"/>
            </a:pPr>
            <a:r>
              <a:rPr lang="en-US" sz="2800" dirty="0" smtClean="0"/>
              <a:t>Host programs for the college</a:t>
            </a:r>
          </a:p>
          <a:p>
            <a:pPr marL="1028700" lvl="1" indent="-571500">
              <a:buFont typeface="Courier New" panose="02070309020205020404" pitchFamily="49" charset="0"/>
              <a:buChar char="o"/>
            </a:pPr>
            <a:r>
              <a:rPr lang="en-US" sz="2800" dirty="0" smtClean="0"/>
              <a:t>Input on curriculum, grievances, and student/faculty relations</a:t>
            </a:r>
          </a:p>
          <a:p>
            <a:pPr marL="1028700" lvl="1" indent="-571500">
              <a:buFont typeface="Courier New" panose="02070309020205020404" pitchFamily="49" charset="0"/>
              <a:buChar char="o"/>
            </a:pPr>
            <a:r>
              <a:rPr lang="en-US" sz="2800" dirty="0" smtClean="0"/>
              <a:t>Improve student experience in the college</a:t>
            </a:r>
          </a:p>
          <a:p>
            <a:pPr marL="1028700" lvl="1" indent="-571500">
              <a:buFont typeface="Courier New" panose="02070309020205020404" pitchFamily="49" charset="0"/>
              <a:buChar char="o"/>
            </a:pPr>
            <a:endParaRPr lang="en-US" sz="4000" dirty="0" smtClean="0"/>
          </a:p>
        </p:txBody>
      </p:sp>
    </p:spTree>
    <p:extLst>
      <p:ext uri="{BB962C8B-B14F-4D97-AF65-F5344CB8AC3E}">
        <p14:creationId xmlns:p14="http://schemas.microsoft.com/office/powerpoint/2010/main" val="4869771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5482" y="1018171"/>
            <a:ext cx="2325255" cy="415781"/>
          </a:xfrm>
        </p:spPr>
        <p:txBody>
          <a:bodyPr>
            <a:normAutofit/>
          </a:bodyPr>
          <a:lstStyle/>
          <a:p>
            <a:r>
              <a:rPr lang="en-US" sz="1800" b="1" dirty="0" smtClean="0">
                <a:latin typeface="+mn-lt"/>
              </a:rPr>
              <a:t>President</a:t>
            </a:r>
            <a:endParaRPr lang="en-US" sz="1800" b="1" dirty="0">
              <a:latin typeface="+mn-lt"/>
            </a:endParaRPr>
          </a:p>
        </p:txBody>
      </p:sp>
      <p:cxnSp>
        <p:nvCxnSpPr>
          <p:cNvPr id="5" name="Straight Connector 4"/>
          <p:cNvCxnSpPr/>
          <p:nvPr/>
        </p:nvCxnSpPr>
        <p:spPr>
          <a:xfrm flipH="1">
            <a:off x="4498110" y="1433951"/>
            <a:ext cx="1" cy="304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0470" y="1729510"/>
            <a:ext cx="3948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32480" y="1729510"/>
            <a:ext cx="3146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319479" y="2269765"/>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Vice President</a:t>
            </a:r>
            <a:endParaRPr lang="en-US" sz="1400" b="1" dirty="0">
              <a:latin typeface="+mn-lt"/>
            </a:endParaRPr>
          </a:p>
        </p:txBody>
      </p:sp>
      <p:sp>
        <p:nvSpPr>
          <p:cNvPr id="12" name="Title 1"/>
          <p:cNvSpPr txBox="1">
            <a:spLocks/>
          </p:cNvSpPr>
          <p:nvPr/>
        </p:nvSpPr>
        <p:spPr>
          <a:xfrm>
            <a:off x="4544291" y="2269765"/>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Associate Vice President</a:t>
            </a:r>
            <a:endParaRPr lang="en-US" sz="1400" b="1" dirty="0">
              <a:latin typeface="+mn-lt"/>
            </a:endParaRPr>
          </a:p>
        </p:txBody>
      </p:sp>
      <p:sp>
        <p:nvSpPr>
          <p:cNvPr id="15" name="Title 1"/>
          <p:cNvSpPr txBox="1">
            <a:spLocks/>
          </p:cNvSpPr>
          <p:nvPr/>
        </p:nvSpPr>
        <p:spPr>
          <a:xfrm>
            <a:off x="-382157" y="226976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Secretary</a:t>
            </a:r>
            <a:endParaRPr lang="en-US" sz="1400" b="1" dirty="0">
              <a:latin typeface="+mn-lt"/>
            </a:endParaRPr>
          </a:p>
        </p:txBody>
      </p:sp>
      <p:sp>
        <p:nvSpPr>
          <p:cNvPr id="16" name="Title 1"/>
          <p:cNvSpPr txBox="1">
            <a:spLocks/>
          </p:cNvSpPr>
          <p:nvPr/>
        </p:nvSpPr>
        <p:spPr>
          <a:xfrm>
            <a:off x="801251" y="226976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Treasurer</a:t>
            </a:r>
            <a:endParaRPr lang="en-US" sz="1400" b="1" dirty="0">
              <a:latin typeface="+mn-lt"/>
            </a:endParaRPr>
          </a:p>
        </p:txBody>
      </p:sp>
      <p:sp>
        <p:nvSpPr>
          <p:cNvPr id="18" name="Title 1"/>
          <p:cNvSpPr txBox="1">
            <a:spLocks/>
          </p:cNvSpPr>
          <p:nvPr/>
        </p:nvSpPr>
        <p:spPr>
          <a:xfrm>
            <a:off x="6715991" y="2269763"/>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Senators (X2)</a:t>
            </a:r>
            <a:endParaRPr lang="en-US" sz="1400" b="1" dirty="0">
              <a:latin typeface="+mn-lt"/>
            </a:endParaRPr>
          </a:p>
        </p:txBody>
      </p:sp>
      <p:cxnSp>
        <p:nvCxnSpPr>
          <p:cNvPr id="20" name="Straight Arrow Connector 19"/>
          <p:cNvCxnSpPr>
            <a:endCxn id="15" idx="0"/>
          </p:cNvCxnSpPr>
          <p:nvPr/>
        </p:nvCxnSpPr>
        <p:spPr>
          <a:xfrm>
            <a:off x="780470"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63879" y="1720273"/>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79793"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80362" y="172950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878617" y="1738607"/>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82109"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76323"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19201" y="3816927"/>
            <a:ext cx="2260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216884" y="382146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941646" y="3821469"/>
            <a:ext cx="1451" cy="1067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11152" y="3821469"/>
            <a:ext cx="1451" cy="1316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82676" y="3812386"/>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39853" y="4306307"/>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Career Fair</a:t>
            </a:r>
            <a:endParaRPr lang="en-US" sz="1400" b="1" dirty="0">
              <a:solidFill>
                <a:srgbClr val="FF0000"/>
              </a:solidFill>
              <a:latin typeface="+mn-lt"/>
            </a:endParaRPr>
          </a:p>
        </p:txBody>
      </p:sp>
      <p:sp>
        <p:nvSpPr>
          <p:cNvPr id="39" name="Title 1"/>
          <p:cNvSpPr txBox="1">
            <a:spLocks/>
          </p:cNvSpPr>
          <p:nvPr/>
        </p:nvSpPr>
        <p:spPr>
          <a:xfrm>
            <a:off x="780470" y="472208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smtClean="0">
                <a:solidFill>
                  <a:srgbClr val="FF0000"/>
                </a:solidFill>
                <a:latin typeface="+mn-lt"/>
              </a:rPr>
              <a:t>EWeek</a:t>
            </a:r>
            <a:endParaRPr lang="en-US" sz="1400" b="1" dirty="0">
              <a:solidFill>
                <a:srgbClr val="FF0000"/>
              </a:solidFill>
              <a:latin typeface="+mn-lt"/>
            </a:endParaRPr>
          </a:p>
        </p:txBody>
      </p:sp>
      <p:sp>
        <p:nvSpPr>
          <p:cNvPr id="40" name="Title 1"/>
          <p:cNvSpPr txBox="1">
            <a:spLocks/>
          </p:cNvSpPr>
          <p:nvPr/>
        </p:nvSpPr>
        <p:spPr>
          <a:xfrm>
            <a:off x="1592114" y="502191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Luau</a:t>
            </a:r>
            <a:endParaRPr lang="en-US" sz="1400" b="1" dirty="0">
              <a:solidFill>
                <a:srgbClr val="FF0000"/>
              </a:solidFill>
              <a:latin typeface="+mn-lt"/>
            </a:endParaRPr>
          </a:p>
        </p:txBody>
      </p:sp>
      <p:sp>
        <p:nvSpPr>
          <p:cNvPr id="41" name="Title 1"/>
          <p:cNvSpPr txBox="1">
            <a:spLocks/>
          </p:cNvSpPr>
          <p:nvPr/>
        </p:nvSpPr>
        <p:spPr>
          <a:xfrm>
            <a:off x="2351222" y="5365181"/>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Special Events</a:t>
            </a:r>
            <a:endParaRPr lang="en-US" sz="1400" b="1" dirty="0">
              <a:solidFill>
                <a:srgbClr val="FF0000"/>
              </a:solidFill>
              <a:latin typeface="+mn-lt"/>
            </a:endParaRPr>
          </a:p>
        </p:txBody>
      </p:sp>
      <p:cxnSp>
        <p:nvCxnSpPr>
          <p:cNvPr id="48" name="Straight Arrow Connector 47"/>
          <p:cNvCxnSpPr/>
          <p:nvPr/>
        </p:nvCxnSpPr>
        <p:spPr>
          <a:xfrm>
            <a:off x="5671691" y="3808922"/>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55329" y="3816929"/>
            <a:ext cx="0" cy="1412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869546" y="3808924"/>
            <a:ext cx="0" cy="107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493001" y="3808922"/>
            <a:ext cx="0" cy="825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177645" y="3816929"/>
            <a:ext cx="0" cy="662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660737" y="3808924"/>
            <a:ext cx="2516909" cy="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itle 1"/>
          <p:cNvSpPr txBox="1">
            <a:spLocks/>
          </p:cNvSpPr>
          <p:nvPr/>
        </p:nvSpPr>
        <p:spPr>
          <a:xfrm>
            <a:off x="4517734" y="536556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Collegiate Affairs</a:t>
            </a:r>
            <a:endParaRPr lang="en-US" sz="1400" b="1" dirty="0">
              <a:solidFill>
                <a:srgbClr val="FF0000"/>
              </a:solidFill>
              <a:latin typeface="+mn-lt"/>
            </a:endParaRPr>
          </a:p>
        </p:txBody>
      </p:sp>
      <p:sp>
        <p:nvSpPr>
          <p:cNvPr id="78" name="Title 1"/>
          <p:cNvSpPr txBox="1">
            <a:spLocks/>
          </p:cNvSpPr>
          <p:nvPr/>
        </p:nvSpPr>
        <p:spPr>
          <a:xfrm>
            <a:off x="5110883" y="505514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Recognition</a:t>
            </a:r>
            <a:endParaRPr lang="en-US" sz="1400" b="1" dirty="0">
              <a:solidFill>
                <a:srgbClr val="FF0000"/>
              </a:solidFill>
              <a:latin typeface="+mn-lt"/>
            </a:endParaRPr>
          </a:p>
        </p:txBody>
      </p:sp>
      <p:sp>
        <p:nvSpPr>
          <p:cNvPr id="79" name="Title 1"/>
          <p:cNvSpPr txBox="1">
            <a:spLocks/>
          </p:cNvSpPr>
          <p:nvPr/>
        </p:nvSpPr>
        <p:spPr>
          <a:xfrm>
            <a:off x="5706919" y="4783276"/>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SOCC</a:t>
            </a:r>
            <a:endParaRPr lang="en-US" sz="1400" b="1" dirty="0">
              <a:solidFill>
                <a:srgbClr val="FF0000"/>
              </a:solidFill>
              <a:latin typeface="+mn-lt"/>
            </a:endParaRPr>
          </a:p>
        </p:txBody>
      </p:sp>
      <p:sp>
        <p:nvSpPr>
          <p:cNvPr id="80" name="Title 1"/>
          <p:cNvSpPr txBox="1">
            <a:spLocks/>
          </p:cNvSpPr>
          <p:nvPr/>
        </p:nvSpPr>
        <p:spPr>
          <a:xfrm>
            <a:off x="6330374" y="454309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FELD</a:t>
            </a:r>
            <a:endParaRPr lang="en-US" sz="1400" b="1" dirty="0">
              <a:solidFill>
                <a:srgbClr val="FF0000"/>
              </a:solidFill>
              <a:latin typeface="+mn-lt"/>
            </a:endParaRPr>
          </a:p>
        </p:txBody>
      </p:sp>
      <p:sp>
        <p:nvSpPr>
          <p:cNvPr id="81" name="Title 1"/>
          <p:cNvSpPr txBox="1">
            <a:spLocks/>
          </p:cNvSpPr>
          <p:nvPr/>
        </p:nvSpPr>
        <p:spPr>
          <a:xfrm>
            <a:off x="7015018" y="436240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Public Affairs</a:t>
            </a:r>
            <a:endParaRPr lang="en-US" sz="1400" b="1" dirty="0">
              <a:solidFill>
                <a:srgbClr val="FF0000"/>
              </a:solidFill>
              <a:latin typeface="+mn-lt"/>
            </a:endParaRPr>
          </a:p>
        </p:txBody>
      </p:sp>
      <p:cxnSp>
        <p:nvCxnSpPr>
          <p:cNvPr id="83" name="Straight Arrow Connector 82"/>
          <p:cNvCxnSpPr/>
          <p:nvPr/>
        </p:nvCxnSpPr>
        <p:spPr>
          <a:xfrm>
            <a:off x="4498108" y="1724891"/>
            <a:ext cx="0" cy="1392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itle 1"/>
          <p:cNvSpPr txBox="1">
            <a:spLocks/>
          </p:cNvSpPr>
          <p:nvPr/>
        </p:nvSpPr>
        <p:spPr>
          <a:xfrm>
            <a:off x="3355106" y="298082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Technology</a:t>
            </a:r>
            <a:endParaRPr lang="en-US" sz="1400" b="1" dirty="0">
              <a:solidFill>
                <a:srgbClr val="FF0000"/>
              </a:solidFill>
              <a:latin typeface="+mn-lt"/>
            </a:endParaRPr>
          </a:p>
        </p:txBody>
      </p:sp>
      <p:sp>
        <p:nvSpPr>
          <p:cNvPr id="85" name="TextBox 84"/>
          <p:cNvSpPr txBox="1"/>
          <p:nvPr/>
        </p:nvSpPr>
        <p:spPr>
          <a:xfrm>
            <a:off x="991176" y="6145631"/>
            <a:ext cx="7307116" cy="369332"/>
          </a:xfrm>
          <a:prstGeom prst="rect">
            <a:avLst/>
          </a:prstGeom>
          <a:noFill/>
        </p:spPr>
        <p:txBody>
          <a:bodyPr wrap="square" rtlCol="0">
            <a:spAutoFit/>
          </a:bodyPr>
          <a:lstStyle/>
          <a:p>
            <a:pPr algn="ctr"/>
            <a:r>
              <a:rPr lang="en-US" b="1" dirty="0" smtClean="0"/>
              <a:t>OFFICERS are in black. </a:t>
            </a:r>
            <a:r>
              <a:rPr lang="en-US" b="1" dirty="0" smtClean="0">
                <a:solidFill>
                  <a:srgbClr val="FF0000"/>
                </a:solidFill>
              </a:rPr>
              <a:t>COMMITTEE CHAIRS are in red.</a:t>
            </a:r>
            <a:endParaRPr lang="en-US" b="1" dirty="0"/>
          </a:p>
        </p:txBody>
      </p:sp>
      <p:sp>
        <p:nvSpPr>
          <p:cNvPr id="86" name="TextBox 85"/>
          <p:cNvSpPr txBox="1"/>
          <p:nvPr/>
        </p:nvSpPr>
        <p:spPr>
          <a:xfrm>
            <a:off x="893619" y="197429"/>
            <a:ext cx="7637318" cy="584775"/>
          </a:xfrm>
          <a:prstGeom prst="rect">
            <a:avLst/>
          </a:prstGeom>
          <a:noFill/>
        </p:spPr>
        <p:txBody>
          <a:bodyPr wrap="square" rtlCol="0">
            <a:spAutoFit/>
          </a:bodyPr>
          <a:lstStyle/>
          <a:p>
            <a:pPr algn="ctr"/>
            <a:r>
              <a:rPr lang="en-US" sz="3200" b="1" dirty="0" smtClean="0"/>
              <a:t>CEAS TRIBUNAL EXECUTIVE STRUCTURE</a:t>
            </a:r>
            <a:endParaRPr lang="en-US" sz="3200" b="1" dirty="0"/>
          </a:p>
        </p:txBody>
      </p:sp>
    </p:spTree>
    <p:extLst>
      <p:ext uri="{BB962C8B-B14F-4D97-AF65-F5344CB8AC3E}">
        <p14:creationId xmlns:p14="http://schemas.microsoft.com/office/powerpoint/2010/main" val="942193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2"/>
            <a:ext cx="8915400" cy="758825"/>
          </a:xfrm>
        </p:spPr>
        <p:txBody>
          <a:bodyPr/>
          <a:lstStyle/>
          <a:p>
            <a:pPr eaLnBrk="1" hangingPunct="1"/>
            <a:r>
              <a:rPr lang="en-US" b="1" u="sng" dirty="0" smtClean="0"/>
              <a:t>Tribunal Officers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6723278"/>
              </p:ext>
            </p:extLst>
          </p:nvPr>
        </p:nvGraphicFramePr>
        <p:xfrm>
          <a:off x="1" y="1524000"/>
          <a:ext cx="9120188" cy="4996852"/>
        </p:xfrm>
        <a:graphic>
          <a:graphicData uri="http://schemas.openxmlformats.org/drawingml/2006/table">
            <a:tbl>
              <a:tblPr firstRow="1" bandRow="1">
                <a:tableStyleId>{2D5ABB26-0587-4C30-8999-92F81FD0307C}</a:tableStyleId>
              </a:tblPr>
              <a:tblGrid>
                <a:gridCol w="4419700"/>
                <a:gridCol w="152300"/>
                <a:gridCol w="75938"/>
                <a:gridCol w="4472250"/>
              </a:tblGrid>
              <a:tr h="533835">
                <a:tc>
                  <a:txBody>
                    <a:bodyPr/>
                    <a:lstStyle/>
                    <a:p>
                      <a:pPr algn="r"/>
                      <a:r>
                        <a:rPr lang="en-US" sz="2200" b="1" dirty="0" smtClean="0"/>
                        <a:t>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Alison</a:t>
                      </a:r>
                      <a:r>
                        <a:rPr lang="en-US" sz="2200" b="1" baseline="0" dirty="0" smtClean="0"/>
                        <a:t> </a:t>
                      </a:r>
                      <a:r>
                        <a:rPr lang="en-US" sz="2200" b="1" baseline="0" dirty="0" err="1" smtClean="0"/>
                        <a:t>Hayfer</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Vice 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Carlo</a:t>
                      </a:r>
                      <a:r>
                        <a:rPr lang="en-US" sz="2200" b="1" baseline="0" dirty="0" smtClean="0"/>
                        <a:t> </a:t>
                      </a:r>
                      <a:r>
                        <a:rPr lang="en-US" sz="2200" b="1" baseline="0" dirty="0" err="1" smtClean="0"/>
                        <a:t>Perottino</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Associate Vice President:</a:t>
                      </a:r>
                      <a:endParaRPr lang="en-US" sz="2200" b="1" dirty="0"/>
                    </a:p>
                  </a:txBody>
                  <a:tcPr marL="50434" marR="50434" marT="33452" marB="33452" anchor="ctr"/>
                </a:tc>
                <a:tc>
                  <a:txBody>
                    <a:bodyPr/>
                    <a:lstStyle/>
                    <a:p>
                      <a:endParaRPr lang="en-US" sz="2200" dirty="0"/>
                    </a:p>
                  </a:txBody>
                  <a:tcPr marL="50434" marR="50434" marT="33452" marB="33452" anchor="ctr"/>
                </a:tc>
                <a:tc gridSpan="2">
                  <a:txBody>
                    <a:bodyPr/>
                    <a:lstStyle/>
                    <a:p>
                      <a:r>
                        <a:rPr lang="en-US" sz="2200" b="1" baseline="0" dirty="0" smtClean="0"/>
                        <a:t>Matt Kitchen</a:t>
                      </a:r>
                    </a:p>
                  </a:txBody>
                  <a:tcPr marL="50434" marR="50434" marT="33452" marB="33452" anchor="ctr"/>
                </a:tc>
                <a:tc hMerge="1">
                  <a:txBody>
                    <a:bodyPr/>
                    <a:lstStyle/>
                    <a:p>
                      <a:endParaRPr lang="en-US" sz="2000" dirty="0"/>
                    </a:p>
                  </a:txBody>
                  <a:tcPr marL="50433" marR="50433" marT="33450" marB="33450" anchor="ctr"/>
                </a:tc>
              </a:tr>
              <a:tr h="533835">
                <a:tc>
                  <a:txBody>
                    <a:bodyPr/>
                    <a:lstStyle/>
                    <a:p>
                      <a:pPr algn="r"/>
                      <a:r>
                        <a:rPr lang="en-US" sz="2200" b="1" dirty="0" smtClean="0"/>
                        <a:t>Treasurer:</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pPr marL="0" marR="0" indent="0" algn="l" defTabSz="1482882" rtl="0" eaLnBrk="1" fontAlgn="auto" latinLnBrk="0" hangingPunct="1">
                        <a:lnSpc>
                          <a:spcPct val="100000"/>
                        </a:lnSpc>
                        <a:spcBef>
                          <a:spcPts val="0"/>
                        </a:spcBef>
                        <a:spcAft>
                          <a:spcPts val="0"/>
                        </a:spcAft>
                        <a:buClrTx/>
                        <a:buSzTx/>
                        <a:buFontTx/>
                        <a:buNone/>
                        <a:tabLst/>
                        <a:defRPr/>
                      </a:pPr>
                      <a:r>
                        <a:rPr lang="en-US" sz="2200" b="1" baseline="0" dirty="0" smtClean="0">
                          <a:solidFill>
                            <a:schemeClr val="tx1"/>
                          </a:solidFill>
                        </a:rPr>
                        <a:t>Max </a:t>
                      </a:r>
                      <a:r>
                        <a:rPr lang="en-US" sz="2200" b="1" baseline="0" dirty="0" err="1" smtClean="0">
                          <a:solidFill>
                            <a:schemeClr val="tx1"/>
                          </a:solidFill>
                        </a:rPr>
                        <a:t>Inniger</a:t>
                      </a:r>
                      <a:endParaRPr lang="en-US" sz="2200" b="1" baseline="0" dirty="0" smtClean="0">
                        <a:solidFill>
                          <a:schemeClr val="tx1"/>
                        </a:solidFill>
                      </a:endParaRPr>
                    </a:p>
                  </a:txBody>
                  <a:tcPr marL="50434" marR="50434" marT="33452" marB="33452" anchor="ctr"/>
                </a:tc>
                <a:tc hMerge="1">
                  <a:txBody>
                    <a:bodyPr/>
                    <a:lstStyle/>
                    <a:p>
                      <a:pPr marL="0" marR="0" indent="0" algn="l" defTabSz="1482882" rtl="0" eaLnBrk="1" fontAlgn="auto" latinLnBrk="0" hangingPunct="1">
                        <a:lnSpc>
                          <a:spcPct val="100000"/>
                        </a:lnSpc>
                        <a:spcBef>
                          <a:spcPts val="0"/>
                        </a:spcBef>
                        <a:spcAft>
                          <a:spcPts val="0"/>
                        </a:spcAft>
                        <a:buClrTx/>
                        <a:buSzTx/>
                        <a:buFontTx/>
                        <a:buNone/>
                        <a:tabLst/>
                        <a:defRPr/>
                      </a:pPr>
                      <a:endParaRPr lang="en-US" sz="2000" baseline="0" dirty="0" smtClean="0"/>
                    </a:p>
                  </a:txBody>
                  <a:tcPr marL="50433" marR="50433" marT="33450" marB="33450" anchor="ctr"/>
                </a:tc>
              </a:tr>
              <a:tr h="581033">
                <a:tc>
                  <a:txBody>
                    <a:bodyPr/>
                    <a:lstStyle/>
                    <a:p>
                      <a:pPr algn="r"/>
                      <a:r>
                        <a:rPr lang="en-US" sz="2200" b="1" dirty="0" smtClean="0"/>
                        <a:t>Secretary:</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Jared Wood</a:t>
                      </a:r>
                      <a:endParaRPr lang="en-US" sz="2200" b="1" dirty="0"/>
                    </a:p>
                  </a:txBody>
                  <a:tcPr marL="50434" marR="50434" marT="33452" marB="33452" anchor="ctr"/>
                </a:tc>
                <a:tc hMerge="1">
                  <a:txBody>
                    <a:bodyPr/>
                    <a:lstStyle/>
                    <a:p>
                      <a:endParaRPr lang="en-US" sz="2000" dirty="0"/>
                    </a:p>
                  </a:txBody>
                  <a:tcPr marL="50433" marR="50433" marT="33450" marB="33450" anchor="ctr"/>
                </a:tc>
              </a:tr>
              <a:tr h="757899">
                <a:tc>
                  <a:txBody>
                    <a:bodyPr/>
                    <a:lstStyle/>
                    <a:p>
                      <a:pPr algn="r"/>
                      <a:r>
                        <a:rPr lang="en-US" sz="2200" b="1" dirty="0" smtClean="0"/>
                        <a:t>Senators:</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baseline="0" dirty="0" smtClean="0"/>
                        <a:t>Madeline Adams</a:t>
                      </a:r>
                    </a:p>
                    <a:p>
                      <a:r>
                        <a:rPr lang="en-US" sz="2200" b="1" baseline="0" dirty="0" smtClean="0"/>
                        <a:t>Hannah Kenny</a:t>
                      </a:r>
                      <a:endParaRPr lang="en-US" sz="2200" b="1" dirty="0"/>
                    </a:p>
                  </a:txBody>
                  <a:tcPr marL="50434" marR="50434" marT="33452" marB="33452" anchor="ctr"/>
                </a:tc>
                <a:tc hMerge="1">
                  <a:txBody>
                    <a:bodyPr/>
                    <a:lstStyle/>
                    <a:p>
                      <a:endParaRPr lang="en-US" sz="2000" dirty="0"/>
                    </a:p>
                  </a:txBody>
                  <a:tcPr marL="50433" marR="50433" marT="33450" marB="33450" anchor="ctr"/>
                </a:tc>
              </a:tr>
              <a:tr h="142355">
                <a:tc>
                  <a:txBody>
                    <a:bodyPr/>
                    <a:lstStyle/>
                    <a:p>
                      <a:pPr algn="r"/>
                      <a:endParaRPr lang="en-US" sz="1600" b="1" dirty="0"/>
                    </a:p>
                  </a:txBody>
                  <a:tcPr marL="50434" marR="50434" marT="33452" marB="33452" anchor="ctr"/>
                </a:tc>
                <a:tc>
                  <a:txBody>
                    <a:bodyPr/>
                    <a:lstStyle/>
                    <a:p>
                      <a:endParaRPr lang="en-US" sz="1600" dirty="0"/>
                    </a:p>
                  </a:txBody>
                  <a:tcPr marL="50434" marR="50434" marT="33452" marB="33452" anchor="ctr"/>
                </a:tc>
                <a:tc gridSpan="2">
                  <a:txBody>
                    <a:bodyPr/>
                    <a:lstStyle/>
                    <a:p>
                      <a:pPr algn="r"/>
                      <a:endParaRPr lang="en-US" sz="700" b="1" dirty="0"/>
                    </a:p>
                  </a:txBody>
                  <a:tcPr marL="50434" marR="50434" marT="33452" marB="33452" anchor="ctr"/>
                </a:tc>
                <a:tc hMerge="1">
                  <a:txBody>
                    <a:bodyPr/>
                    <a:lstStyle/>
                    <a:p>
                      <a:endParaRPr lang="en-US" sz="2000" dirty="0"/>
                    </a:p>
                  </a:txBody>
                  <a:tcPr marL="50433" marR="50433" marT="33450" marB="33450" anchor="ctr"/>
                </a:tc>
              </a:tr>
              <a:tr h="402219">
                <a:tc gridSpan="4">
                  <a:txBody>
                    <a:bodyPr/>
                    <a:lstStyle/>
                    <a:p>
                      <a:pPr algn="ctr"/>
                      <a:endParaRPr lang="en-US" sz="2200" b="1" u="sng" dirty="0"/>
                    </a:p>
                  </a:txBody>
                  <a:tcPr marL="50434" marR="50434" marT="33452" marB="33452" anchor="ctr"/>
                </a:tc>
                <a:tc hMerge="1">
                  <a:txBody>
                    <a:bodyPr/>
                    <a:lstStyle/>
                    <a:p>
                      <a:endParaRPr lang="en-US"/>
                    </a:p>
                  </a:txBody>
                  <a:tcPr/>
                </a:tc>
                <a:tc hMerge="1">
                  <a:txBody>
                    <a:bodyPr/>
                    <a:lstStyle/>
                    <a:p>
                      <a:pPr algn="r"/>
                      <a:endParaRPr lang="en-US" sz="2000" b="1" u="sng" dirty="0"/>
                    </a:p>
                  </a:txBody>
                  <a:tcPr marL="50433" marR="50433" marT="33450" marB="33450" anchor="ctr"/>
                </a:tc>
                <a:tc hMerge="1">
                  <a:txBody>
                    <a:bodyPr/>
                    <a:lstStyle/>
                    <a:p>
                      <a:endParaRPr lang="en-US" sz="2000" b="1" u="sng" dirty="0" smtClean="0"/>
                    </a:p>
                  </a:txBody>
                  <a:tcPr marL="50433" marR="50433" marT="33450" marB="33450" anchor="ctr"/>
                </a:tc>
              </a:tr>
              <a:tr h="402219">
                <a:tc>
                  <a:txBody>
                    <a:bodyPr/>
                    <a:lstStyle/>
                    <a:p>
                      <a:pPr algn="r"/>
                      <a:endParaRPr lang="en-US" sz="2200" b="1" dirty="0"/>
                    </a:p>
                  </a:txBody>
                  <a:tcPr marL="50434" marR="50434" marT="33452" marB="33452" anchor="ctr"/>
                </a:tc>
                <a:tc gridSpan="2">
                  <a:txBody>
                    <a:bodyPr/>
                    <a:lstStyle/>
                    <a:p>
                      <a:endParaRPr lang="en-US" sz="2200" dirty="0"/>
                    </a:p>
                  </a:txBody>
                  <a:tcPr marL="50434" marR="50434" marT="33452" marB="33452" anchor="ctr"/>
                </a:tc>
                <a:tc hMerge="1">
                  <a:txBody>
                    <a:bodyPr/>
                    <a:lstStyle/>
                    <a:p>
                      <a:pPr algn="r"/>
                      <a:endParaRPr lang="en-US" sz="2000" dirty="0"/>
                    </a:p>
                  </a:txBody>
                  <a:tcPr marL="50433" marR="50433" marT="33450" marB="33450" anchor="ctr"/>
                </a:tc>
                <a:tc>
                  <a:txBody>
                    <a:bodyPr/>
                    <a:lstStyle/>
                    <a:p>
                      <a:endParaRPr lang="en-US" sz="2200" b="1" dirty="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6350"/>
            <a:ext cx="8839200" cy="758825"/>
          </a:xfrm>
        </p:spPr>
        <p:txBody>
          <a:bodyPr/>
          <a:lstStyle/>
          <a:p>
            <a:pPr eaLnBrk="1" hangingPunct="1"/>
            <a:r>
              <a:rPr lang="en-US" b="1" u="sng" smtClean="0"/>
              <a:t>Tribunal Executives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0047505"/>
              </p:ext>
            </p:extLst>
          </p:nvPr>
        </p:nvGraphicFramePr>
        <p:xfrm>
          <a:off x="372580" y="914400"/>
          <a:ext cx="8539646" cy="4937760"/>
        </p:xfrm>
        <a:graphic>
          <a:graphicData uri="http://schemas.openxmlformats.org/drawingml/2006/table">
            <a:tbl>
              <a:tblPr firstRow="1" bandRow="1">
                <a:tableStyleId>{2D5ABB26-0587-4C30-8999-92F81FD0307C}</a:tableStyleId>
              </a:tblPr>
              <a:tblGrid>
                <a:gridCol w="4422353"/>
                <a:gridCol w="126268"/>
                <a:gridCol w="3991025"/>
              </a:tblGrid>
              <a:tr h="493776">
                <a:tc>
                  <a:txBody>
                    <a:bodyPr/>
                    <a:lstStyle/>
                    <a:p>
                      <a:pPr algn="r"/>
                      <a:r>
                        <a:rPr lang="en-US" sz="2000" b="1" dirty="0" smtClean="0"/>
                        <a:t>Career Fair:</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Dane Sowers, Nick </a:t>
                      </a:r>
                      <a:r>
                        <a:rPr lang="en-US" sz="2000" b="1" baseline="0" dirty="0" err="1" smtClean="0"/>
                        <a:t>Stelzer</a:t>
                      </a:r>
                      <a:endParaRPr lang="en-US" sz="2000" b="1" dirty="0"/>
                    </a:p>
                  </a:txBody>
                  <a:tcPr marL="50434" marR="50434" marT="33452" marB="33452" anchor="ctr"/>
                </a:tc>
              </a:tr>
              <a:tr h="493776">
                <a:tc>
                  <a:txBody>
                    <a:bodyPr/>
                    <a:lstStyle/>
                    <a:p>
                      <a:pPr algn="r"/>
                      <a:r>
                        <a:rPr lang="en-US" sz="2000" b="1" dirty="0" smtClean="0"/>
                        <a:t>Collegiate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Mark </a:t>
                      </a:r>
                      <a:r>
                        <a:rPr lang="en-US" sz="2000" b="1" dirty="0" err="1" smtClean="0"/>
                        <a:t>Gruenbacher</a:t>
                      </a:r>
                      <a:endParaRPr lang="en-US" sz="2000" b="1" dirty="0" smtClean="0"/>
                    </a:p>
                  </a:txBody>
                  <a:tcPr marL="50434" marR="50434" marT="33452" marB="33452" anchor="ctr"/>
                </a:tc>
              </a:tr>
              <a:tr h="493776">
                <a:tc>
                  <a:txBody>
                    <a:bodyPr/>
                    <a:lstStyle/>
                    <a:p>
                      <a:pPr algn="r"/>
                      <a:r>
                        <a:rPr lang="en-US" sz="2000" b="1" dirty="0" err="1" smtClean="0"/>
                        <a:t>EWeek</a:t>
                      </a:r>
                      <a:r>
                        <a:rPr lang="en-US" sz="2000" b="1" dirty="0" smtClean="0"/>
                        <a:t>:</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Alison Hayfer, Kitty </a:t>
                      </a:r>
                      <a:r>
                        <a:rPr lang="en-US" sz="2000" b="1" baseline="0" dirty="0" err="1" smtClean="0"/>
                        <a:t>DiFalco</a:t>
                      </a:r>
                      <a:endParaRPr lang="en-US" sz="2000" b="1" dirty="0"/>
                    </a:p>
                  </a:txBody>
                  <a:tcPr marL="50434" marR="50434" marT="33452" marB="33452" anchor="ctr"/>
                </a:tc>
              </a:tr>
              <a:tr h="493776">
                <a:tc>
                  <a:txBody>
                    <a:bodyPr/>
                    <a:lstStyle/>
                    <a:p>
                      <a:pPr algn="r"/>
                      <a:r>
                        <a:rPr lang="en-US" sz="2000" b="1" dirty="0" smtClean="0"/>
                        <a:t>FELD:</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Alexis Conway</a:t>
                      </a:r>
                      <a:endParaRPr lang="en-US" sz="2000" b="1" dirty="0"/>
                    </a:p>
                  </a:txBody>
                  <a:tcPr marL="50434" marR="50434" marT="33452" marB="33452" anchor="ctr"/>
                </a:tc>
              </a:tr>
              <a:tr h="493776">
                <a:tc>
                  <a:txBody>
                    <a:bodyPr/>
                    <a:lstStyle/>
                    <a:p>
                      <a:pPr algn="r"/>
                      <a:r>
                        <a:rPr lang="en-US" sz="2000" b="1" dirty="0" smtClean="0"/>
                        <a:t>Luau:</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pPr marL="0" marR="0" indent="0" algn="l" defTabSz="914345" rtl="0" eaLnBrk="1" fontAlgn="auto" latinLnBrk="0" hangingPunct="1">
                        <a:lnSpc>
                          <a:spcPct val="100000"/>
                        </a:lnSpc>
                        <a:spcBef>
                          <a:spcPts val="0"/>
                        </a:spcBef>
                        <a:spcAft>
                          <a:spcPts val="0"/>
                        </a:spcAft>
                        <a:buClrTx/>
                        <a:buSzTx/>
                        <a:buFontTx/>
                        <a:buNone/>
                        <a:tabLst/>
                        <a:defRPr/>
                      </a:pPr>
                      <a:r>
                        <a:rPr lang="en-US" sz="2000" b="1" dirty="0" smtClean="0"/>
                        <a:t>Chris </a:t>
                      </a:r>
                      <a:r>
                        <a:rPr lang="en-US" sz="2000" b="1" i="0" kern="1200" dirty="0" err="1" smtClean="0">
                          <a:solidFill>
                            <a:schemeClr val="tx1"/>
                          </a:solidFill>
                          <a:latin typeface="+mn-lt"/>
                          <a:ea typeface="+mn-ea"/>
                          <a:cs typeface="+mn-cs"/>
                        </a:rPr>
                        <a:t>Katuscak</a:t>
                      </a:r>
                      <a:endParaRPr lang="en-US" sz="2000" b="1" i="0" kern="1200" dirty="0" smtClean="0">
                        <a:solidFill>
                          <a:schemeClr val="tx1"/>
                        </a:solidFill>
                        <a:latin typeface="+mn-lt"/>
                        <a:ea typeface="+mn-ea"/>
                        <a:cs typeface="+mn-cs"/>
                      </a:endParaRPr>
                    </a:p>
                  </a:txBody>
                  <a:tcPr marL="50434" marR="50434" marT="33452" marB="33452" anchor="ctr"/>
                </a:tc>
              </a:tr>
              <a:tr h="493776">
                <a:tc>
                  <a:txBody>
                    <a:bodyPr/>
                    <a:lstStyle/>
                    <a:p>
                      <a:pPr algn="r"/>
                      <a:r>
                        <a:rPr lang="en-US" sz="2000" b="1" dirty="0" smtClean="0"/>
                        <a:t>Recognition:</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Christian </a:t>
                      </a:r>
                      <a:r>
                        <a:rPr lang="en-US" sz="2000" b="1" dirty="0" err="1" smtClean="0"/>
                        <a:t>Lipa</a:t>
                      </a:r>
                      <a:endParaRPr lang="en-US" sz="2000" b="1" dirty="0"/>
                    </a:p>
                  </a:txBody>
                  <a:tcPr marL="50434" marR="50434" marT="33452" marB="33452" anchor="ctr"/>
                </a:tc>
              </a:tr>
              <a:tr h="493776">
                <a:tc>
                  <a:txBody>
                    <a:bodyPr/>
                    <a:lstStyle/>
                    <a:p>
                      <a:pPr algn="r"/>
                      <a:r>
                        <a:rPr lang="en-US" sz="2000" b="1" dirty="0" smtClean="0"/>
                        <a:t>Public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i="0" dirty="0" smtClean="0">
                          <a:solidFill>
                            <a:schemeClr val="tx1"/>
                          </a:solidFill>
                        </a:rPr>
                        <a:t>Juliann </a:t>
                      </a:r>
                      <a:r>
                        <a:rPr lang="en-US" sz="2000" b="1" i="0" dirty="0" err="1" smtClean="0">
                          <a:solidFill>
                            <a:schemeClr val="tx1"/>
                          </a:solidFill>
                        </a:rPr>
                        <a:t>Leny</a:t>
                      </a:r>
                      <a:r>
                        <a:rPr lang="en-US" sz="2000" b="1" i="0" dirty="0" smtClean="0">
                          <a:solidFill>
                            <a:schemeClr val="tx1"/>
                          </a:solidFill>
                        </a:rPr>
                        <a:t>, Logan Buck</a:t>
                      </a:r>
                    </a:p>
                  </a:txBody>
                  <a:tcPr marL="50434" marR="50434" marT="33452" marB="33452" anchor="ctr"/>
                </a:tc>
              </a:tr>
              <a:tr h="493776">
                <a:tc>
                  <a:txBody>
                    <a:bodyPr/>
                    <a:lstStyle/>
                    <a:p>
                      <a:pPr algn="r"/>
                      <a:r>
                        <a:rPr lang="en-US" sz="2000" b="1" dirty="0" smtClean="0"/>
                        <a:t>SOCC:</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Nathan Ball</a:t>
                      </a:r>
                      <a:endParaRPr lang="en-US" sz="2000" b="1" dirty="0"/>
                    </a:p>
                  </a:txBody>
                  <a:tcPr marL="50434" marR="50434" marT="33452" marB="33452" anchor="ctr"/>
                </a:tc>
              </a:tr>
              <a:tr h="493776">
                <a:tc>
                  <a:txBody>
                    <a:bodyPr/>
                    <a:lstStyle/>
                    <a:p>
                      <a:pPr algn="r"/>
                      <a:r>
                        <a:rPr lang="en-US" sz="2000" b="1" dirty="0" smtClean="0"/>
                        <a:t>Special Events: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Scott</a:t>
                      </a:r>
                      <a:r>
                        <a:rPr lang="en-US" sz="2000" b="1" baseline="0" dirty="0" smtClean="0"/>
                        <a:t> </a:t>
                      </a:r>
                      <a:r>
                        <a:rPr lang="en-US" sz="2000" b="1" baseline="0" dirty="0" err="1" smtClean="0"/>
                        <a:t>Blincoe</a:t>
                      </a:r>
                      <a:endParaRPr lang="en-US" sz="2000" b="1" dirty="0" smtClean="0"/>
                    </a:p>
                  </a:txBody>
                  <a:tcPr marL="50434" marR="50434" marT="33452" marB="33452" anchor="ctr"/>
                </a:tc>
              </a:tr>
              <a:tr h="493776">
                <a:tc>
                  <a:txBody>
                    <a:bodyPr/>
                    <a:lstStyle/>
                    <a:p>
                      <a:pPr algn="r"/>
                      <a:r>
                        <a:rPr lang="en-US" sz="2000" b="1" dirty="0" smtClean="0"/>
                        <a:t>Technology: </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Charlie Hinton</a:t>
                      </a:r>
                      <a:endParaRPr lang="en-US" sz="2000" b="1" dirty="0" smtClean="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Officer Reports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President</a:t>
            </a:r>
            <a:endParaRPr lang="en-US" b="1" dirty="0"/>
          </a:p>
        </p:txBody>
      </p:sp>
      <p:sp>
        <p:nvSpPr>
          <p:cNvPr id="3" name="Content Placeholder 2"/>
          <p:cNvSpPr>
            <a:spLocks noGrp="1"/>
          </p:cNvSpPr>
          <p:nvPr>
            <p:ph idx="1"/>
          </p:nvPr>
        </p:nvSpPr>
        <p:spPr/>
        <p:txBody>
          <a:bodyPr/>
          <a:lstStyle/>
          <a:p>
            <a:r>
              <a:rPr lang="en-US" sz="3600" dirty="0"/>
              <a:t>Office Hours: </a:t>
            </a:r>
          </a:p>
          <a:p>
            <a:pPr lvl="1"/>
            <a:r>
              <a:rPr lang="en-US" sz="3200" dirty="0" smtClean="0"/>
              <a:t>Mondays 6:30-7:30 PM</a:t>
            </a:r>
            <a:endParaRPr lang="en-US" sz="3200" dirty="0"/>
          </a:p>
          <a:p>
            <a:pPr lvl="1"/>
            <a:r>
              <a:rPr lang="en-US" sz="3200" dirty="0"/>
              <a:t>Baldwin 650</a:t>
            </a:r>
          </a:p>
          <a:p>
            <a:pPr marL="457200" lvl="1" indent="0">
              <a:buNone/>
            </a:pPr>
            <a:endParaRPr lang="en-US" sz="1600" dirty="0"/>
          </a:p>
        </p:txBody>
      </p:sp>
      <p:sp>
        <p:nvSpPr>
          <p:cNvPr id="4" name="Title 1"/>
          <p:cNvSpPr txBox="1">
            <a:spLocks/>
          </p:cNvSpPr>
          <p:nvPr/>
        </p:nvSpPr>
        <p:spPr bwMode="auto">
          <a:xfrm>
            <a:off x="7315200"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 </a:t>
            </a:r>
          </a:p>
          <a:p>
            <a:pPr eaLnBrk="0" hangingPunct="0"/>
            <a:r>
              <a:rPr lang="en-US" sz="1600" b="1" dirty="0" smtClean="0">
                <a:solidFill>
                  <a:schemeClr val="tx2"/>
                </a:solidFill>
                <a:latin typeface="Myriad Pro" pitchFamily="34" charset="0"/>
              </a:rPr>
              <a:t>Alison Hayfer</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389589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Vice President</a:t>
            </a:r>
            <a:endParaRPr lang="en-US" b="1" dirty="0"/>
          </a:p>
        </p:txBody>
      </p:sp>
      <p:sp>
        <p:nvSpPr>
          <p:cNvPr id="3" name="Content Placeholder 2"/>
          <p:cNvSpPr>
            <a:spLocks noGrp="1"/>
          </p:cNvSpPr>
          <p:nvPr>
            <p:ph idx="1"/>
          </p:nvPr>
        </p:nvSpPr>
        <p:spPr/>
        <p:txBody>
          <a:bodyPr/>
          <a:lstStyle/>
          <a:p>
            <a:r>
              <a:rPr lang="en-US" sz="3600" dirty="0" smtClean="0"/>
              <a:t>Office Hours: </a:t>
            </a:r>
          </a:p>
          <a:p>
            <a:pPr lvl="1"/>
            <a:r>
              <a:rPr lang="en-US" sz="3200" dirty="0" smtClean="0"/>
              <a:t>Wednesdays 1:30-2:30 PM</a:t>
            </a:r>
          </a:p>
          <a:p>
            <a:pPr lvl="1"/>
            <a:r>
              <a:rPr lang="en-US" sz="3200" dirty="0" smtClean="0"/>
              <a:t>Baldwin 650</a:t>
            </a:r>
            <a:endParaRPr lang="en-US" sz="3200" dirty="0"/>
          </a:p>
        </p:txBody>
      </p:sp>
      <p:sp>
        <p:nvSpPr>
          <p:cNvPr id="4" name="TextBox 3"/>
          <p:cNvSpPr txBox="1"/>
          <p:nvPr/>
        </p:nvSpPr>
        <p:spPr>
          <a:xfrm>
            <a:off x="7315200" y="152401"/>
            <a:ext cx="2286000" cy="646331"/>
          </a:xfrm>
          <a:prstGeom prst="rect">
            <a:avLst/>
          </a:prstGeom>
          <a:noFill/>
        </p:spPr>
        <p:txBody>
          <a:bodyPr wrap="square" rtlCol="0">
            <a:spAutoFit/>
          </a:bodyPr>
          <a:lstStyle/>
          <a:p>
            <a:r>
              <a:rPr lang="en-US" b="1" u="sng" dirty="0" smtClean="0"/>
              <a:t>Officer: </a:t>
            </a:r>
          </a:p>
          <a:p>
            <a:r>
              <a:rPr lang="en-US" dirty="0" smtClean="0"/>
              <a:t>Carlo </a:t>
            </a:r>
            <a:r>
              <a:rPr lang="en-US" dirty="0" err="1" smtClean="0"/>
              <a:t>Perottino</a:t>
            </a:r>
            <a:endParaRPr lang="en-US" dirty="0"/>
          </a:p>
        </p:txBody>
      </p:sp>
    </p:spTree>
    <p:extLst>
      <p:ext uri="{BB962C8B-B14F-4D97-AF65-F5344CB8AC3E}">
        <p14:creationId xmlns:p14="http://schemas.microsoft.com/office/powerpoint/2010/main" val="43904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Associate Vice President</a:t>
            </a:r>
            <a:endParaRPr lang="en-US" b="1" dirty="0"/>
          </a:p>
        </p:txBody>
      </p:sp>
      <p:sp>
        <p:nvSpPr>
          <p:cNvPr id="3" name="Content Placeholder 2"/>
          <p:cNvSpPr>
            <a:spLocks noGrp="1"/>
          </p:cNvSpPr>
          <p:nvPr>
            <p:ph idx="1"/>
          </p:nvPr>
        </p:nvSpPr>
        <p:spPr/>
        <p:txBody>
          <a:bodyPr/>
          <a:lstStyle/>
          <a:p>
            <a:r>
              <a:rPr lang="en-US" sz="3600" dirty="0" smtClean="0"/>
              <a:t>Office Hours:</a:t>
            </a:r>
          </a:p>
          <a:p>
            <a:pPr lvl="1"/>
            <a:r>
              <a:rPr lang="en-US" sz="3200" dirty="0" smtClean="0"/>
              <a:t>Tuesday/ Thursday 12:45-1:45 PM</a:t>
            </a:r>
          </a:p>
          <a:p>
            <a:pPr lvl="1"/>
            <a:r>
              <a:rPr lang="en-US" sz="3200" dirty="0" smtClean="0"/>
              <a:t>Baldwin 650</a:t>
            </a:r>
          </a:p>
          <a:p>
            <a:pPr marL="0" indent="0">
              <a:buNone/>
            </a:pPr>
            <a:endParaRPr lang="en-US" sz="3600" dirty="0"/>
          </a:p>
        </p:txBody>
      </p:sp>
      <p:sp>
        <p:nvSpPr>
          <p:cNvPr id="4" name="TextBox 3"/>
          <p:cNvSpPr txBox="1"/>
          <p:nvPr/>
        </p:nvSpPr>
        <p:spPr>
          <a:xfrm>
            <a:off x="7162800" y="152401"/>
            <a:ext cx="2286000" cy="646331"/>
          </a:xfrm>
          <a:prstGeom prst="rect">
            <a:avLst/>
          </a:prstGeom>
          <a:noFill/>
        </p:spPr>
        <p:txBody>
          <a:bodyPr wrap="square" rtlCol="0">
            <a:spAutoFit/>
          </a:bodyPr>
          <a:lstStyle/>
          <a:p>
            <a:r>
              <a:rPr lang="en-US" b="1" u="sng" dirty="0" smtClean="0"/>
              <a:t>Officer:</a:t>
            </a:r>
            <a:r>
              <a:rPr lang="en-US" dirty="0" smtClean="0"/>
              <a:t> </a:t>
            </a:r>
          </a:p>
          <a:p>
            <a:r>
              <a:rPr lang="en-US" dirty="0" smtClean="0"/>
              <a:t>Matt Kitchen</a:t>
            </a:r>
            <a:endParaRPr lang="en-US" dirty="0"/>
          </a:p>
        </p:txBody>
      </p:sp>
    </p:spTree>
    <p:extLst>
      <p:ext uri="{BB962C8B-B14F-4D97-AF65-F5344CB8AC3E}">
        <p14:creationId xmlns:p14="http://schemas.microsoft.com/office/powerpoint/2010/main" val="1858619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Committee Meetings</a:t>
            </a:r>
            <a:endParaRPr lang="en-US" dirty="0"/>
          </a:p>
        </p:txBody>
      </p:sp>
      <p:sp>
        <p:nvSpPr>
          <p:cNvPr id="3" name="Content Placeholder 2"/>
          <p:cNvSpPr>
            <a:spLocks noGrp="1"/>
          </p:cNvSpPr>
          <p:nvPr>
            <p:ph idx="1"/>
          </p:nvPr>
        </p:nvSpPr>
        <p:spPr/>
        <p:txBody>
          <a:bodyPr>
            <a:normAutofit/>
          </a:bodyPr>
          <a:lstStyle/>
          <a:p>
            <a:r>
              <a:rPr lang="en-US" sz="2800" dirty="0" smtClean="0"/>
              <a:t>Student Rights and Interests: Mondays at 1:30pm</a:t>
            </a:r>
          </a:p>
          <a:p>
            <a:r>
              <a:rPr lang="en-US" sz="2800" dirty="0" smtClean="0"/>
              <a:t>Campus Life: Mondays at 6pm</a:t>
            </a:r>
          </a:p>
          <a:p>
            <a:r>
              <a:rPr lang="en-US" sz="2800" dirty="0" smtClean="0"/>
              <a:t>Academic Issues: Thursdays at 5:30pm</a:t>
            </a:r>
          </a:p>
          <a:p>
            <a:r>
              <a:rPr lang="en-US" sz="2800" dirty="0" smtClean="0"/>
              <a:t>Governmental Affairs: Thursdays at 8pm</a:t>
            </a:r>
          </a:p>
          <a:p>
            <a:endParaRPr lang="en-US" sz="2800" dirty="0"/>
          </a:p>
          <a:p>
            <a:pPr marL="0" indent="0" algn="ctr">
              <a:buNone/>
            </a:pPr>
            <a:r>
              <a:rPr lang="en-US" sz="2800" dirty="0" smtClean="0"/>
              <a:t>All meet in the Student Government Office</a:t>
            </a:r>
          </a:p>
          <a:p>
            <a:pPr marL="0" indent="0">
              <a:buNone/>
            </a:pPr>
            <a:endParaRPr lang="en-US" sz="2800" dirty="0"/>
          </a:p>
        </p:txBody>
      </p:sp>
    </p:spTree>
    <p:extLst>
      <p:ext uri="{BB962C8B-B14F-4D97-AF65-F5344CB8AC3E}">
        <p14:creationId xmlns:p14="http://schemas.microsoft.com/office/powerpoint/2010/main" val="3711862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p:txBody>
          <a:bodyPr/>
          <a:lstStyle/>
          <a:p>
            <a:r>
              <a:rPr lang="en-US">
                <a:solidFill>
                  <a:srgbClr val="000099"/>
                </a:solidFill>
                <a:latin typeface="Tahoma" charset="0"/>
              </a:rPr>
              <a:t>Engineering Career Opportunities at</a:t>
            </a:r>
            <a:endParaRPr lang="de-DE">
              <a:solidFill>
                <a:srgbClr val="000099"/>
              </a:solidFill>
              <a:latin typeface="Tahoma" charset="0"/>
            </a:endParaRPr>
          </a:p>
        </p:txBody>
      </p:sp>
      <p:sp>
        <p:nvSpPr>
          <p:cNvPr id="446467" name="Rectangle 3"/>
          <p:cNvSpPr>
            <a:spLocks noGrp="1" noChangeArrowheads="1"/>
          </p:cNvSpPr>
          <p:nvPr>
            <p:ph type="subTitle" idx="1"/>
          </p:nvPr>
        </p:nvSpPr>
        <p:spPr>
          <a:xfrm>
            <a:off x="1293813" y="781050"/>
            <a:ext cx="6921500" cy="420688"/>
          </a:xfrm>
        </p:spPr>
        <p:txBody>
          <a:bodyPr/>
          <a:lstStyle/>
          <a:p>
            <a:r>
              <a:rPr lang="de-DE" sz="2400">
                <a:solidFill>
                  <a:srgbClr val="000099"/>
                </a:solidFill>
                <a:latin typeface="Tahoma" charset="0"/>
              </a:rPr>
              <a:t>LEONI WIRING SYSTEMS</a:t>
            </a:r>
          </a:p>
        </p:txBody>
      </p:sp>
    </p:spTree>
    <p:extLst>
      <p:ext uri="{BB962C8B-B14F-4D97-AF65-F5344CB8AC3E}">
        <p14:creationId xmlns:p14="http://schemas.microsoft.com/office/powerpoint/2010/main" val="3294482720"/>
      </p:ext>
    </p:extLst>
  </p:cSld>
  <p:clrMapOvr>
    <a:masterClrMapping/>
  </p:clrMapOvr>
  <p:transition advTm="1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Trustee Position</a:t>
            </a:r>
            <a:endParaRPr lang="en-US" dirty="0"/>
          </a:p>
        </p:txBody>
      </p:sp>
      <p:sp>
        <p:nvSpPr>
          <p:cNvPr id="3" name="Content Placeholder 2"/>
          <p:cNvSpPr>
            <a:spLocks noGrp="1"/>
          </p:cNvSpPr>
          <p:nvPr>
            <p:ph idx="1"/>
          </p:nvPr>
        </p:nvSpPr>
        <p:spPr/>
        <p:txBody>
          <a:bodyPr/>
          <a:lstStyle/>
          <a:p>
            <a:r>
              <a:rPr lang="en-US" dirty="0" smtClean="0"/>
              <a:t>Be the student’s voice on the board of trustees</a:t>
            </a:r>
          </a:p>
          <a:p>
            <a:r>
              <a:rPr lang="en-US" dirty="0" smtClean="0"/>
              <a:t>Two year appointed position </a:t>
            </a:r>
          </a:p>
          <a:p>
            <a:r>
              <a:rPr lang="en-US" dirty="0" smtClean="0"/>
              <a:t>Applications can be found in the student government office or on Campus LINK</a:t>
            </a:r>
          </a:p>
          <a:p>
            <a:r>
              <a:rPr lang="en-US" dirty="0" smtClean="0"/>
              <a:t>Applications are due February 27</a:t>
            </a:r>
            <a:r>
              <a:rPr lang="en-US" baseline="30000" dirty="0" smtClean="0"/>
              <a:t>th</a:t>
            </a:r>
            <a:r>
              <a:rPr lang="en-US" dirty="0" smtClean="0"/>
              <a:t> at 5pm</a:t>
            </a:r>
          </a:p>
          <a:p>
            <a:endParaRPr lang="en-US" dirty="0"/>
          </a:p>
        </p:txBody>
      </p:sp>
    </p:spTree>
    <p:extLst>
      <p:ext uri="{BB962C8B-B14F-4D97-AF65-F5344CB8AC3E}">
        <p14:creationId xmlns:p14="http://schemas.microsoft.com/office/powerpoint/2010/main" val="1079051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TEDx</a:t>
            </a:r>
            <a:r>
              <a:rPr lang="en-US" dirty="0" smtClean="0"/>
              <a:t> U Cincinnati</a:t>
            </a:r>
            <a:endParaRPr lang="en-US" dirty="0"/>
          </a:p>
        </p:txBody>
      </p:sp>
      <p:sp>
        <p:nvSpPr>
          <p:cNvPr id="3" name="Content Placeholder 2"/>
          <p:cNvSpPr>
            <a:spLocks noGrp="1"/>
          </p:cNvSpPr>
          <p:nvPr>
            <p:ph idx="1"/>
          </p:nvPr>
        </p:nvSpPr>
        <p:spPr/>
        <p:txBody>
          <a:bodyPr/>
          <a:lstStyle/>
          <a:p>
            <a:r>
              <a:rPr lang="en-US" dirty="0" smtClean="0"/>
              <a:t>“Rise and Reimagine”</a:t>
            </a:r>
          </a:p>
          <a:p>
            <a:r>
              <a:rPr lang="en-US" dirty="0" smtClean="0"/>
              <a:t>March 27, 2015 at UC</a:t>
            </a:r>
          </a:p>
          <a:p>
            <a:r>
              <a:rPr lang="en-US" dirty="0" smtClean="0"/>
              <a:t>One slot for a student speaker</a:t>
            </a:r>
          </a:p>
          <a:p>
            <a:pPr lvl="1"/>
            <a:r>
              <a:rPr lang="en-US" dirty="0" smtClean="0"/>
              <a:t>Apply at tedxucincinnati.com</a:t>
            </a:r>
            <a:endParaRPr lang="en-US" dirty="0"/>
          </a:p>
        </p:txBody>
      </p:sp>
    </p:spTree>
    <p:extLst>
      <p:ext uri="{BB962C8B-B14F-4D97-AF65-F5344CB8AC3E}">
        <p14:creationId xmlns:p14="http://schemas.microsoft.com/office/powerpoint/2010/main" val="3468130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Joke of the Week</a:t>
            </a:r>
            <a:endParaRPr lang="en-US" dirty="0"/>
          </a:p>
        </p:txBody>
      </p:sp>
      <p:sp>
        <p:nvSpPr>
          <p:cNvPr id="3" name="Content Placeholder 2"/>
          <p:cNvSpPr>
            <a:spLocks noGrp="1"/>
          </p:cNvSpPr>
          <p:nvPr>
            <p:ph idx="1"/>
          </p:nvPr>
        </p:nvSpPr>
        <p:spPr/>
        <p:txBody>
          <a:bodyPr/>
          <a:lstStyle/>
          <a:p>
            <a:r>
              <a:rPr lang="en-US" dirty="0" smtClean="0"/>
              <a:t>Why are fish so bad at tennis?</a:t>
            </a:r>
            <a:endParaRPr lang="en-US" dirty="0"/>
          </a:p>
        </p:txBody>
      </p:sp>
    </p:spTree>
    <p:extLst>
      <p:ext uri="{BB962C8B-B14F-4D97-AF65-F5344CB8AC3E}">
        <p14:creationId xmlns:p14="http://schemas.microsoft.com/office/powerpoint/2010/main" val="2017225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Secretary</a:t>
            </a:r>
            <a:endParaRPr lang="en-US" b="1" dirty="0"/>
          </a:p>
        </p:txBody>
      </p:sp>
      <p:sp>
        <p:nvSpPr>
          <p:cNvPr id="3" name="Content Placeholder 2"/>
          <p:cNvSpPr>
            <a:spLocks noGrp="1"/>
          </p:cNvSpPr>
          <p:nvPr>
            <p:ph idx="1"/>
          </p:nvPr>
        </p:nvSpPr>
        <p:spPr/>
        <p:txBody>
          <a:bodyPr/>
          <a:lstStyle/>
          <a:p>
            <a:r>
              <a:rPr lang="en-US" dirty="0" smtClean="0"/>
              <a:t>Please sign in at the back of the room</a:t>
            </a:r>
          </a:p>
          <a:p>
            <a:r>
              <a:rPr lang="en-US" dirty="0" smtClean="0"/>
              <a:t>Must attend and sign in at minimum of 4 meetings each semester to having voting rights</a:t>
            </a:r>
          </a:p>
          <a:p>
            <a:endParaRPr lang="en-US"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Jared Wood</a:t>
            </a:r>
          </a:p>
        </p:txBody>
      </p:sp>
    </p:spTree>
    <p:extLst>
      <p:ext uri="{BB962C8B-B14F-4D97-AF65-F5344CB8AC3E}">
        <p14:creationId xmlns:p14="http://schemas.microsoft.com/office/powerpoint/2010/main" val="182258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Committee Reports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1143000"/>
          </a:xfrm>
        </p:spPr>
        <p:txBody>
          <a:bodyPr/>
          <a:lstStyle/>
          <a:p>
            <a:r>
              <a:rPr lang="en-US" b="1" u="sng" dirty="0" err="1" smtClean="0"/>
              <a:t>EWeek</a:t>
            </a:r>
            <a:endParaRPr lang="en-US" b="1" u="sng" dirty="0"/>
          </a:p>
        </p:txBody>
      </p:sp>
      <p:sp>
        <p:nvSpPr>
          <p:cNvPr id="3" name="Content Placeholder 2"/>
          <p:cNvSpPr>
            <a:spLocks noGrp="1"/>
          </p:cNvSpPr>
          <p:nvPr>
            <p:ph sz="half" idx="1"/>
          </p:nvPr>
        </p:nvSpPr>
        <p:spPr>
          <a:xfrm>
            <a:off x="838200" y="1143000"/>
            <a:ext cx="7696200" cy="5257800"/>
          </a:xfrm>
        </p:spPr>
        <p:txBody>
          <a:bodyPr/>
          <a:lstStyle/>
          <a:p>
            <a:r>
              <a:rPr lang="en-US" dirty="0" smtClean="0"/>
              <a:t>THIS WEEK!!!!!!</a:t>
            </a:r>
          </a:p>
          <a:p>
            <a:r>
              <a:rPr lang="en-US" dirty="0" smtClean="0"/>
              <a:t>Date Auction will be Friday @ The Brass Tap</a:t>
            </a:r>
          </a:p>
          <a:p>
            <a:pPr lvl="1"/>
            <a:r>
              <a:rPr lang="en-US" dirty="0" smtClean="0"/>
              <a:t>Still have a few slots to be auctioned off. SIGN UP!</a:t>
            </a:r>
          </a:p>
          <a:p>
            <a:r>
              <a:rPr lang="en-US" dirty="0" smtClean="0"/>
              <a:t>Banquet will be Saturday @ Newport Syndicate</a:t>
            </a:r>
          </a:p>
          <a:p>
            <a:pPr lvl="1"/>
            <a:r>
              <a:rPr lang="en-US" dirty="0" smtClean="0"/>
              <a:t>Tickets can be picked up everyday 10-3 in the Tribunal office (Baldwin 650) or every night from 6-7</a:t>
            </a:r>
          </a:p>
          <a:p>
            <a:pPr lvl="1"/>
            <a:r>
              <a:rPr lang="en-US" dirty="0" smtClean="0"/>
              <a:t>Students must ride the bus to and from the Newport Syndicate</a:t>
            </a:r>
          </a:p>
          <a:p>
            <a:r>
              <a:rPr lang="en-US" dirty="0" smtClean="0"/>
              <a:t>Tweet your pictures @</a:t>
            </a:r>
            <a:r>
              <a:rPr lang="en-US" dirty="0" err="1" smtClean="0"/>
              <a:t>UC_EWeek</a:t>
            </a:r>
            <a:endParaRPr lang="en-US" dirty="0"/>
          </a:p>
          <a:p>
            <a:r>
              <a:rPr lang="en-US" dirty="0" smtClean="0"/>
              <a:t>Questions? Email</a:t>
            </a:r>
            <a:r>
              <a:rPr lang="en-US" dirty="0" smtClean="0">
                <a:solidFill>
                  <a:srgbClr val="FF0000"/>
                </a:solidFill>
              </a:rPr>
              <a:t> uc.eweek@gmail.com</a:t>
            </a:r>
            <a:endParaRPr lang="en-US" dirty="0">
              <a:solidFill>
                <a:srgbClr val="FF0000"/>
              </a:solidFill>
            </a:endParaRPr>
          </a:p>
        </p:txBody>
      </p:sp>
      <p:sp>
        <p:nvSpPr>
          <p:cNvPr id="5" name="TextBox 4"/>
          <p:cNvSpPr txBox="1"/>
          <p:nvPr/>
        </p:nvSpPr>
        <p:spPr>
          <a:xfrm>
            <a:off x="7467600" y="76706"/>
            <a:ext cx="2286000" cy="923330"/>
          </a:xfrm>
          <a:prstGeom prst="rect">
            <a:avLst/>
          </a:prstGeom>
          <a:noFill/>
        </p:spPr>
        <p:txBody>
          <a:bodyPr wrap="square" rtlCol="0">
            <a:spAutoFit/>
          </a:bodyPr>
          <a:lstStyle/>
          <a:p>
            <a:r>
              <a:rPr lang="en-US" b="1" u="sng" dirty="0" smtClean="0">
                <a:solidFill>
                  <a:srgbClr val="000000"/>
                </a:solidFill>
              </a:rPr>
              <a:t>Chairs:</a:t>
            </a:r>
          </a:p>
          <a:p>
            <a:r>
              <a:rPr lang="en-US" dirty="0">
                <a:solidFill>
                  <a:srgbClr val="000000"/>
                </a:solidFill>
              </a:rPr>
              <a:t>Kitty </a:t>
            </a:r>
            <a:r>
              <a:rPr lang="en-US" dirty="0" err="1">
                <a:solidFill>
                  <a:srgbClr val="000000"/>
                </a:solidFill>
              </a:rPr>
              <a:t>DiFalco</a:t>
            </a:r>
            <a:endParaRPr lang="en-US" dirty="0">
              <a:solidFill>
                <a:srgbClr val="000000"/>
              </a:solidFill>
            </a:endParaRPr>
          </a:p>
          <a:p>
            <a:r>
              <a:rPr lang="en-US" dirty="0" smtClean="0">
                <a:solidFill>
                  <a:srgbClr val="000000"/>
                </a:solidFill>
              </a:rPr>
              <a:t>Alison </a:t>
            </a:r>
            <a:r>
              <a:rPr lang="en-US" dirty="0" err="1" smtClean="0">
                <a:solidFill>
                  <a:srgbClr val="000000"/>
                </a:solidFill>
              </a:rPr>
              <a:t>Hayfer</a:t>
            </a:r>
            <a:r>
              <a:rPr lang="en-US" dirty="0" smtClean="0">
                <a:solidFill>
                  <a:srgbClr val="000000"/>
                </a:solidFill>
              </a:rPr>
              <a:t> </a:t>
            </a:r>
          </a:p>
        </p:txBody>
      </p:sp>
    </p:spTree>
    <p:extLst>
      <p:ext uri="{BB962C8B-B14F-4D97-AF65-F5344CB8AC3E}">
        <p14:creationId xmlns:p14="http://schemas.microsoft.com/office/powerpoint/2010/main" val="1226138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1143000"/>
          </a:xfrm>
        </p:spPr>
        <p:txBody>
          <a:bodyPr/>
          <a:lstStyle/>
          <a:p>
            <a:r>
              <a:rPr lang="en-US" b="1" u="sng" dirty="0" err="1" smtClean="0"/>
              <a:t>EWeek</a:t>
            </a:r>
            <a:endParaRPr lang="en-US" b="1" u="sng" dirty="0"/>
          </a:p>
        </p:txBody>
      </p:sp>
      <p:sp>
        <p:nvSpPr>
          <p:cNvPr id="3" name="Content Placeholder 2"/>
          <p:cNvSpPr>
            <a:spLocks noGrp="1"/>
          </p:cNvSpPr>
          <p:nvPr>
            <p:ph sz="half" idx="1"/>
          </p:nvPr>
        </p:nvSpPr>
        <p:spPr>
          <a:xfrm>
            <a:off x="838200" y="1143000"/>
            <a:ext cx="7696200" cy="5257800"/>
          </a:xfrm>
        </p:spPr>
        <p:txBody>
          <a:bodyPr/>
          <a:lstStyle/>
          <a:p>
            <a:r>
              <a:rPr lang="en-US" dirty="0" smtClean="0"/>
              <a:t>THIS WEEK!!!!!!</a:t>
            </a:r>
          </a:p>
          <a:p>
            <a:r>
              <a:rPr lang="en-US" dirty="0" smtClean="0"/>
              <a:t>Scoring:	</a:t>
            </a:r>
          </a:p>
          <a:p>
            <a:pPr lvl="1"/>
            <a:r>
              <a:rPr lang="en-US" sz="1800" dirty="0" smtClean="0"/>
              <a:t>1</a:t>
            </a:r>
            <a:r>
              <a:rPr lang="en-US" sz="1800" baseline="30000" dirty="0" smtClean="0"/>
              <a:t>st</a:t>
            </a:r>
            <a:r>
              <a:rPr lang="en-US" sz="1800" dirty="0" smtClean="0"/>
              <a:t> Place- 10 points</a:t>
            </a:r>
          </a:p>
          <a:p>
            <a:pPr lvl="1"/>
            <a:r>
              <a:rPr lang="en-US" sz="1800" dirty="0" smtClean="0"/>
              <a:t>2</a:t>
            </a:r>
            <a:r>
              <a:rPr lang="en-US" sz="1800" baseline="30000" dirty="0" smtClean="0"/>
              <a:t>nd</a:t>
            </a:r>
            <a:r>
              <a:rPr lang="en-US" sz="1800" dirty="0" smtClean="0"/>
              <a:t> Place- 7 points</a:t>
            </a:r>
          </a:p>
          <a:p>
            <a:pPr lvl="1"/>
            <a:r>
              <a:rPr lang="en-US" sz="1800" dirty="0" smtClean="0"/>
              <a:t>3</a:t>
            </a:r>
            <a:r>
              <a:rPr lang="en-US" sz="1800" baseline="30000" dirty="0" smtClean="0"/>
              <a:t>rd</a:t>
            </a:r>
            <a:r>
              <a:rPr lang="en-US" sz="1800" dirty="0" smtClean="0"/>
              <a:t> Place- 5 points</a:t>
            </a:r>
          </a:p>
          <a:p>
            <a:pPr lvl="1"/>
            <a:r>
              <a:rPr lang="en-US" sz="1800" dirty="0" smtClean="0"/>
              <a:t>Signing in to an event- 1 point/member</a:t>
            </a:r>
          </a:p>
          <a:p>
            <a:pPr lvl="1"/>
            <a:r>
              <a:rPr lang="en-US" sz="1800" dirty="0" smtClean="0"/>
              <a:t>Bringing a professor to an event- 5 bonus points</a:t>
            </a:r>
          </a:p>
          <a:p>
            <a:pPr lvl="1"/>
            <a:r>
              <a:rPr lang="en-US" sz="1800" dirty="0" smtClean="0"/>
              <a:t>Tweeting pictures to @</a:t>
            </a:r>
            <a:r>
              <a:rPr lang="en-US" sz="1800" dirty="0" err="1" smtClean="0"/>
              <a:t>UC_Eweek</a:t>
            </a:r>
            <a:r>
              <a:rPr lang="en-US" sz="1800" dirty="0" smtClean="0"/>
              <a:t> (not counting </a:t>
            </a:r>
            <a:r>
              <a:rPr lang="en-US" sz="1800" dirty="0" err="1" smtClean="0"/>
              <a:t>Horcrux</a:t>
            </a:r>
            <a:r>
              <a:rPr lang="en-US" sz="1800" dirty="0" smtClean="0"/>
              <a:t> Hunt): 1 point (5 pts max/ day)</a:t>
            </a:r>
          </a:p>
          <a:p>
            <a:pPr lvl="1"/>
            <a:r>
              <a:rPr lang="en-US" sz="1800" dirty="0" smtClean="0"/>
              <a:t>Having a team member in the Date Auction: 5 points/ member</a:t>
            </a:r>
          </a:p>
          <a:p>
            <a:pPr lvl="1"/>
            <a:r>
              <a:rPr lang="en-US" sz="1800" dirty="0" err="1" smtClean="0"/>
              <a:t>Horcrux</a:t>
            </a:r>
            <a:r>
              <a:rPr lang="en-US" sz="1800" dirty="0" smtClean="0"/>
              <a:t> Hunt:</a:t>
            </a:r>
          </a:p>
          <a:p>
            <a:pPr lvl="2"/>
            <a:r>
              <a:rPr lang="en-US" sz="1400" dirty="0" smtClean="0"/>
              <a:t>5 points for first team to tweet with the item with the Herman Schneider Bust</a:t>
            </a:r>
          </a:p>
          <a:p>
            <a:pPr lvl="2"/>
            <a:r>
              <a:rPr lang="en-US" sz="1400" dirty="0" smtClean="0"/>
              <a:t>2 points for every other team following</a:t>
            </a:r>
          </a:p>
          <a:p>
            <a:pPr lvl="2"/>
            <a:r>
              <a:rPr lang="en-US" sz="1400" dirty="0" smtClean="0"/>
              <a:t>5 bonus points for picture with whole team </a:t>
            </a:r>
          </a:p>
          <a:p>
            <a:pPr lvl="1"/>
            <a:r>
              <a:rPr lang="en-US" sz="1800" dirty="0" smtClean="0"/>
              <a:t>Asking about the scores/ranking: -5 points</a:t>
            </a:r>
          </a:p>
          <a:p>
            <a:pPr marL="457200" lvl="1" indent="0">
              <a:buNone/>
            </a:pPr>
            <a:endParaRPr lang="en-US" sz="1800" dirty="0" smtClean="0"/>
          </a:p>
          <a:p>
            <a:pPr lvl="1"/>
            <a:endParaRPr lang="en-US" sz="1800" dirty="0"/>
          </a:p>
          <a:p>
            <a:r>
              <a:rPr lang="en-US" dirty="0" smtClean="0"/>
              <a:t>Questions? Email</a:t>
            </a:r>
            <a:r>
              <a:rPr lang="en-US" dirty="0" smtClean="0">
                <a:solidFill>
                  <a:srgbClr val="FF0000"/>
                </a:solidFill>
              </a:rPr>
              <a:t> uc.eweek@gmail.com</a:t>
            </a:r>
            <a:endParaRPr lang="en-US" dirty="0">
              <a:solidFill>
                <a:srgbClr val="FF0000"/>
              </a:solidFill>
            </a:endParaRPr>
          </a:p>
        </p:txBody>
      </p:sp>
      <p:sp>
        <p:nvSpPr>
          <p:cNvPr id="5" name="TextBox 4"/>
          <p:cNvSpPr txBox="1"/>
          <p:nvPr/>
        </p:nvSpPr>
        <p:spPr>
          <a:xfrm>
            <a:off x="7467600" y="76706"/>
            <a:ext cx="2286000" cy="923330"/>
          </a:xfrm>
          <a:prstGeom prst="rect">
            <a:avLst/>
          </a:prstGeom>
          <a:noFill/>
        </p:spPr>
        <p:txBody>
          <a:bodyPr wrap="square" rtlCol="0">
            <a:spAutoFit/>
          </a:bodyPr>
          <a:lstStyle/>
          <a:p>
            <a:r>
              <a:rPr lang="en-US" b="1" u="sng" dirty="0" smtClean="0">
                <a:solidFill>
                  <a:srgbClr val="000000"/>
                </a:solidFill>
              </a:rPr>
              <a:t>Chairs:</a:t>
            </a:r>
          </a:p>
          <a:p>
            <a:r>
              <a:rPr lang="en-US" dirty="0">
                <a:solidFill>
                  <a:srgbClr val="000000"/>
                </a:solidFill>
              </a:rPr>
              <a:t>Kitty </a:t>
            </a:r>
            <a:r>
              <a:rPr lang="en-US" dirty="0" err="1">
                <a:solidFill>
                  <a:srgbClr val="000000"/>
                </a:solidFill>
              </a:rPr>
              <a:t>DiFalco</a:t>
            </a:r>
            <a:endParaRPr lang="en-US" dirty="0">
              <a:solidFill>
                <a:srgbClr val="000000"/>
              </a:solidFill>
            </a:endParaRPr>
          </a:p>
          <a:p>
            <a:r>
              <a:rPr lang="en-US" dirty="0" smtClean="0">
                <a:solidFill>
                  <a:srgbClr val="000000"/>
                </a:solidFill>
              </a:rPr>
              <a:t>Alison </a:t>
            </a:r>
            <a:r>
              <a:rPr lang="en-US" dirty="0" err="1" smtClean="0">
                <a:solidFill>
                  <a:srgbClr val="000000"/>
                </a:solidFill>
              </a:rPr>
              <a:t>Hayfer</a:t>
            </a:r>
            <a:r>
              <a:rPr lang="en-US" dirty="0" smtClean="0">
                <a:solidFill>
                  <a:srgbClr val="000000"/>
                </a:solidFill>
              </a:rPr>
              <a:t> </a:t>
            </a:r>
          </a:p>
        </p:txBody>
      </p:sp>
    </p:spTree>
    <p:extLst>
      <p:ext uri="{BB962C8B-B14F-4D97-AF65-F5344CB8AC3E}">
        <p14:creationId xmlns:p14="http://schemas.microsoft.com/office/powerpoint/2010/main" val="2326875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SNITCH!</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772400" cy="321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14400" y="5181600"/>
            <a:ext cx="7956537" cy="923330"/>
          </a:xfrm>
          <a:prstGeom prst="rect">
            <a:avLst/>
          </a:prstGeom>
          <a:noFill/>
        </p:spPr>
        <p:txBody>
          <a:bodyPr wrap="none" rtlCol="0">
            <a:spAutoFit/>
          </a:bodyPr>
          <a:lstStyle/>
          <a:p>
            <a:r>
              <a:rPr lang="en-US" dirty="0" smtClean="0"/>
              <a:t>We will be hiding </a:t>
            </a:r>
            <a:r>
              <a:rPr lang="en-US" b="1" dirty="0" smtClean="0"/>
              <a:t>5</a:t>
            </a:r>
            <a:r>
              <a:rPr lang="en-US" dirty="0" smtClean="0"/>
              <a:t> snitches throughout Baldwin/Rhodes/ERC  starting tomorrow</a:t>
            </a:r>
          </a:p>
          <a:p>
            <a:r>
              <a:rPr lang="en-US" dirty="0" smtClean="0"/>
              <a:t>If you find one, tweet @</a:t>
            </a:r>
            <a:r>
              <a:rPr lang="en-US" dirty="0" err="1" smtClean="0"/>
              <a:t>UC_Eweek</a:t>
            </a:r>
            <a:r>
              <a:rPr lang="en-US" dirty="0" smtClean="0"/>
              <a:t> and @</a:t>
            </a:r>
            <a:r>
              <a:rPr lang="en-US" dirty="0" err="1" smtClean="0"/>
              <a:t>UCTribunal</a:t>
            </a:r>
            <a:r>
              <a:rPr lang="en-US" dirty="0" smtClean="0"/>
              <a:t>, and bring it to the office</a:t>
            </a:r>
          </a:p>
          <a:p>
            <a:r>
              <a:rPr lang="en-US" dirty="0" smtClean="0"/>
              <a:t>	</a:t>
            </a:r>
            <a:endParaRPr lang="en-US" dirty="0"/>
          </a:p>
        </p:txBody>
      </p:sp>
    </p:spTree>
    <p:extLst>
      <p:ext uri="{BB962C8B-B14F-4D97-AF65-F5344CB8AC3E}">
        <p14:creationId xmlns:p14="http://schemas.microsoft.com/office/powerpoint/2010/main" val="2357186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Events</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sz="3000" dirty="0" smtClean="0"/>
              <a:t>Upcoming Service Hour Opportunities!</a:t>
            </a:r>
          </a:p>
          <a:p>
            <a:endParaRPr lang="en-US" dirty="0" smtClean="0"/>
          </a:p>
          <a:p>
            <a:pPr lvl="1"/>
            <a:r>
              <a:rPr lang="en-US" b="1" dirty="0" smtClean="0"/>
              <a:t>High School Egg Drop Competition</a:t>
            </a:r>
          </a:p>
          <a:p>
            <a:pPr lvl="2"/>
            <a:r>
              <a:rPr lang="en-US" sz="2200" dirty="0" smtClean="0"/>
              <a:t>February 25 </a:t>
            </a:r>
            <a:r>
              <a:rPr lang="en-US" sz="2200" b="1" dirty="0" smtClean="0">
                <a:solidFill>
                  <a:srgbClr val="FF0000"/>
                </a:solidFill>
              </a:rPr>
              <a:t>(This Wednesday!)</a:t>
            </a:r>
            <a:r>
              <a:rPr lang="en-US" sz="2200" dirty="0" smtClean="0"/>
              <a:t>	     </a:t>
            </a:r>
          </a:p>
          <a:p>
            <a:pPr lvl="2"/>
            <a:r>
              <a:rPr lang="en-US" sz="2200" dirty="0" smtClean="0"/>
              <a:t>Time Shifts: 7:45 – 9;   12:30 – 3</a:t>
            </a:r>
          </a:p>
          <a:p>
            <a:pPr lvl="2"/>
            <a:r>
              <a:rPr lang="en-US" sz="2200" dirty="0" smtClean="0"/>
              <a:t>Questions? Contact Adam McCoy:</a:t>
            </a:r>
          </a:p>
          <a:p>
            <a:pPr lvl="3"/>
            <a:r>
              <a:rPr lang="en-US" dirty="0" smtClean="0">
                <a:hlinkClick r:id="rId2"/>
              </a:rPr>
              <a:t>mccoyad@mail.uc.edu</a:t>
            </a:r>
            <a:endParaRPr lang="en-US" dirty="0" smtClean="0"/>
          </a:p>
          <a:p>
            <a:pPr lvl="2"/>
            <a:endParaRPr lang="en-US" dirty="0" smtClean="0"/>
          </a:p>
          <a:p>
            <a:pPr lvl="1"/>
            <a:r>
              <a:rPr lang="en-US" sz="2600" b="1" dirty="0"/>
              <a:t>Matthew 25 Ministries</a:t>
            </a:r>
          </a:p>
          <a:p>
            <a:pPr lvl="2"/>
            <a:r>
              <a:rPr lang="en-US" sz="2200" dirty="0"/>
              <a:t>March 28	     </a:t>
            </a:r>
          </a:p>
          <a:p>
            <a:pPr lvl="2"/>
            <a:r>
              <a:rPr lang="en-US" sz="2200" dirty="0"/>
              <a:t>Time: </a:t>
            </a:r>
            <a:r>
              <a:rPr lang="en-US" sz="2200" dirty="0">
                <a:solidFill>
                  <a:schemeClr val="tx1">
                    <a:lumMod val="95000"/>
                    <a:lumOff val="5000"/>
                  </a:schemeClr>
                </a:solidFill>
              </a:rPr>
              <a:t>11 </a:t>
            </a:r>
            <a:r>
              <a:rPr lang="en-US" sz="2200" dirty="0" smtClean="0">
                <a:solidFill>
                  <a:schemeClr val="tx1">
                    <a:lumMod val="95000"/>
                    <a:lumOff val="5000"/>
                  </a:schemeClr>
                </a:solidFill>
              </a:rPr>
              <a:t>– 3</a:t>
            </a:r>
          </a:p>
          <a:p>
            <a:pPr lvl="2"/>
            <a:r>
              <a:rPr lang="en-US" sz="2200" dirty="0" smtClean="0">
                <a:solidFill>
                  <a:schemeClr val="tx1">
                    <a:lumMod val="95000"/>
                    <a:lumOff val="5000"/>
                  </a:schemeClr>
                </a:solidFill>
              </a:rPr>
              <a:t>One spot left!</a:t>
            </a:r>
            <a:endParaRPr lang="en-US" sz="2200" dirty="0">
              <a:solidFill>
                <a:schemeClr val="tx1">
                  <a:lumMod val="95000"/>
                  <a:lumOff val="5000"/>
                </a:schemeClr>
              </a:solidFill>
            </a:endParaRPr>
          </a:p>
          <a:p>
            <a:pPr lvl="2"/>
            <a:r>
              <a:rPr lang="en-US" sz="2000" dirty="0"/>
              <a:t>Questions? </a:t>
            </a:r>
            <a:r>
              <a:rPr lang="en-US" sz="2200" dirty="0"/>
              <a:t>Contact Jorge Benito Montejo:</a:t>
            </a:r>
          </a:p>
          <a:p>
            <a:pPr lvl="3"/>
            <a:r>
              <a:rPr lang="en-US" sz="2200" dirty="0">
                <a:hlinkClick r:id="rId3"/>
              </a:rPr>
              <a:t>benitoje@mail.uc.edu</a:t>
            </a:r>
            <a:endParaRPr lang="en-US" sz="2200" dirty="0"/>
          </a:p>
          <a:p>
            <a:pPr lvl="1"/>
            <a:endParaRPr lang="en-US" dirty="0"/>
          </a:p>
        </p:txBody>
      </p:sp>
      <p:pic>
        <p:nvPicPr>
          <p:cNvPr id="1026" name="Picture 2" descr="http://www.baraboopubliclibrary.org/sites/www.baraboopubliclibrary.org/files/images/events/egg.gif"/>
          <p:cNvPicPr>
            <a:picLocks noChangeAspect="1" noChangeArrowheads="1"/>
          </p:cNvPicPr>
          <p:nvPr/>
        </p:nvPicPr>
        <p:blipFill rotWithShape="1">
          <a:blip r:embed="rId4">
            <a:extLst>
              <a:ext uri="{28A0092B-C50C-407E-A947-70E740481C1C}">
                <a14:useLocalDpi xmlns:a14="http://schemas.microsoft.com/office/drawing/2010/main" val="0"/>
              </a:ext>
            </a:extLst>
          </a:blip>
          <a:srcRect b="7834"/>
          <a:stretch/>
        </p:blipFill>
        <p:spPr bwMode="auto">
          <a:xfrm>
            <a:off x="5562600" y="2514600"/>
            <a:ext cx="3461956" cy="329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Events</a:t>
            </a:r>
            <a:endParaRPr lang="en-US" dirty="0"/>
          </a:p>
        </p:txBody>
      </p:sp>
      <p:sp>
        <p:nvSpPr>
          <p:cNvPr id="3" name="Content Placeholder 2"/>
          <p:cNvSpPr>
            <a:spLocks noGrp="1"/>
          </p:cNvSpPr>
          <p:nvPr>
            <p:ph idx="1"/>
          </p:nvPr>
        </p:nvSpPr>
        <p:spPr>
          <a:xfrm>
            <a:off x="457200" y="1143000"/>
            <a:ext cx="8229600" cy="5638800"/>
          </a:xfrm>
        </p:spPr>
        <p:txBody>
          <a:bodyPr>
            <a:normAutofit/>
          </a:bodyPr>
          <a:lstStyle/>
          <a:p>
            <a:r>
              <a:rPr lang="en-US" sz="2800" dirty="0" smtClean="0"/>
              <a:t>Upcoming Service Hour Opportunities!</a:t>
            </a:r>
          </a:p>
          <a:p>
            <a:pPr marL="914400" lvl="2" indent="0">
              <a:buNone/>
            </a:pPr>
            <a:endParaRPr lang="en-US" dirty="0" smtClean="0"/>
          </a:p>
          <a:p>
            <a:pPr lvl="1"/>
            <a:r>
              <a:rPr lang="en-US" sz="2600" b="1" dirty="0" smtClean="0"/>
              <a:t>Relay for Life</a:t>
            </a:r>
          </a:p>
          <a:p>
            <a:pPr lvl="2"/>
            <a:r>
              <a:rPr lang="en-US" sz="2000" dirty="0" smtClean="0"/>
              <a:t>April 10 - 11	</a:t>
            </a:r>
          </a:p>
          <a:p>
            <a:pPr lvl="2"/>
            <a:r>
              <a:rPr lang="en-US" sz="2000" dirty="0" smtClean="0"/>
              <a:t>Time: 6 PM (Friday) – 12 PM (Saturday)</a:t>
            </a:r>
          </a:p>
          <a:p>
            <a:pPr lvl="2"/>
            <a:r>
              <a:rPr lang="en-US" sz="2000" dirty="0" smtClean="0"/>
              <a:t>Basically large party to fight cancer!</a:t>
            </a:r>
          </a:p>
          <a:p>
            <a:pPr lvl="2"/>
            <a:r>
              <a:rPr lang="en-US" sz="2000" dirty="0" smtClean="0"/>
              <a:t>Questions? Contact Meredith Meads:</a:t>
            </a:r>
          </a:p>
          <a:p>
            <a:pPr lvl="3"/>
            <a:r>
              <a:rPr lang="en-US" sz="1800" dirty="0" smtClean="0">
                <a:hlinkClick r:id="rId2"/>
              </a:rPr>
              <a:t>meadsmc@mail.uc.edu</a:t>
            </a:r>
            <a:endParaRPr lang="en-US" sz="1800" dirty="0" smtClean="0"/>
          </a:p>
          <a:p>
            <a:pPr lvl="1"/>
            <a:r>
              <a:rPr lang="en-US" sz="2400" b="1" dirty="0" smtClean="0"/>
              <a:t>Cincy Clean-Up</a:t>
            </a:r>
          </a:p>
          <a:p>
            <a:pPr lvl="2"/>
            <a:r>
              <a:rPr lang="en-US" sz="2000" dirty="0" smtClean="0"/>
              <a:t>April 4</a:t>
            </a:r>
          </a:p>
          <a:p>
            <a:pPr lvl="2"/>
            <a:r>
              <a:rPr lang="en-US" sz="2000" dirty="0" smtClean="0"/>
              <a:t>Time: 9 AM – Noon</a:t>
            </a:r>
          </a:p>
          <a:p>
            <a:pPr lvl="2"/>
            <a:r>
              <a:rPr lang="en-US" sz="2000" dirty="0" smtClean="0"/>
              <a:t>Cleanup surrounding Cincinnati neighborhoods!</a:t>
            </a:r>
          </a:p>
          <a:p>
            <a:pPr lvl="2"/>
            <a:r>
              <a:rPr lang="en-US" sz="2000" dirty="0"/>
              <a:t>Questions? Contact </a:t>
            </a:r>
            <a:r>
              <a:rPr lang="en-US" sz="2000" dirty="0" smtClean="0"/>
              <a:t>Scott Blincoe:</a:t>
            </a:r>
            <a:endParaRPr lang="en-US" sz="2000" dirty="0"/>
          </a:p>
          <a:p>
            <a:pPr lvl="3"/>
            <a:r>
              <a:rPr lang="en-US" sz="1800" dirty="0" smtClean="0">
                <a:hlinkClick r:id="rId3"/>
              </a:rPr>
              <a:t>blincosv@mail.uc.edu</a:t>
            </a:r>
            <a:r>
              <a:rPr lang="en-US" sz="1800" dirty="0" smtClean="0"/>
              <a:t> </a:t>
            </a:r>
          </a:p>
          <a:p>
            <a:pPr lvl="3"/>
            <a:endParaRPr lang="en-US" dirty="0" smtClean="0"/>
          </a:p>
          <a:p>
            <a:pPr lvl="1"/>
            <a:endParaRPr lang="en-US" dirty="0"/>
          </a:p>
        </p:txBody>
      </p:sp>
      <p:pic>
        <p:nvPicPr>
          <p:cNvPr id="4" name="Picture 2" descr="http://www.slu.edu/Images/student_development/parents/Relay%20For%20Life%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3683" y="2209800"/>
            <a:ext cx="3294117" cy="297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5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ea typeface="ＭＳ Ｐゴシック" pitchFamily="34" charset="-128"/>
              </a:rPr>
              <a:t>Agenda</a:t>
            </a:r>
          </a:p>
        </p:txBody>
      </p:sp>
      <p:sp>
        <p:nvSpPr>
          <p:cNvPr id="4099" name="Content Placeholder 1"/>
          <p:cNvSpPr>
            <a:spLocks noGrp="1"/>
          </p:cNvSpPr>
          <p:nvPr>
            <p:ph idx="1"/>
          </p:nvPr>
        </p:nvSpPr>
        <p:spPr>
          <a:xfrm>
            <a:off x="250825" y="1196975"/>
            <a:ext cx="8493125" cy="5134552"/>
          </a:xfrm>
        </p:spPr>
        <p:txBody>
          <a:bodyPr/>
          <a:lstStyle/>
          <a:p>
            <a:pPr marL="457200" indent="-457200">
              <a:buFont typeface="Arial" pitchFamily="34" charset="0"/>
              <a:buChar char="•"/>
            </a:pPr>
            <a:endParaRPr lang="en-US" sz="2800" dirty="0" smtClean="0">
              <a:solidFill>
                <a:schemeClr val="tx2"/>
              </a:solidFill>
              <a:ea typeface="ＭＳ Ｐゴシック" pitchFamily="34" charset="-128"/>
            </a:endParaRPr>
          </a:p>
          <a:p>
            <a:pPr marL="457200" indent="-457200">
              <a:buFont typeface="Arial" pitchFamily="34" charset="0"/>
              <a:buChar char="•"/>
            </a:pPr>
            <a:r>
              <a:rPr lang="en-US" sz="2800" dirty="0" smtClean="0">
                <a:solidFill>
                  <a:schemeClr val="tx2"/>
                </a:solidFill>
                <a:ea typeface="ＭＳ Ｐゴシック" pitchFamily="34" charset="-128"/>
              </a:rPr>
              <a:t>Introduction</a:t>
            </a:r>
          </a:p>
          <a:p>
            <a:pPr marL="457200" indent="-457200">
              <a:buFont typeface="Arial" pitchFamily="34" charset="0"/>
              <a:buChar char="•"/>
            </a:pPr>
            <a:r>
              <a:rPr lang="en-US" sz="2800" dirty="0" smtClean="0">
                <a:solidFill>
                  <a:schemeClr val="tx2"/>
                </a:solidFill>
                <a:ea typeface="ＭＳ Ｐゴシック" pitchFamily="34" charset="-128"/>
              </a:rPr>
              <a:t>LEONI Group overview</a:t>
            </a:r>
          </a:p>
          <a:p>
            <a:pPr marL="457200" indent="-457200">
              <a:buFont typeface="Arial" pitchFamily="34" charset="0"/>
              <a:buChar char="•"/>
            </a:pPr>
            <a:r>
              <a:rPr lang="en-US" sz="2800" dirty="0" smtClean="0">
                <a:solidFill>
                  <a:schemeClr val="tx2"/>
                </a:solidFill>
                <a:ea typeface="ＭＳ Ｐゴシック" pitchFamily="34" charset="-128"/>
              </a:rPr>
              <a:t>LEONI Wiring Systems overview</a:t>
            </a:r>
          </a:p>
          <a:p>
            <a:pPr marL="457200" indent="-457200">
              <a:buFont typeface="Arial" pitchFamily="34" charset="0"/>
              <a:buChar char="•"/>
            </a:pPr>
            <a:r>
              <a:rPr lang="en-US" sz="2800" dirty="0" smtClean="0">
                <a:solidFill>
                  <a:schemeClr val="tx2"/>
                </a:solidFill>
                <a:ea typeface="ＭＳ Ｐゴシック" pitchFamily="34" charset="-128"/>
              </a:rPr>
              <a:t>The Americas Business Area</a:t>
            </a:r>
          </a:p>
          <a:p>
            <a:pPr marL="457200" indent="-457200">
              <a:buFont typeface="Arial" pitchFamily="34" charset="0"/>
              <a:buChar char="•"/>
            </a:pPr>
            <a:r>
              <a:rPr lang="en-US" sz="2800" dirty="0" smtClean="0">
                <a:solidFill>
                  <a:schemeClr val="tx2"/>
                </a:solidFill>
                <a:ea typeface="ＭＳ Ｐゴシック" pitchFamily="34" charset="-128"/>
              </a:rPr>
              <a:t>LCDP </a:t>
            </a:r>
          </a:p>
          <a:p>
            <a:pPr marL="457200" indent="-457200">
              <a:buFont typeface="Arial" pitchFamily="34" charset="0"/>
              <a:buChar char="•"/>
            </a:pPr>
            <a:r>
              <a:rPr lang="en-US" sz="2800" dirty="0" smtClean="0">
                <a:solidFill>
                  <a:schemeClr val="tx2"/>
                </a:solidFill>
                <a:ea typeface="ＭＳ Ｐゴシック" pitchFamily="34" charset="-128"/>
              </a:rPr>
              <a:t>Comments and Pictures</a:t>
            </a:r>
          </a:p>
          <a:p>
            <a:pPr marL="457200" indent="-457200">
              <a:buFont typeface="Arial" pitchFamily="34" charset="0"/>
              <a:buChar char="•"/>
            </a:pPr>
            <a:r>
              <a:rPr lang="en-US" sz="2800" dirty="0" smtClean="0">
                <a:solidFill>
                  <a:schemeClr val="tx2"/>
                </a:solidFill>
                <a:ea typeface="ＭＳ Ｐゴシック" pitchFamily="34" charset="-128"/>
              </a:rPr>
              <a:t>Questions</a:t>
            </a:r>
          </a:p>
          <a:p>
            <a:pPr marL="457200" indent="-457200">
              <a:buFont typeface="Arial" pitchFamily="34" charset="0"/>
              <a:buChar char="•"/>
            </a:pPr>
            <a:endParaRPr lang="en-US" sz="2800" dirty="0" smtClean="0">
              <a:solidFill>
                <a:schemeClr val="tx2"/>
              </a:solidFill>
              <a:ea typeface="ＭＳ Ｐゴシック" pitchFamily="34" charset="-128"/>
            </a:endParaRPr>
          </a:p>
        </p:txBody>
      </p:sp>
    </p:spTree>
    <p:extLst>
      <p:ext uri="{BB962C8B-B14F-4D97-AF65-F5344CB8AC3E}">
        <p14:creationId xmlns:p14="http://schemas.microsoft.com/office/powerpoint/2010/main" val="152607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Luau</a:t>
            </a:r>
            <a:endParaRPr lang="en-US" sz="8800" dirty="0"/>
          </a:p>
        </p:txBody>
      </p:sp>
      <p:sp>
        <p:nvSpPr>
          <p:cNvPr id="3" name="Content Placeholder 2"/>
          <p:cNvSpPr>
            <a:spLocks noGrp="1"/>
          </p:cNvSpPr>
          <p:nvPr>
            <p:ph idx="1"/>
          </p:nvPr>
        </p:nvSpPr>
        <p:spPr/>
        <p:txBody>
          <a:bodyPr/>
          <a:lstStyle/>
          <a:p>
            <a:r>
              <a:rPr lang="en-US" sz="2800" dirty="0"/>
              <a:t>What it is: Our yearly celebration for engineers at the beach waterpark that includes a day at the beach waterpark, food, and drinks for those of you of age</a:t>
            </a:r>
          </a:p>
          <a:p>
            <a:r>
              <a:rPr lang="en-US" sz="2800" dirty="0" smtClean="0"/>
              <a:t>When is it: June 27</a:t>
            </a:r>
            <a:r>
              <a:rPr lang="en-US" sz="2800" baseline="30000" dirty="0" smtClean="0"/>
              <a:t>th</a:t>
            </a:r>
            <a:r>
              <a:rPr lang="en-US" sz="2800" dirty="0" smtClean="0"/>
              <a:t> 2015</a:t>
            </a:r>
          </a:p>
          <a:p>
            <a:r>
              <a:rPr lang="en-US" sz="2800" dirty="0" smtClean="0"/>
              <a:t>Want tickets: Tickets will be sold the last two weeks of the semester and in the Summer</a:t>
            </a:r>
            <a:endParaRPr lang="en-US" sz="2800" dirty="0"/>
          </a:p>
          <a:p>
            <a:r>
              <a:rPr lang="en-US" sz="2800" dirty="0" smtClean="0"/>
              <a:t>Want to Help?: Student volunteers needed to sell tickets at the end of the semester. </a:t>
            </a:r>
            <a:endParaRPr lang="en-US" sz="2800" dirty="0"/>
          </a:p>
          <a:p>
            <a:endParaRPr lang="en-US" dirty="0"/>
          </a:p>
        </p:txBody>
      </p:sp>
    </p:spTree>
    <p:extLst>
      <p:ext uri="{BB962C8B-B14F-4D97-AF65-F5344CB8AC3E}">
        <p14:creationId xmlns:p14="http://schemas.microsoft.com/office/powerpoint/2010/main" val="28557604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Affairs</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If you need to pick up supplies for Baldwin Hall decoration, see us after the meeting!</a:t>
            </a:r>
          </a:p>
          <a:p>
            <a:pPr lvl="1"/>
            <a:r>
              <a:rPr lang="en-US" dirty="0" smtClean="0"/>
              <a:t>Judging Wed, Feb 25</a:t>
            </a:r>
            <a:r>
              <a:rPr lang="en-US" baseline="30000" dirty="0" smtClean="0"/>
              <a:t>th</a:t>
            </a:r>
            <a:r>
              <a:rPr lang="en-US" dirty="0" smtClean="0"/>
              <a:t> after the </a:t>
            </a:r>
            <a:r>
              <a:rPr lang="en-US" dirty="0" smtClean="0"/>
              <a:t>Duct Tape Competition</a:t>
            </a:r>
            <a:endParaRPr lang="en-US" dirty="0" smtClean="0"/>
          </a:p>
          <a:p>
            <a:r>
              <a:rPr lang="en-US" dirty="0" smtClean="0"/>
              <a:t>Like us on Facebook! Follow us on Twitter! @</a:t>
            </a:r>
            <a:r>
              <a:rPr lang="en-US" dirty="0" err="1" smtClean="0"/>
              <a:t>uctribunal</a:t>
            </a:r>
            <a:endParaRPr lang="en-US" dirty="0" smtClean="0"/>
          </a:p>
          <a:p>
            <a:r>
              <a:rPr lang="en-US" dirty="0" smtClean="0"/>
              <a:t>TAKE PICTURES OF EWEEK! Send them to us at </a:t>
            </a:r>
            <a:r>
              <a:rPr lang="en-US" dirty="0" smtClean="0">
                <a:hlinkClick r:id="rId2"/>
              </a:rPr>
              <a:t>lenyjk@mail.uc.edu</a:t>
            </a:r>
            <a:r>
              <a:rPr lang="en-US" dirty="0" smtClean="0"/>
              <a:t> or tweet them to us!</a:t>
            </a:r>
          </a:p>
          <a:p>
            <a:r>
              <a:rPr lang="en-US" dirty="0" smtClean="0"/>
              <a:t>Will be taking down old posters in Baldwin after the meeting!</a:t>
            </a:r>
            <a:endParaRPr lang="en-US" dirty="0"/>
          </a:p>
        </p:txBody>
      </p:sp>
    </p:spTree>
    <p:extLst>
      <p:ext uri="{BB962C8B-B14F-4D97-AF65-F5344CB8AC3E}">
        <p14:creationId xmlns:p14="http://schemas.microsoft.com/office/powerpoint/2010/main" val="1091580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7200" dirty="0"/>
              <a:t>Other Announcements</a:t>
            </a:r>
          </a:p>
          <a:p>
            <a:endParaRPr lang="en-US" dirty="0"/>
          </a:p>
        </p:txBody>
      </p:sp>
    </p:spTree>
    <p:extLst>
      <p:ext uri="{BB962C8B-B14F-4D97-AF65-F5344CB8AC3E}">
        <p14:creationId xmlns:p14="http://schemas.microsoft.com/office/powerpoint/2010/main" val="1969646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RAFFLE!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89445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70560" y="838200"/>
            <a:ext cx="8229600" cy="1143000"/>
          </a:xfrm>
        </p:spPr>
        <p:txBody>
          <a:bodyPr/>
          <a:lstStyle/>
          <a:p>
            <a:pPr eaLnBrk="1" hangingPunct="1"/>
            <a:r>
              <a:rPr lang="en-US" b="1" dirty="0" smtClean="0"/>
              <a:t>Constructive Criticism</a:t>
            </a:r>
          </a:p>
        </p:txBody>
      </p:sp>
      <p:sp>
        <p:nvSpPr>
          <p:cNvPr id="23555" name="Subtitle 4"/>
          <p:cNvSpPr>
            <a:spLocks noGrp="1"/>
          </p:cNvSpPr>
          <p:nvPr>
            <p:ph idx="1"/>
          </p:nvPr>
        </p:nvSpPr>
        <p:spPr>
          <a:xfrm>
            <a:off x="441960" y="2362200"/>
            <a:ext cx="8686800" cy="2209800"/>
          </a:xfrm>
        </p:spPr>
        <p:txBody>
          <a:bodyPr/>
          <a:lstStyle/>
          <a:p>
            <a:pPr marL="0" indent="0" algn="ctr" eaLnBrk="1" hangingPunct="1">
              <a:buFontTx/>
              <a:buNone/>
            </a:pPr>
            <a:r>
              <a:rPr lang="en-US" dirty="0" smtClean="0"/>
              <a:t>What do you like/dislike about the college?</a:t>
            </a:r>
          </a:p>
          <a:p>
            <a:pPr marL="0" indent="0" algn="ctr" eaLnBrk="1" hangingPunct="1">
              <a:buFontTx/>
              <a:buNone/>
            </a:pPr>
            <a:r>
              <a:rPr lang="en-US" dirty="0" smtClean="0"/>
              <a:t>Comments / Questions?</a:t>
            </a:r>
          </a:p>
          <a:p>
            <a:pPr marL="0" indent="0" algn="ctr" eaLnBrk="1" hangingPunct="1">
              <a:buFontTx/>
              <a:buNone/>
            </a:pPr>
            <a:r>
              <a:rPr lang="en-US" sz="2400" dirty="0" smtClean="0">
                <a:solidFill>
                  <a:srgbClr val="FF0000"/>
                </a:solidFill>
              </a:rPr>
              <a:t>questions.ceastribunal@gmail.com</a:t>
            </a:r>
          </a:p>
          <a:p>
            <a:pPr marL="0" indent="0" algn="ctr" eaLnBrk="1" hangingPunct="1">
              <a:buFontTx/>
              <a:buNone/>
            </a:pPr>
            <a:endParaRPr lang="en-US" sz="2400" dirty="0" smtClean="0">
              <a:solidFill>
                <a:srgbClr val="FF0000"/>
              </a:solidFill>
            </a:endParaRPr>
          </a:p>
          <a:p>
            <a:pPr marL="0" indent="0" algn="ctr" eaLnBrk="1" hangingPunct="1">
              <a:buFontTx/>
              <a:buNone/>
            </a:pPr>
            <a:endParaRPr lang="en-US" dirty="0" smtClean="0"/>
          </a:p>
          <a:p>
            <a:pPr marL="0" indent="0" algn="ctr" eaLnBrk="1" hangingPunct="1">
              <a:buFontTx/>
              <a:buNone/>
            </a:pPr>
            <a:r>
              <a:rPr lang="en-US" dirty="0" smtClean="0"/>
              <a:t>What would you like to see Tribunal do next?</a:t>
            </a:r>
          </a:p>
          <a:p>
            <a:pPr marL="0" indent="0" algn="ctr" eaLnBrk="1" hangingPunct="1">
              <a:buFontTx/>
              <a:buNone/>
            </a:pPr>
            <a:endParaRPr lang="en-US" dirty="0" smtClean="0"/>
          </a:p>
        </p:txBody>
      </p:sp>
    </p:spTree>
    <p:extLst>
      <p:ext uri="{BB962C8B-B14F-4D97-AF65-F5344CB8AC3E}">
        <p14:creationId xmlns:p14="http://schemas.microsoft.com/office/powerpoint/2010/main" val="22522290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Meeting:</a:t>
            </a:r>
            <a:endParaRPr lang="en-US" dirty="0"/>
          </a:p>
        </p:txBody>
      </p:sp>
      <p:sp>
        <p:nvSpPr>
          <p:cNvPr id="6" name="Subtitle 5"/>
          <p:cNvSpPr>
            <a:spLocks noGrp="1"/>
          </p:cNvSpPr>
          <p:nvPr>
            <p:ph type="subTitle" idx="1"/>
          </p:nvPr>
        </p:nvSpPr>
        <p:spPr>
          <a:xfrm>
            <a:off x="1447800" y="3352801"/>
            <a:ext cx="6400800" cy="1752600"/>
          </a:xfrm>
        </p:spPr>
        <p:txBody>
          <a:bodyPr/>
          <a:lstStyle/>
          <a:p>
            <a:r>
              <a:rPr lang="en-US" dirty="0" smtClean="0"/>
              <a:t>Monday, March 9</a:t>
            </a:r>
            <a:r>
              <a:rPr lang="en-US" baseline="30000" dirty="0" smtClean="0"/>
              <a:t>th</a:t>
            </a:r>
            <a:r>
              <a:rPr lang="en-US" dirty="0" smtClean="0"/>
              <a:t> </a:t>
            </a:r>
          </a:p>
          <a:p>
            <a:r>
              <a:rPr lang="en-US" dirty="0" smtClean="0"/>
              <a:t>525 Old </a:t>
            </a:r>
            <a:r>
              <a:rPr lang="en-US" dirty="0" err="1" smtClean="0"/>
              <a:t>Chem</a:t>
            </a:r>
            <a:endParaRPr lang="en-US" dirty="0" smtClean="0"/>
          </a:p>
          <a:p>
            <a:r>
              <a:rPr lang="en-US" dirty="0" smtClean="0"/>
              <a:t>5:30 </a:t>
            </a:r>
            <a:endParaRPr lang="en-US" dirty="0"/>
          </a:p>
        </p:txBody>
      </p:sp>
    </p:spTree>
    <p:extLst>
      <p:ext uri="{BB962C8B-B14F-4D97-AF65-F5344CB8AC3E}">
        <p14:creationId xmlns:p14="http://schemas.microsoft.com/office/powerpoint/2010/main" val="333826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 1" descr="Fond_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695700"/>
            <a:ext cx="91440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hteck 45"/>
          <p:cNvSpPr/>
          <p:nvPr/>
        </p:nvSpPr>
        <p:spPr>
          <a:xfrm>
            <a:off x="0" y="3695700"/>
            <a:ext cx="9144000" cy="2838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a:solidFill>
                <a:srgbClr val="FFFFFF"/>
              </a:solidFill>
            </a:endParaRPr>
          </a:p>
        </p:txBody>
      </p:sp>
      <p:sp>
        <p:nvSpPr>
          <p:cNvPr id="30724" name="Titel 1"/>
          <p:cNvSpPr>
            <a:spLocks noGrp="1"/>
          </p:cNvSpPr>
          <p:nvPr>
            <p:ph type="title"/>
          </p:nvPr>
        </p:nvSpPr>
        <p:spPr>
          <a:xfrm>
            <a:off x="457200" y="0"/>
            <a:ext cx="6597650" cy="950913"/>
          </a:xfrm>
        </p:spPr>
        <p:txBody>
          <a:bodyPr/>
          <a:lstStyle/>
          <a:p>
            <a:pPr eaLnBrk="1" hangingPunct="1"/>
            <a:r>
              <a:rPr lang="de-DE" smtClean="0">
                <a:latin typeface="Arial" pitchFamily="34" charset="0"/>
              </a:rPr>
              <a:t>LEONI Group   </a:t>
            </a:r>
            <a:r>
              <a:rPr lang="de-DE" b="0" smtClean="0">
                <a:latin typeface="Arial" pitchFamily="34" charset="0"/>
              </a:rPr>
              <a:t>Markets and portfolio</a:t>
            </a:r>
          </a:p>
        </p:txBody>
      </p:sp>
      <p:sp>
        <p:nvSpPr>
          <p:cNvPr id="30725" name="Fußzeilenplatzhalt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de-DE" b="1" dirty="0" smtClean="0">
                <a:solidFill>
                  <a:srgbClr val="000000"/>
                </a:solidFill>
                <a:latin typeface="Arial" pitchFamily="34" charset="0"/>
                <a:cs typeface="Arial" pitchFamily="34" charset="0"/>
              </a:rPr>
              <a:t>Corporate Presentation</a:t>
            </a:r>
          </a:p>
        </p:txBody>
      </p:sp>
      <p:sp>
        <p:nvSpPr>
          <p:cNvPr id="30726"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6C1022F-6FAE-4753-B953-02D3E83761AD}" type="slidenum">
              <a:rPr lang="de-DE">
                <a:solidFill>
                  <a:srgbClr val="000000"/>
                </a:solidFill>
                <a:latin typeface="Arial" pitchFamily="34" charset="0"/>
              </a:rPr>
              <a:pPr eaLnBrk="1" hangingPunct="1"/>
              <a:t>5</a:t>
            </a:fld>
            <a:endParaRPr lang="de-DE">
              <a:solidFill>
                <a:srgbClr val="000000"/>
              </a:solidFill>
              <a:latin typeface="Arial" pitchFamily="34" charset="0"/>
            </a:endParaRPr>
          </a:p>
        </p:txBody>
      </p:sp>
      <p:sp>
        <p:nvSpPr>
          <p:cNvPr id="30727" name="Rectangle 16"/>
          <p:cNvSpPr>
            <a:spLocks noChangeArrowheads="1"/>
          </p:cNvSpPr>
          <p:nvPr/>
        </p:nvSpPr>
        <p:spPr bwMode="auto">
          <a:xfrm>
            <a:off x="260350" y="1169988"/>
            <a:ext cx="1584325" cy="1962150"/>
          </a:xfrm>
          <a:prstGeom prst="rect">
            <a:avLst/>
          </a:prstGeom>
          <a:solidFill>
            <a:schemeClr val="bg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6000" rIns="0" bIns="0" anchorCtr="1"/>
          <a:lstStyle/>
          <a:p>
            <a:pPr algn="ctr" defTabSz="457200" fontAlgn="base">
              <a:spcBef>
                <a:spcPct val="25000"/>
              </a:spcBef>
              <a:spcAft>
                <a:spcPct val="0"/>
              </a:spcAft>
            </a:pPr>
            <a:r>
              <a:rPr lang="en-GB" sz="1600">
                <a:solidFill>
                  <a:srgbClr val="EEECE1"/>
                </a:solidFill>
                <a:ea typeface="MS PGothic" pitchFamily="34" charset="-128"/>
              </a:rPr>
              <a:t>    </a:t>
            </a:r>
          </a:p>
        </p:txBody>
      </p:sp>
      <p:sp>
        <p:nvSpPr>
          <p:cNvPr id="30728" name="Rectangle 16"/>
          <p:cNvSpPr>
            <a:spLocks noChangeArrowheads="1"/>
          </p:cNvSpPr>
          <p:nvPr/>
        </p:nvSpPr>
        <p:spPr bwMode="auto">
          <a:xfrm>
            <a:off x="2038350" y="1169988"/>
            <a:ext cx="1584325" cy="1962150"/>
          </a:xfrm>
          <a:prstGeom prst="rect">
            <a:avLst/>
          </a:prstGeom>
          <a:solidFill>
            <a:schemeClr val="bg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6000" rIns="0" bIns="0" anchorCtr="1"/>
          <a:lstStyle/>
          <a:p>
            <a:pPr algn="ctr" defTabSz="457200" fontAlgn="base">
              <a:spcBef>
                <a:spcPct val="25000"/>
              </a:spcBef>
              <a:spcAft>
                <a:spcPct val="0"/>
              </a:spcAft>
            </a:pPr>
            <a:r>
              <a:rPr lang="en-GB" sz="1600">
                <a:solidFill>
                  <a:srgbClr val="EEECE1"/>
                </a:solidFill>
                <a:ea typeface="MS PGothic" pitchFamily="34" charset="-128"/>
              </a:rPr>
              <a:t>    </a:t>
            </a:r>
          </a:p>
        </p:txBody>
      </p:sp>
      <p:sp>
        <p:nvSpPr>
          <p:cNvPr id="30729" name="Rectangle 16"/>
          <p:cNvSpPr>
            <a:spLocks noChangeArrowheads="1"/>
          </p:cNvSpPr>
          <p:nvPr/>
        </p:nvSpPr>
        <p:spPr bwMode="auto">
          <a:xfrm>
            <a:off x="3795713" y="1169988"/>
            <a:ext cx="1584325" cy="1962150"/>
          </a:xfrm>
          <a:prstGeom prst="rect">
            <a:avLst/>
          </a:prstGeom>
          <a:solidFill>
            <a:schemeClr val="bg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6000" rIns="0" bIns="0" anchorCtr="1"/>
          <a:lstStyle/>
          <a:p>
            <a:pPr algn="ctr" defTabSz="457200" fontAlgn="base">
              <a:spcBef>
                <a:spcPct val="25000"/>
              </a:spcBef>
              <a:spcAft>
                <a:spcPct val="0"/>
              </a:spcAft>
            </a:pPr>
            <a:r>
              <a:rPr lang="en-GB" sz="1600">
                <a:solidFill>
                  <a:srgbClr val="EEECE1"/>
                </a:solidFill>
                <a:ea typeface="MS PGothic" pitchFamily="34" charset="-128"/>
              </a:rPr>
              <a:t>    </a:t>
            </a:r>
          </a:p>
        </p:txBody>
      </p:sp>
      <p:sp>
        <p:nvSpPr>
          <p:cNvPr id="30730" name="Rectangle 16"/>
          <p:cNvSpPr>
            <a:spLocks noChangeArrowheads="1"/>
          </p:cNvSpPr>
          <p:nvPr/>
        </p:nvSpPr>
        <p:spPr bwMode="auto">
          <a:xfrm>
            <a:off x="5548313" y="1169988"/>
            <a:ext cx="1584325" cy="1962150"/>
          </a:xfrm>
          <a:prstGeom prst="rect">
            <a:avLst/>
          </a:prstGeom>
          <a:solidFill>
            <a:schemeClr val="bg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6000" rIns="0" bIns="0" anchorCtr="1"/>
          <a:lstStyle/>
          <a:p>
            <a:pPr algn="ctr" defTabSz="457200" fontAlgn="base">
              <a:spcBef>
                <a:spcPct val="25000"/>
              </a:spcBef>
              <a:spcAft>
                <a:spcPct val="0"/>
              </a:spcAft>
            </a:pPr>
            <a:r>
              <a:rPr lang="en-GB" sz="1600">
                <a:solidFill>
                  <a:srgbClr val="EEECE1"/>
                </a:solidFill>
                <a:ea typeface="MS PGothic" pitchFamily="34" charset="-128"/>
              </a:rPr>
              <a:t>    </a:t>
            </a:r>
          </a:p>
        </p:txBody>
      </p:sp>
      <p:sp>
        <p:nvSpPr>
          <p:cNvPr id="30731" name="Rectangle 16"/>
          <p:cNvSpPr>
            <a:spLocks noChangeArrowheads="1"/>
          </p:cNvSpPr>
          <p:nvPr/>
        </p:nvSpPr>
        <p:spPr bwMode="auto">
          <a:xfrm>
            <a:off x="7292975" y="1169988"/>
            <a:ext cx="1582738" cy="1962150"/>
          </a:xfrm>
          <a:prstGeom prst="rect">
            <a:avLst/>
          </a:prstGeom>
          <a:solidFill>
            <a:schemeClr val="bg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16000" rIns="0" bIns="0" anchorCtr="1"/>
          <a:lstStyle/>
          <a:p>
            <a:pPr algn="ctr" defTabSz="457200" fontAlgn="base">
              <a:spcBef>
                <a:spcPct val="25000"/>
              </a:spcBef>
              <a:spcAft>
                <a:spcPct val="0"/>
              </a:spcAft>
            </a:pPr>
            <a:r>
              <a:rPr lang="en-GB" sz="1600">
                <a:solidFill>
                  <a:srgbClr val="EEECE1"/>
                </a:solidFill>
                <a:ea typeface="MS PGothic" pitchFamily="34" charset="-128"/>
              </a:rPr>
              <a:t>    </a:t>
            </a:r>
          </a:p>
        </p:txBody>
      </p:sp>
      <p:sp>
        <p:nvSpPr>
          <p:cNvPr id="30732" name="Foliennummernplatzhalter 4"/>
          <p:cNvSpPr txBox="1">
            <a:spLocks/>
          </p:cNvSpPr>
          <p:nvPr/>
        </p:nvSpPr>
        <p:spPr bwMode="auto">
          <a:xfrm>
            <a:off x="6553200" y="6594475"/>
            <a:ext cx="2133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defTabSz="457200" eaLnBrk="1" fontAlgn="base" hangingPunct="1">
              <a:spcBef>
                <a:spcPct val="0"/>
              </a:spcBef>
              <a:spcAft>
                <a:spcPct val="0"/>
              </a:spcAft>
            </a:pPr>
            <a:fld id="{0DE5A63B-CE7D-4376-BBC4-AE6BFB36F7D5}" type="slidenum">
              <a:rPr lang="de-DE" sz="1000" b="1">
                <a:solidFill>
                  <a:prstClr val="white"/>
                </a:solidFill>
                <a:latin typeface="Arial" pitchFamily="34" charset="0"/>
              </a:rPr>
              <a:pPr algn="r" defTabSz="457200" eaLnBrk="1" fontAlgn="base" hangingPunct="1">
                <a:spcBef>
                  <a:spcPct val="0"/>
                </a:spcBef>
                <a:spcAft>
                  <a:spcPct val="0"/>
                </a:spcAft>
              </a:pPr>
              <a:t>5</a:t>
            </a:fld>
            <a:endParaRPr lang="de-DE" sz="1000" b="1">
              <a:solidFill>
                <a:prstClr val="white"/>
              </a:solidFill>
              <a:latin typeface="Arial" pitchFamily="34" charset="0"/>
            </a:endParaRPr>
          </a:p>
        </p:txBody>
      </p:sp>
      <p:sp>
        <p:nvSpPr>
          <p:cNvPr id="30733" name="Text Box 23"/>
          <p:cNvSpPr txBox="1">
            <a:spLocks noChangeArrowheads="1"/>
          </p:cNvSpPr>
          <p:nvPr/>
        </p:nvSpPr>
        <p:spPr bwMode="auto">
          <a:xfrm>
            <a:off x="212725" y="1263650"/>
            <a:ext cx="164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50000"/>
              </a:spcBef>
              <a:spcAft>
                <a:spcPct val="0"/>
              </a:spcAft>
            </a:pPr>
            <a:r>
              <a:rPr lang="en-GB" sz="1100" b="1">
                <a:solidFill>
                  <a:prstClr val="black"/>
                </a:solidFill>
                <a:latin typeface="Arial" pitchFamily="34" charset="0"/>
                <a:cs typeface="Arial" pitchFamily="34" charset="0"/>
              </a:rPr>
              <a:t>Automotive </a:t>
            </a:r>
            <a:br>
              <a:rPr lang="en-GB" sz="1100" b="1">
                <a:solidFill>
                  <a:prstClr val="black"/>
                </a:solidFill>
                <a:latin typeface="Arial" pitchFamily="34" charset="0"/>
                <a:cs typeface="Arial" pitchFamily="34" charset="0"/>
              </a:rPr>
            </a:br>
            <a:r>
              <a:rPr lang="en-GB" sz="1100" b="1">
                <a:solidFill>
                  <a:prstClr val="black"/>
                </a:solidFill>
                <a:latin typeface="Arial" pitchFamily="34" charset="0"/>
                <a:cs typeface="Arial" pitchFamily="34" charset="0"/>
              </a:rPr>
              <a:t>&amp; Commercial Vehicles</a:t>
            </a:r>
          </a:p>
        </p:txBody>
      </p:sp>
      <p:sp>
        <p:nvSpPr>
          <p:cNvPr id="30734" name="Text Box 23"/>
          <p:cNvSpPr txBox="1">
            <a:spLocks noChangeArrowheads="1"/>
          </p:cNvSpPr>
          <p:nvPr/>
        </p:nvSpPr>
        <p:spPr bwMode="auto">
          <a:xfrm>
            <a:off x="1995488" y="1263650"/>
            <a:ext cx="1641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50000"/>
              </a:spcBef>
              <a:spcAft>
                <a:spcPct val="0"/>
              </a:spcAft>
            </a:pPr>
            <a:r>
              <a:rPr lang="en-GB" sz="1100" b="1">
                <a:solidFill>
                  <a:prstClr val="black"/>
                </a:solidFill>
                <a:latin typeface="Arial" pitchFamily="34" charset="0"/>
                <a:cs typeface="Arial" pitchFamily="34" charset="0"/>
              </a:rPr>
              <a:t>Industry </a:t>
            </a:r>
            <a:br>
              <a:rPr lang="en-GB" sz="1100" b="1">
                <a:solidFill>
                  <a:prstClr val="black"/>
                </a:solidFill>
                <a:latin typeface="Arial" pitchFamily="34" charset="0"/>
                <a:cs typeface="Arial" pitchFamily="34" charset="0"/>
              </a:rPr>
            </a:br>
            <a:r>
              <a:rPr lang="en-GB" sz="1100" b="1">
                <a:solidFill>
                  <a:prstClr val="black"/>
                </a:solidFill>
                <a:latin typeface="Arial" pitchFamily="34" charset="0"/>
                <a:cs typeface="Arial" pitchFamily="34" charset="0"/>
              </a:rPr>
              <a:t>&amp; Healthcare</a:t>
            </a:r>
          </a:p>
        </p:txBody>
      </p:sp>
      <p:sp>
        <p:nvSpPr>
          <p:cNvPr id="30735" name="Text Box 23"/>
          <p:cNvSpPr txBox="1">
            <a:spLocks noChangeArrowheads="1"/>
          </p:cNvSpPr>
          <p:nvPr/>
        </p:nvSpPr>
        <p:spPr bwMode="auto">
          <a:xfrm>
            <a:off x="3748088" y="1263650"/>
            <a:ext cx="1641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50000"/>
              </a:spcBef>
              <a:spcAft>
                <a:spcPct val="0"/>
              </a:spcAft>
            </a:pPr>
            <a:r>
              <a:rPr lang="en-GB" sz="1100" b="1">
                <a:solidFill>
                  <a:prstClr val="black"/>
                </a:solidFill>
                <a:latin typeface="Arial" pitchFamily="34" charset="0"/>
                <a:cs typeface="Arial" pitchFamily="34" charset="0"/>
              </a:rPr>
              <a:t>Communication </a:t>
            </a:r>
            <a:br>
              <a:rPr lang="en-GB" sz="1100" b="1">
                <a:solidFill>
                  <a:prstClr val="black"/>
                </a:solidFill>
                <a:latin typeface="Arial" pitchFamily="34" charset="0"/>
                <a:cs typeface="Arial" pitchFamily="34" charset="0"/>
              </a:rPr>
            </a:br>
            <a:r>
              <a:rPr lang="en-GB" sz="1100" b="1">
                <a:solidFill>
                  <a:prstClr val="black"/>
                </a:solidFill>
                <a:latin typeface="Arial" pitchFamily="34" charset="0"/>
                <a:cs typeface="Arial" pitchFamily="34" charset="0"/>
              </a:rPr>
              <a:t>&amp; Infrastructure</a:t>
            </a:r>
          </a:p>
        </p:txBody>
      </p:sp>
      <p:sp>
        <p:nvSpPr>
          <p:cNvPr id="30736" name="Text Box 23"/>
          <p:cNvSpPr txBox="1">
            <a:spLocks noChangeArrowheads="1"/>
          </p:cNvSpPr>
          <p:nvPr/>
        </p:nvSpPr>
        <p:spPr bwMode="auto">
          <a:xfrm>
            <a:off x="5495925" y="1263650"/>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50000"/>
              </a:spcBef>
              <a:spcAft>
                <a:spcPct val="0"/>
              </a:spcAft>
            </a:pPr>
            <a:r>
              <a:rPr lang="en-GB" sz="1100" b="1">
                <a:solidFill>
                  <a:prstClr val="black"/>
                </a:solidFill>
                <a:latin typeface="Arial" pitchFamily="34" charset="0"/>
                <a:cs typeface="Arial" pitchFamily="34" charset="0"/>
              </a:rPr>
              <a:t>Electrical Appliances</a:t>
            </a:r>
          </a:p>
        </p:txBody>
      </p:sp>
      <p:sp>
        <p:nvSpPr>
          <p:cNvPr id="30737" name="Text Box 23"/>
          <p:cNvSpPr txBox="1">
            <a:spLocks noChangeArrowheads="1"/>
          </p:cNvSpPr>
          <p:nvPr/>
        </p:nvSpPr>
        <p:spPr bwMode="auto">
          <a:xfrm>
            <a:off x="7226300" y="1263650"/>
            <a:ext cx="164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50000"/>
              </a:spcBef>
              <a:spcAft>
                <a:spcPct val="0"/>
              </a:spcAft>
            </a:pPr>
            <a:r>
              <a:rPr lang="en-GB" sz="1100" b="1">
                <a:solidFill>
                  <a:prstClr val="black"/>
                </a:solidFill>
                <a:latin typeface="Arial" pitchFamily="34" charset="0"/>
                <a:cs typeface="Arial" pitchFamily="34" charset="0"/>
              </a:rPr>
              <a:t>Conductors </a:t>
            </a:r>
            <a:br>
              <a:rPr lang="en-GB" sz="1100" b="1">
                <a:solidFill>
                  <a:prstClr val="black"/>
                </a:solidFill>
                <a:latin typeface="Arial" pitchFamily="34" charset="0"/>
                <a:cs typeface="Arial" pitchFamily="34" charset="0"/>
              </a:rPr>
            </a:br>
            <a:r>
              <a:rPr lang="en-GB" sz="1100" b="1">
                <a:solidFill>
                  <a:prstClr val="black"/>
                </a:solidFill>
                <a:latin typeface="Arial" pitchFamily="34" charset="0"/>
                <a:cs typeface="Arial" pitchFamily="34" charset="0"/>
              </a:rPr>
              <a:t>&amp; Copper Solutions</a:t>
            </a:r>
          </a:p>
        </p:txBody>
      </p:sp>
      <p:pic>
        <p:nvPicPr>
          <p:cNvPr id="21" name="Bild 20"/>
          <p:cNvPicPr>
            <a:picLocks noChangeAspect="1"/>
          </p:cNvPicPr>
          <p:nvPr/>
        </p:nvPicPr>
        <p:blipFill>
          <a:blip r:embed="rId4"/>
          <a:srcRect/>
          <a:stretch>
            <a:fillRect/>
          </a:stretch>
        </p:blipFill>
        <p:spPr bwMode="auto">
          <a:xfrm>
            <a:off x="2108200" y="1962150"/>
            <a:ext cx="1443038" cy="1090613"/>
          </a:xfrm>
          <a:prstGeom prst="rect">
            <a:avLst/>
          </a:prstGeom>
          <a:noFill/>
          <a:ln w="76200" cap="sq">
            <a:solidFill>
              <a:srgbClr val="FFFFFF"/>
            </a:solidFill>
            <a:miter lim="800000"/>
            <a:headEnd/>
            <a:tailEnd/>
          </a:ln>
          <a:effectLst>
            <a:outerShdw blurRad="50800" dist="38100" dir="2700000" algn="tl" rotWithShape="0">
              <a:srgbClr val="555F64">
                <a:alpha val="42998"/>
              </a:srgbClr>
            </a:outerShdw>
          </a:effectLst>
          <a:extLst>
            <a:ext uri="{909E8E84-426E-40DD-AFC4-6F175D3DCCD1}">
              <a14:hiddenFill xmlns:a14="http://schemas.microsoft.com/office/drawing/2010/main">
                <a:solidFill>
                  <a:srgbClr val="FFFFFF"/>
                </a:solidFill>
              </a14:hiddenFill>
            </a:ext>
          </a:extLst>
        </p:spPr>
      </p:pic>
      <p:pic>
        <p:nvPicPr>
          <p:cNvPr id="22" name="Bild 21"/>
          <p:cNvPicPr>
            <a:picLocks noChangeAspect="1"/>
          </p:cNvPicPr>
          <p:nvPr/>
        </p:nvPicPr>
        <p:blipFill>
          <a:blip r:embed="rId5"/>
          <a:srcRect/>
          <a:stretch>
            <a:fillRect/>
          </a:stretch>
        </p:blipFill>
        <p:spPr bwMode="auto">
          <a:xfrm>
            <a:off x="3867150" y="1962150"/>
            <a:ext cx="1443038" cy="1090613"/>
          </a:xfrm>
          <a:prstGeom prst="rect">
            <a:avLst/>
          </a:prstGeom>
          <a:noFill/>
          <a:ln w="76200" cap="sq">
            <a:solidFill>
              <a:srgbClr val="FFFFFF"/>
            </a:solidFill>
            <a:miter lim="800000"/>
            <a:headEnd/>
            <a:tailEnd/>
          </a:ln>
          <a:effectLst>
            <a:outerShdw blurRad="50800" dist="38100" dir="2700000" algn="tl" rotWithShape="0">
              <a:srgbClr val="555F64">
                <a:alpha val="42998"/>
              </a:srgbClr>
            </a:outerShdw>
          </a:effectLst>
          <a:extLst>
            <a:ext uri="{909E8E84-426E-40DD-AFC4-6F175D3DCCD1}">
              <a14:hiddenFill xmlns:a14="http://schemas.microsoft.com/office/drawing/2010/main">
                <a:solidFill>
                  <a:srgbClr val="FFFFFF"/>
                </a:solidFill>
              </a14:hiddenFill>
            </a:ext>
          </a:extLst>
        </p:spPr>
      </p:pic>
      <p:pic>
        <p:nvPicPr>
          <p:cNvPr id="24" name="Bild 23"/>
          <p:cNvPicPr>
            <a:picLocks noChangeAspect="1"/>
          </p:cNvPicPr>
          <p:nvPr/>
        </p:nvPicPr>
        <p:blipFill>
          <a:blip r:embed="rId6"/>
          <a:srcRect/>
          <a:stretch>
            <a:fillRect/>
          </a:stretch>
        </p:blipFill>
        <p:spPr bwMode="auto">
          <a:xfrm>
            <a:off x="7362825" y="1962150"/>
            <a:ext cx="1443038" cy="1090613"/>
          </a:xfrm>
          <a:prstGeom prst="rect">
            <a:avLst/>
          </a:prstGeom>
          <a:noFill/>
          <a:ln w="76200" cap="sq">
            <a:solidFill>
              <a:srgbClr val="FFFFFF"/>
            </a:solidFill>
            <a:miter lim="800000"/>
            <a:headEnd/>
            <a:tailEnd/>
          </a:ln>
          <a:effectLst>
            <a:outerShdw blurRad="50800" dist="38100" dir="2700000" algn="tl" rotWithShape="0">
              <a:srgbClr val="555F64">
                <a:alpha val="42998"/>
              </a:srgbClr>
            </a:outerShdw>
          </a:effectLst>
          <a:extLst>
            <a:ext uri="{909E8E84-426E-40DD-AFC4-6F175D3DCCD1}">
              <a14:hiddenFill xmlns:a14="http://schemas.microsoft.com/office/drawing/2010/main">
                <a:solidFill>
                  <a:srgbClr val="FFFFFF"/>
                </a:solidFill>
              </a14:hiddenFill>
            </a:ext>
          </a:extLst>
        </p:spPr>
      </p:pic>
      <p:pic>
        <p:nvPicPr>
          <p:cNvPr id="3" name="Bild 2"/>
          <p:cNvPicPr>
            <a:picLocks/>
          </p:cNvPicPr>
          <p:nvPr/>
        </p:nvPicPr>
        <p:blipFill>
          <a:blip r:embed="rId7"/>
          <a:srcRect/>
          <a:stretch>
            <a:fillRect/>
          </a:stretch>
        </p:blipFill>
        <p:spPr bwMode="auto">
          <a:xfrm>
            <a:off x="330200" y="1962150"/>
            <a:ext cx="1443038" cy="1090613"/>
          </a:xfrm>
          <a:prstGeom prst="rect">
            <a:avLst/>
          </a:prstGeom>
          <a:noFill/>
          <a:ln w="76200" cap="sq">
            <a:solidFill>
              <a:schemeClr val="bg1"/>
            </a:solidFill>
            <a:miter lim="800000"/>
            <a:headEnd/>
            <a:tailEnd/>
          </a:ln>
          <a:effectLst>
            <a:outerShdw blurRad="50800" dist="38100" dir="2700000" algn="tl" rotWithShape="0">
              <a:srgbClr val="555F64">
                <a:alpha val="42998"/>
              </a:srgbClr>
            </a:outerShdw>
          </a:effectLst>
          <a:extLst>
            <a:ext uri="{909E8E84-426E-40DD-AFC4-6F175D3DCCD1}">
              <a14:hiddenFill xmlns:a14="http://schemas.microsoft.com/office/drawing/2010/main">
                <a:solidFill>
                  <a:srgbClr val="FFFFFF"/>
                </a:solidFill>
              </a14:hiddenFill>
            </a:ext>
          </a:extLst>
        </p:spPr>
      </p:pic>
      <p:pic>
        <p:nvPicPr>
          <p:cNvPr id="38" name="Bild 37"/>
          <p:cNvPicPr>
            <a:picLocks/>
          </p:cNvPicPr>
          <p:nvPr/>
        </p:nvPicPr>
        <p:blipFill>
          <a:blip r:embed="rId8"/>
          <a:srcRect/>
          <a:stretch>
            <a:fillRect/>
          </a:stretch>
        </p:blipFill>
        <p:spPr bwMode="auto">
          <a:xfrm>
            <a:off x="5619750" y="1955800"/>
            <a:ext cx="1443038" cy="1092200"/>
          </a:xfrm>
          <a:prstGeom prst="rect">
            <a:avLst/>
          </a:prstGeom>
          <a:noFill/>
          <a:ln w="76200" cap="sq">
            <a:solidFill>
              <a:srgbClr val="FFFFFF"/>
            </a:solidFill>
            <a:miter lim="800000"/>
            <a:headEnd/>
            <a:tailEnd/>
          </a:ln>
          <a:effectLst>
            <a:outerShdw blurRad="50800" dist="38100" dir="2700000" algn="tl" rotWithShape="0">
              <a:srgbClr val="555F64">
                <a:alpha val="42998"/>
              </a:srgbClr>
            </a:outerShdw>
          </a:effectLst>
          <a:extLst>
            <a:ext uri="{909E8E84-426E-40DD-AFC4-6F175D3DCCD1}">
              <a14:hiddenFill xmlns:a14="http://schemas.microsoft.com/office/drawing/2010/main">
                <a:solidFill>
                  <a:srgbClr val="FFFFFF"/>
                </a:solidFill>
              </a14:hiddenFill>
            </a:ext>
          </a:extLst>
        </p:spPr>
      </p:pic>
      <p:sp>
        <p:nvSpPr>
          <p:cNvPr id="42" name="Gleichschenkliges Dreieck 41"/>
          <p:cNvSpPr/>
          <p:nvPr/>
        </p:nvSpPr>
        <p:spPr>
          <a:xfrm>
            <a:off x="123825" y="3922713"/>
            <a:ext cx="8875713" cy="2616200"/>
          </a:xfrm>
          <a:prstGeom prst="triangle">
            <a:avLst>
              <a:gd name="adj" fmla="val 49723"/>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e-DE">
              <a:solidFill>
                <a:prstClr val="white"/>
              </a:solidFill>
            </a:endParaRPr>
          </a:p>
        </p:txBody>
      </p:sp>
      <p:sp>
        <p:nvSpPr>
          <p:cNvPr id="8" name="Rechteck 7"/>
          <p:cNvSpPr/>
          <p:nvPr/>
        </p:nvSpPr>
        <p:spPr>
          <a:xfrm>
            <a:off x="3509963" y="4287838"/>
            <a:ext cx="2089150" cy="32385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a:solidFill>
                  <a:prstClr val="white"/>
                </a:solidFill>
                <a:latin typeface="Arial"/>
                <a:cs typeface="Arial"/>
              </a:rPr>
              <a:t>After market services</a:t>
            </a:r>
            <a:endParaRPr lang="de-DE" sz="1100" b="1" dirty="0">
              <a:solidFill>
                <a:prstClr val="white"/>
              </a:solidFill>
              <a:latin typeface="Arial"/>
              <a:cs typeface="Arial"/>
            </a:endParaRPr>
          </a:p>
        </p:txBody>
      </p:sp>
      <p:sp>
        <p:nvSpPr>
          <p:cNvPr id="26" name="Rechteck 25"/>
          <p:cNvSpPr/>
          <p:nvPr/>
        </p:nvSpPr>
        <p:spPr>
          <a:xfrm>
            <a:off x="2790825" y="4687888"/>
            <a:ext cx="3527425" cy="32385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dirty="0" err="1">
                <a:solidFill>
                  <a:prstClr val="white"/>
                </a:solidFill>
                <a:latin typeface="Arial"/>
                <a:cs typeface="Arial"/>
              </a:rPr>
              <a:t>Wiring</a:t>
            </a:r>
            <a:r>
              <a:rPr lang="de-DE" sz="1100" b="1" dirty="0">
                <a:solidFill>
                  <a:prstClr val="white"/>
                </a:solidFill>
                <a:latin typeface="Arial"/>
                <a:cs typeface="Arial"/>
              </a:rPr>
              <a:t> </a:t>
            </a:r>
            <a:r>
              <a:rPr lang="de-DE" sz="1100" b="1" dirty="0" err="1">
                <a:solidFill>
                  <a:prstClr val="white"/>
                </a:solidFill>
                <a:latin typeface="Arial"/>
                <a:cs typeface="Arial"/>
              </a:rPr>
              <a:t>systems</a:t>
            </a:r>
            <a:r>
              <a:rPr lang="de-DE" sz="1100" b="1" dirty="0">
                <a:solidFill>
                  <a:prstClr val="white"/>
                </a:solidFill>
                <a:latin typeface="Arial"/>
                <a:cs typeface="Arial"/>
              </a:rPr>
              <a:t> / Cable </a:t>
            </a:r>
            <a:r>
              <a:rPr lang="de-DE" sz="1100" b="1" dirty="0" err="1">
                <a:solidFill>
                  <a:prstClr val="white"/>
                </a:solidFill>
                <a:latin typeface="Arial"/>
                <a:cs typeface="Arial"/>
              </a:rPr>
              <a:t>systems</a:t>
            </a:r>
            <a:r>
              <a:rPr lang="de-DE" sz="1100" b="1" dirty="0">
                <a:solidFill>
                  <a:prstClr val="white"/>
                </a:solidFill>
                <a:latin typeface="Arial"/>
                <a:cs typeface="Arial"/>
              </a:rPr>
              <a:t> </a:t>
            </a:r>
          </a:p>
        </p:txBody>
      </p:sp>
      <p:grpSp>
        <p:nvGrpSpPr>
          <p:cNvPr id="30746" name="Gruppierung 38"/>
          <p:cNvGrpSpPr>
            <a:grpSpLocks/>
          </p:cNvGrpSpPr>
          <p:nvPr/>
        </p:nvGrpSpPr>
        <p:grpSpPr bwMode="auto">
          <a:xfrm>
            <a:off x="1425575" y="5486400"/>
            <a:ext cx="6257925" cy="323850"/>
            <a:chOff x="1419558" y="5486329"/>
            <a:chExt cx="6257503" cy="324000"/>
          </a:xfrm>
        </p:grpSpPr>
        <p:sp>
          <p:nvSpPr>
            <p:cNvPr id="43" name="Rechteck 42"/>
            <p:cNvSpPr/>
            <p:nvPr/>
          </p:nvSpPr>
          <p:spPr>
            <a:xfrm>
              <a:off x="5661072" y="5486329"/>
              <a:ext cx="2015989" cy="32400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dirty="0">
                  <a:solidFill>
                    <a:prstClr val="white"/>
                  </a:solidFill>
                  <a:latin typeface="Arial"/>
                  <a:cs typeface="Arial"/>
                </a:rPr>
                <a:t>Optical </a:t>
              </a:r>
              <a:r>
                <a:rPr lang="de-DE" sz="1100" b="1" dirty="0" err="1">
                  <a:solidFill>
                    <a:prstClr val="white"/>
                  </a:solidFill>
                  <a:latin typeface="Arial"/>
                  <a:cs typeface="Arial"/>
                </a:rPr>
                <a:t>cables</a:t>
              </a:r>
              <a:endParaRPr lang="de-DE" sz="1100" b="1" dirty="0">
                <a:solidFill>
                  <a:prstClr val="white"/>
                </a:solidFill>
                <a:latin typeface="Arial"/>
                <a:cs typeface="Arial"/>
              </a:endParaRPr>
            </a:p>
          </p:txBody>
        </p:sp>
        <p:sp>
          <p:nvSpPr>
            <p:cNvPr id="44" name="Rechteck 43"/>
            <p:cNvSpPr/>
            <p:nvPr/>
          </p:nvSpPr>
          <p:spPr>
            <a:xfrm>
              <a:off x="3521266" y="5486329"/>
              <a:ext cx="2054086" cy="32400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dirty="0">
                  <a:solidFill>
                    <a:prstClr val="white"/>
                  </a:solidFill>
                  <a:latin typeface="Arial"/>
                  <a:cs typeface="Arial"/>
                </a:rPr>
                <a:t>Hybrid </a:t>
              </a:r>
              <a:r>
                <a:rPr lang="de-DE" sz="1100" b="1" dirty="0" err="1">
                  <a:solidFill>
                    <a:prstClr val="white"/>
                  </a:solidFill>
                  <a:latin typeface="Arial"/>
                  <a:cs typeface="Arial"/>
                </a:rPr>
                <a:t>cables</a:t>
              </a:r>
              <a:endParaRPr lang="de-DE" sz="1100" b="1" dirty="0">
                <a:solidFill>
                  <a:prstClr val="white"/>
                </a:solidFill>
                <a:latin typeface="Arial"/>
                <a:cs typeface="Arial"/>
              </a:endParaRPr>
            </a:p>
          </p:txBody>
        </p:sp>
        <p:sp>
          <p:nvSpPr>
            <p:cNvPr id="29" name="Rechteck 28"/>
            <p:cNvSpPr/>
            <p:nvPr/>
          </p:nvSpPr>
          <p:spPr>
            <a:xfrm>
              <a:off x="1419558" y="5486329"/>
              <a:ext cx="2015989" cy="32400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dirty="0" err="1">
                  <a:solidFill>
                    <a:prstClr val="white"/>
                  </a:solidFill>
                  <a:latin typeface="Arial"/>
                  <a:cs typeface="Arial"/>
                </a:rPr>
                <a:t>Copper</a:t>
              </a:r>
              <a:r>
                <a:rPr lang="de-DE" sz="1100" b="1" dirty="0">
                  <a:solidFill>
                    <a:prstClr val="white"/>
                  </a:solidFill>
                  <a:latin typeface="Arial"/>
                  <a:cs typeface="Arial"/>
                </a:rPr>
                <a:t> </a:t>
              </a:r>
              <a:r>
                <a:rPr lang="de-DE" sz="1100" b="1" dirty="0" err="1">
                  <a:solidFill>
                    <a:prstClr val="white"/>
                  </a:solidFill>
                  <a:latin typeface="Arial"/>
                  <a:cs typeface="Arial"/>
                </a:rPr>
                <a:t>cables</a:t>
              </a:r>
              <a:r>
                <a:rPr lang="de-DE" sz="1100" b="1" dirty="0">
                  <a:solidFill>
                    <a:prstClr val="white"/>
                  </a:solidFill>
                  <a:latin typeface="Arial"/>
                  <a:cs typeface="Arial"/>
                </a:rPr>
                <a:t>	</a:t>
              </a:r>
            </a:p>
          </p:txBody>
        </p:sp>
      </p:grpSp>
      <p:grpSp>
        <p:nvGrpSpPr>
          <p:cNvPr id="30747" name="Gruppierung 27"/>
          <p:cNvGrpSpPr>
            <a:grpSpLocks/>
          </p:cNvGrpSpPr>
          <p:nvPr/>
        </p:nvGrpSpPr>
        <p:grpSpPr bwMode="auto">
          <a:xfrm>
            <a:off x="2082800" y="5086350"/>
            <a:ext cx="4943475" cy="323850"/>
            <a:chOff x="2103320" y="5099625"/>
            <a:chExt cx="4944213" cy="324000"/>
          </a:xfrm>
        </p:grpSpPr>
        <p:sp>
          <p:nvSpPr>
            <p:cNvPr id="27" name="Rechteck 26"/>
            <p:cNvSpPr/>
            <p:nvPr/>
          </p:nvSpPr>
          <p:spPr>
            <a:xfrm>
              <a:off x="2103320" y="5099625"/>
              <a:ext cx="2375255" cy="32400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a:defRPr/>
              </a:pPr>
              <a:r>
                <a:rPr lang="de-DE" sz="1100" b="1">
                  <a:solidFill>
                    <a:prstClr val="white"/>
                  </a:solidFill>
                  <a:latin typeface="Arial"/>
                  <a:cs typeface="Arial"/>
                </a:rPr>
                <a:t>Power distribution, fuse systems</a:t>
              </a:r>
              <a:endParaRPr lang="de-DE" sz="1100" b="1" dirty="0">
                <a:solidFill>
                  <a:prstClr val="white"/>
                </a:solidFill>
                <a:latin typeface="Arial"/>
                <a:cs typeface="Arial"/>
              </a:endParaRPr>
            </a:p>
          </p:txBody>
        </p:sp>
        <p:sp>
          <p:nvSpPr>
            <p:cNvPr id="37" name="Rechteck 36"/>
            <p:cNvSpPr/>
            <p:nvPr/>
          </p:nvSpPr>
          <p:spPr>
            <a:xfrm>
              <a:off x="4564312" y="5099625"/>
              <a:ext cx="2483221" cy="32400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a:defRPr/>
              </a:pPr>
              <a:r>
                <a:rPr lang="de-DE" sz="1100" b="1">
                  <a:solidFill>
                    <a:prstClr val="white"/>
                  </a:solidFill>
                  <a:latin typeface="Arial"/>
                  <a:cs typeface="Arial"/>
                </a:rPr>
                <a:t>Components, connectors, sensors</a:t>
              </a:r>
              <a:endParaRPr lang="de-DE" sz="1100" b="1" dirty="0">
                <a:solidFill>
                  <a:prstClr val="white"/>
                </a:solidFill>
                <a:latin typeface="Arial"/>
                <a:cs typeface="Arial"/>
              </a:endParaRPr>
            </a:p>
          </p:txBody>
        </p:sp>
      </p:grpSp>
      <p:sp>
        <p:nvSpPr>
          <p:cNvPr id="34" name="Rechteck 33"/>
          <p:cNvSpPr/>
          <p:nvPr/>
        </p:nvSpPr>
        <p:spPr>
          <a:xfrm>
            <a:off x="796925" y="5886450"/>
            <a:ext cx="3660775" cy="29845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dirty="0" err="1">
                <a:solidFill>
                  <a:prstClr val="white"/>
                </a:solidFill>
                <a:latin typeface="Arial"/>
                <a:cs typeface="Arial"/>
              </a:rPr>
              <a:t>Wire</a:t>
            </a:r>
            <a:r>
              <a:rPr lang="de-DE" sz="1100" b="1" dirty="0">
                <a:solidFill>
                  <a:prstClr val="white"/>
                </a:solidFill>
                <a:latin typeface="Arial"/>
                <a:cs typeface="Arial"/>
              </a:rPr>
              <a:t> &amp; </a:t>
            </a:r>
            <a:r>
              <a:rPr lang="de-DE" sz="1100" b="1" dirty="0" err="1">
                <a:solidFill>
                  <a:prstClr val="white"/>
                </a:solidFill>
                <a:latin typeface="Arial"/>
                <a:cs typeface="Arial"/>
              </a:rPr>
              <a:t>strands</a:t>
            </a:r>
            <a:endParaRPr lang="de-DE" sz="1100" b="1" dirty="0">
              <a:solidFill>
                <a:prstClr val="white"/>
              </a:solidFill>
              <a:latin typeface="Arial"/>
              <a:cs typeface="Arial"/>
            </a:endParaRPr>
          </a:p>
        </p:txBody>
      </p:sp>
      <p:sp>
        <p:nvSpPr>
          <p:cNvPr id="45" name="Rechteck 44"/>
          <p:cNvSpPr/>
          <p:nvPr/>
        </p:nvSpPr>
        <p:spPr>
          <a:xfrm>
            <a:off x="4541838" y="5886450"/>
            <a:ext cx="3751262" cy="298450"/>
          </a:xfrm>
          <a:prstGeom prst="rect">
            <a:avLst/>
          </a:prstGeom>
          <a:solidFill>
            <a:srgbClr val="0040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de-DE" sz="1100" b="1" dirty="0">
                <a:solidFill>
                  <a:prstClr val="white"/>
                </a:solidFill>
                <a:latin typeface="Arial"/>
                <a:cs typeface="Arial"/>
              </a:rPr>
              <a:t>Optical </a:t>
            </a:r>
            <a:r>
              <a:rPr lang="de-DE" sz="1100" b="1" dirty="0" err="1">
                <a:solidFill>
                  <a:prstClr val="white"/>
                </a:solidFill>
                <a:latin typeface="Arial"/>
                <a:cs typeface="Arial"/>
              </a:rPr>
              <a:t>fibers</a:t>
            </a:r>
            <a:endParaRPr lang="de-DE" sz="1100" b="1" dirty="0">
              <a:solidFill>
                <a:prstClr val="white"/>
              </a:solidFill>
              <a:latin typeface="Arial"/>
              <a:cs typeface="Arial"/>
            </a:endParaRPr>
          </a:p>
        </p:txBody>
      </p:sp>
      <p:sp>
        <p:nvSpPr>
          <p:cNvPr id="20" name="Textfeld 19"/>
          <p:cNvSpPr txBox="1"/>
          <p:nvPr/>
        </p:nvSpPr>
        <p:spPr>
          <a:xfrm rot="19709715">
            <a:off x="1108756" y="4653497"/>
            <a:ext cx="1676117" cy="261610"/>
          </a:xfrm>
          <a:prstGeom prst="rect">
            <a:avLst/>
          </a:prstGeom>
          <a:noFill/>
        </p:spPr>
        <p:txBody>
          <a:bodyPr>
            <a:spAutoFit/>
          </a:bodyPr>
          <a:lstStyle/>
          <a:p>
            <a:pPr defTabSz="457200">
              <a:defRPr/>
            </a:pPr>
            <a:r>
              <a:rPr lang="de-DE" sz="1100" b="1">
                <a:solidFill>
                  <a:prstClr val="white">
                    <a:alpha val="80000"/>
                  </a:prstClr>
                </a:solidFill>
                <a:latin typeface="Arial"/>
                <a:ea typeface="MS PGothic" pitchFamily="34" charset="-128"/>
                <a:cs typeface="Arial"/>
              </a:rPr>
              <a:t>R&amp;D / engineering</a:t>
            </a:r>
          </a:p>
        </p:txBody>
      </p:sp>
      <p:cxnSp>
        <p:nvCxnSpPr>
          <p:cNvPr id="6" name="Gerade Verbindung mit Pfeil 5"/>
          <p:cNvCxnSpPr/>
          <p:nvPr/>
        </p:nvCxnSpPr>
        <p:spPr>
          <a:xfrm flipV="1">
            <a:off x="731838" y="4181475"/>
            <a:ext cx="2503487" cy="1512888"/>
          </a:xfrm>
          <a:prstGeom prst="straightConnector1">
            <a:avLst/>
          </a:prstGeom>
          <a:ln w="28575" cmpd="sng">
            <a:solidFill>
              <a:schemeClr val="bg1">
                <a:alpha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74181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e Legende 30"/>
          <p:cNvSpPr>
            <a:spLocks noChangeArrowheads="1"/>
          </p:cNvSpPr>
          <p:nvPr/>
        </p:nvSpPr>
        <p:spPr bwMode="auto">
          <a:xfrm>
            <a:off x="8286750" y="4403725"/>
            <a:ext cx="427038" cy="225425"/>
          </a:xfrm>
          <a:prstGeom prst="wedgeEllipseCallout">
            <a:avLst>
              <a:gd name="adj1" fmla="val -25028"/>
              <a:gd name="adj2" fmla="val 84935"/>
            </a:avLst>
          </a:prstGeom>
          <a:solidFill>
            <a:srgbClr val="8EA7C0"/>
          </a:solidFill>
          <a:ln w="9525">
            <a:noFill/>
            <a:miter lim="800000"/>
            <a:headEnd/>
            <a:tailEnd/>
          </a:ln>
          <a:effectLst/>
          <a:extLst/>
        </p:spPr>
        <p:txBody>
          <a:bodyPr anchor="ctr"/>
          <a:lstStyle/>
          <a:p>
            <a:pPr algn="ctr">
              <a:defRPr/>
            </a:pPr>
            <a:endParaRPr lang="de-DE">
              <a:solidFill>
                <a:prstClr val="white"/>
              </a:solidFill>
              <a:latin typeface="Calibri" pitchFamily="34" charset="0"/>
              <a:ea typeface="MS PGothic" pitchFamily="34" charset="-128"/>
            </a:endParaRPr>
          </a:p>
        </p:txBody>
      </p:sp>
      <p:sp>
        <p:nvSpPr>
          <p:cNvPr id="14340" name="Text Box 19"/>
          <p:cNvSpPr txBox="1">
            <a:spLocks noChangeArrowheads="1"/>
          </p:cNvSpPr>
          <p:nvPr/>
        </p:nvSpPr>
        <p:spPr bwMode="auto">
          <a:xfrm>
            <a:off x="1161375" y="5708650"/>
            <a:ext cx="1789113" cy="554038"/>
          </a:xfrm>
          <a:prstGeom prst="rect">
            <a:avLst/>
          </a:prstGeom>
          <a:solidFill>
            <a:srgbClr val="1E5F91">
              <a:alpha val="81960"/>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0000" tIns="46800" rIns="91417" bIns="45709">
            <a:spAutoFit/>
          </a:bodyPr>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spcBef>
                <a:spcPct val="50000"/>
              </a:spcBef>
              <a:buClr>
                <a:prstClr val="black"/>
              </a:buClr>
            </a:pPr>
            <a:r>
              <a:rPr lang="de-DE" sz="1200" b="1" dirty="0">
                <a:solidFill>
                  <a:prstClr val="white"/>
                </a:solidFill>
                <a:latin typeface="Arial" pitchFamily="34" charset="0"/>
                <a:cs typeface="Arial" pitchFamily="34" charset="0"/>
              </a:rPr>
              <a:t>Kerpen</a:t>
            </a:r>
          </a:p>
          <a:p>
            <a:pPr eaLnBrk="1" hangingPunct="1">
              <a:spcBef>
                <a:spcPct val="50000"/>
              </a:spcBef>
              <a:buClr>
                <a:prstClr val="black"/>
              </a:buClr>
            </a:pPr>
            <a:r>
              <a:rPr lang="de-DE" sz="1200" dirty="0" err="1">
                <a:solidFill>
                  <a:prstClr val="white"/>
                </a:solidFill>
                <a:latin typeface="Arial" pitchFamily="34" charset="0"/>
                <a:cs typeface="Arial" pitchFamily="34" charset="0"/>
              </a:rPr>
              <a:t>sales</a:t>
            </a:r>
            <a:r>
              <a:rPr lang="de-DE" sz="1200" dirty="0">
                <a:solidFill>
                  <a:prstClr val="white"/>
                </a:solidFill>
                <a:latin typeface="Arial" pitchFamily="34" charset="0"/>
                <a:cs typeface="Arial" pitchFamily="34" charset="0"/>
              </a:rPr>
              <a:t> </a:t>
            </a:r>
            <a:r>
              <a:rPr lang="de-DE" sz="1200" dirty="0" err="1">
                <a:solidFill>
                  <a:prstClr val="white"/>
                </a:solidFill>
                <a:latin typeface="Arial" pitchFamily="34" charset="0"/>
                <a:cs typeface="Arial" pitchFamily="34" charset="0"/>
              </a:rPr>
              <a:t>about</a:t>
            </a:r>
            <a:r>
              <a:rPr lang="de-DE" sz="1200" dirty="0">
                <a:solidFill>
                  <a:prstClr val="white"/>
                </a:solidFill>
                <a:latin typeface="Arial" pitchFamily="34" charset="0"/>
                <a:cs typeface="Arial" pitchFamily="34" charset="0"/>
              </a:rPr>
              <a:t>  € 116 m</a:t>
            </a:r>
          </a:p>
        </p:txBody>
      </p:sp>
      <p:sp>
        <p:nvSpPr>
          <p:cNvPr id="14341" name="Text Box 19"/>
          <p:cNvSpPr txBox="1">
            <a:spLocks noChangeArrowheads="1"/>
          </p:cNvSpPr>
          <p:nvPr/>
        </p:nvSpPr>
        <p:spPr bwMode="auto">
          <a:xfrm>
            <a:off x="3081859" y="5702300"/>
            <a:ext cx="2628900" cy="554038"/>
          </a:xfrm>
          <a:prstGeom prst="rect">
            <a:avLst/>
          </a:prstGeom>
          <a:solidFill>
            <a:srgbClr val="1E5F91">
              <a:alpha val="81960"/>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0000" tIns="46800" rIns="91417" bIns="45709">
            <a:spAutoFit/>
          </a:bodyPr>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spcBef>
                <a:spcPct val="50000"/>
              </a:spcBef>
              <a:buClr>
                <a:prstClr val="black"/>
              </a:buClr>
            </a:pPr>
            <a:r>
              <a:rPr lang="de-DE" sz="1200" b="1" dirty="0">
                <a:solidFill>
                  <a:prstClr val="white"/>
                </a:solidFill>
                <a:latin typeface="Arial" pitchFamily="34" charset="0"/>
                <a:cs typeface="Arial" pitchFamily="34" charset="0"/>
              </a:rPr>
              <a:t>Studer Draht- und Kabelwerk AG</a:t>
            </a:r>
          </a:p>
          <a:p>
            <a:pPr eaLnBrk="1" hangingPunct="1">
              <a:spcBef>
                <a:spcPct val="50000"/>
              </a:spcBef>
              <a:buClr>
                <a:prstClr val="black"/>
              </a:buClr>
            </a:pPr>
            <a:r>
              <a:rPr lang="de-DE" sz="1200" dirty="0" err="1">
                <a:solidFill>
                  <a:prstClr val="white"/>
                </a:solidFill>
                <a:latin typeface="Arial" pitchFamily="34" charset="0"/>
                <a:cs typeface="Arial" pitchFamily="34" charset="0"/>
              </a:rPr>
              <a:t>sales</a:t>
            </a:r>
            <a:r>
              <a:rPr lang="de-DE" sz="1200" dirty="0">
                <a:solidFill>
                  <a:prstClr val="white"/>
                </a:solidFill>
                <a:latin typeface="Arial" pitchFamily="34" charset="0"/>
                <a:cs typeface="Arial" pitchFamily="34" charset="0"/>
              </a:rPr>
              <a:t> </a:t>
            </a:r>
            <a:r>
              <a:rPr lang="de-DE" sz="1200" dirty="0" err="1">
                <a:solidFill>
                  <a:prstClr val="white"/>
                </a:solidFill>
                <a:latin typeface="Arial" pitchFamily="34" charset="0"/>
                <a:cs typeface="Arial" pitchFamily="34" charset="0"/>
              </a:rPr>
              <a:t>about</a:t>
            </a:r>
            <a:r>
              <a:rPr lang="de-DE" sz="1200" dirty="0">
                <a:solidFill>
                  <a:prstClr val="white"/>
                </a:solidFill>
                <a:latin typeface="Arial" pitchFamily="34" charset="0"/>
                <a:cs typeface="Arial" pitchFamily="34" charset="0"/>
              </a:rPr>
              <a:t>  € 84 m</a:t>
            </a:r>
          </a:p>
        </p:txBody>
      </p:sp>
      <p:sp>
        <p:nvSpPr>
          <p:cNvPr id="14342" name="Text Box 19"/>
          <p:cNvSpPr txBox="1">
            <a:spLocks noChangeArrowheads="1"/>
          </p:cNvSpPr>
          <p:nvPr/>
        </p:nvSpPr>
        <p:spPr bwMode="auto">
          <a:xfrm>
            <a:off x="3610253" y="4979988"/>
            <a:ext cx="1957388" cy="554037"/>
          </a:xfrm>
          <a:prstGeom prst="rect">
            <a:avLst/>
          </a:prstGeom>
          <a:solidFill>
            <a:srgbClr val="1E5F91">
              <a:alpha val="81960"/>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0000" tIns="46800" rIns="91417" bIns="45709">
            <a:spAutoFit/>
          </a:bodyPr>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spcBef>
                <a:spcPct val="50000"/>
              </a:spcBef>
              <a:buClr>
                <a:prstClr val="black"/>
              </a:buClr>
            </a:pPr>
            <a:r>
              <a:rPr lang="de-DE" sz="1200" b="1" dirty="0">
                <a:solidFill>
                  <a:prstClr val="white"/>
                </a:solidFill>
                <a:latin typeface="Arial" pitchFamily="34" charset="0"/>
                <a:cs typeface="Arial" pitchFamily="34" charset="0"/>
              </a:rPr>
              <a:t>Valeo </a:t>
            </a:r>
            <a:r>
              <a:rPr lang="de-DE" sz="1200" b="1" dirty="0" err="1">
                <a:solidFill>
                  <a:prstClr val="white"/>
                </a:solidFill>
                <a:latin typeface="Arial" pitchFamily="34" charset="0"/>
                <a:cs typeface="Arial" pitchFamily="34" charset="0"/>
              </a:rPr>
              <a:t>Wiring</a:t>
            </a:r>
            <a:r>
              <a:rPr lang="de-DE" sz="1200" b="1" dirty="0">
                <a:solidFill>
                  <a:prstClr val="white"/>
                </a:solidFill>
                <a:latin typeface="Arial" pitchFamily="34" charset="0"/>
                <a:cs typeface="Arial" pitchFamily="34" charset="0"/>
              </a:rPr>
              <a:t> Systems</a:t>
            </a:r>
          </a:p>
          <a:p>
            <a:pPr eaLnBrk="1" hangingPunct="1">
              <a:spcBef>
                <a:spcPct val="50000"/>
              </a:spcBef>
              <a:buClr>
                <a:prstClr val="black"/>
              </a:buClr>
            </a:pPr>
            <a:r>
              <a:rPr lang="de-DE" sz="1200" dirty="0" err="1">
                <a:solidFill>
                  <a:prstClr val="white"/>
                </a:solidFill>
                <a:latin typeface="Arial" pitchFamily="34" charset="0"/>
                <a:cs typeface="Arial" pitchFamily="34" charset="0"/>
              </a:rPr>
              <a:t>sales</a:t>
            </a:r>
            <a:r>
              <a:rPr lang="de-DE" sz="1200" dirty="0">
                <a:solidFill>
                  <a:prstClr val="white"/>
                </a:solidFill>
                <a:latin typeface="Arial" pitchFamily="34" charset="0"/>
                <a:cs typeface="Arial" pitchFamily="34" charset="0"/>
              </a:rPr>
              <a:t> </a:t>
            </a:r>
            <a:r>
              <a:rPr lang="de-DE" sz="1200" dirty="0" err="1">
                <a:solidFill>
                  <a:prstClr val="white"/>
                </a:solidFill>
                <a:latin typeface="Arial" pitchFamily="34" charset="0"/>
                <a:cs typeface="Arial" pitchFamily="34" charset="0"/>
              </a:rPr>
              <a:t>about</a:t>
            </a:r>
            <a:r>
              <a:rPr lang="de-DE" sz="1200" dirty="0">
                <a:solidFill>
                  <a:prstClr val="white"/>
                </a:solidFill>
                <a:latin typeface="Arial" pitchFamily="34" charset="0"/>
                <a:cs typeface="Arial" pitchFamily="34" charset="0"/>
              </a:rPr>
              <a:t>  € 574 m</a:t>
            </a:r>
          </a:p>
        </p:txBody>
      </p:sp>
      <p:graphicFrame>
        <p:nvGraphicFramePr>
          <p:cNvPr id="4" name="Diagramm 4"/>
          <p:cNvGraphicFramePr>
            <a:graphicFrameLocks/>
          </p:cNvGraphicFramePr>
          <p:nvPr>
            <p:extLst>
              <p:ext uri="{D42A27DB-BD31-4B8C-83A1-F6EECF244321}">
                <p14:modId xmlns:p14="http://schemas.microsoft.com/office/powerpoint/2010/main" val="48320259"/>
              </p:ext>
            </p:extLst>
          </p:nvPr>
        </p:nvGraphicFramePr>
        <p:xfrm>
          <a:off x="317919" y="1121085"/>
          <a:ext cx="8642350" cy="352901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Gerade Verbindung 9"/>
          <p:cNvCxnSpPr/>
          <p:nvPr/>
        </p:nvCxnSpPr>
        <p:spPr>
          <a:xfrm flipV="1">
            <a:off x="4539143" y="4695825"/>
            <a:ext cx="0" cy="284163"/>
          </a:xfrm>
          <a:prstGeom prst="line">
            <a:avLst/>
          </a:prstGeom>
          <a:ln w="28575" cmpd="sng">
            <a:solidFill>
              <a:srgbClr val="1E5F9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345" name="Textfeld 35"/>
          <p:cNvSpPr txBox="1">
            <a:spLocks noChangeArrowheads="1"/>
          </p:cNvSpPr>
          <p:nvPr/>
        </p:nvSpPr>
        <p:spPr bwMode="auto">
          <a:xfrm>
            <a:off x="796863" y="1006600"/>
            <a:ext cx="8397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r>
              <a:rPr lang="de-DE" sz="1100" b="1" dirty="0">
                <a:solidFill>
                  <a:prstClr val="black"/>
                </a:solidFill>
                <a:latin typeface="Arial" pitchFamily="34" charset="0"/>
                <a:cs typeface="Arial" pitchFamily="34" charset="0"/>
              </a:rPr>
              <a:t>in </a:t>
            </a:r>
            <a:r>
              <a:rPr lang="de-DE" sz="1100" b="1" dirty="0" err="1">
                <a:solidFill>
                  <a:prstClr val="black"/>
                </a:solidFill>
                <a:latin typeface="Arial" pitchFamily="34" charset="0"/>
                <a:cs typeface="Arial" pitchFamily="34" charset="0"/>
              </a:rPr>
              <a:t>million</a:t>
            </a:r>
            <a:r>
              <a:rPr lang="de-DE" sz="1100" b="1" dirty="0">
                <a:solidFill>
                  <a:prstClr val="black"/>
                </a:solidFill>
                <a:latin typeface="Arial" pitchFamily="34" charset="0"/>
                <a:cs typeface="Arial" pitchFamily="34" charset="0"/>
              </a:rPr>
              <a:t> €</a:t>
            </a:r>
            <a:endParaRPr lang="de-DE" sz="1100" b="1" dirty="0">
              <a:solidFill>
                <a:prstClr val="black"/>
              </a:solidFill>
            </a:endParaRPr>
          </a:p>
        </p:txBody>
      </p:sp>
      <p:cxnSp>
        <p:nvCxnSpPr>
          <p:cNvPr id="19" name="Gerade Verbindung 18"/>
          <p:cNvCxnSpPr/>
          <p:nvPr/>
        </p:nvCxnSpPr>
        <p:spPr>
          <a:xfrm flipV="1">
            <a:off x="2556383" y="4695825"/>
            <a:ext cx="0" cy="1012825"/>
          </a:xfrm>
          <a:prstGeom prst="line">
            <a:avLst/>
          </a:prstGeom>
          <a:ln w="28575" cmpd="sng">
            <a:solidFill>
              <a:srgbClr val="1E5F9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flipV="1">
            <a:off x="3205616" y="4695825"/>
            <a:ext cx="0" cy="1006475"/>
          </a:xfrm>
          <a:prstGeom prst="line">
            <a:avLst/>
          </a:prstGeom>
          <a:ln w="28575" cmpd="sng">
            <a:solidFill>
              <a:srgbClr val="1E5F9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2217582" y="1317625"/>
            <a:ext cx="0" cy="3027363"/>
          </a:xfrm>
          <a:prstGeom prst="line">
            <a:avLst/>
          </a:prstGeom>
          <a:ln w="12700" cmpd="sng">
            <a:prstDash val="sysDash"/>
          </a:ln>
          <a:effectLst/>
        </p:spPr>
        <p:style>
          <a:lnRef idx="2">
            <a:schemeClr val="accent1"/>
          </a:lnRef>
          <a:fillRef idx="0">
            <a:schemeClr val="accent1"/>
          </a:fillRef>
          <a:effectRef idx="1">
            <a:schemeClr val="accent1"/>
          </a:effectRef>
          <a:fontRef idx="minor">
            <a:schemeClr val="tx1"/>
          </a:fontRef>
        </p:style>
      </p:cxnSp>
      <p:sp>
        <p:nvSpPr>
          <p:cNvPr id="14350" name="Text Box 19"/>
          <p:cNvSpPr txBox="1">
            <a:spLocks noChangeArrowheads="1"/>
          </p:cNvSpPr>
          <p:nvPr/>
        </p:nvSpPr>
        <p:spPr bwMode="auto">
          <a:xfrm>
            <a:off x="403503" y="4983163"/>
            <a:ext cx="1897011" cy="555077"/>
          </a:xfrm>
          <a:prstGeom prst="rect">
            <a:avLst/>
          </a:prstGeom>
          <a:solidFill>
            <a:srgbClr val="1E5F91">
              <a:alpha val="81960"/>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lIns="90000" tIns="46800" rIns="91417" bIns="45709">
            <a:spAutoFit/>
          </a:bodyPr>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spcBef>
                <a:spcPct val="50000"/>
              </a:spcBef>
              <a:buClr>
                <a:prstClr val="black"/>
              </a:buClr>
            </a:pPr>
            <a:r>
              <a:rPr lang="de-DE" sz="1200" b="1" dirty="0">
                <a:solidFill>
                  <a:prstClr val="white"/>
                </a:solidFill>
                <a:latin typeface="Arial" pitchFamily="34" charset="0"/>
                <a:cs typeface="Arial" pitchFamily="34" charset="0"/>
              </a:rPr>
              <a:t>Lucas Rists</a:t>
            </a:r>
          </a:p>
          <a:p>
            <a:pPr eaLnBrk="1" hangingPunct="1">
              <a:spcBef>
                <a:spcPct val="50000"/>
              </a:spcBef>
              <a:buClr>
                <a:prstClr val="black"/>
              </a:buClr>
            </a:pPr>
            <a:r>
              <a:rPr lang="de-DE" sz="1200" dirty="0" err="1">
                <a:solidFill>
                  <a:prstClr val="white"/>
                </a:solidFill>
                <a:latin typeface="Arial" pitchFamily="34" charset="0"/>
                <a:cs typeface="Arial" pitchFamily="34" charset="0"/>
              </a:rPr>
              <a:t>sales</a:t>
            </a:r>
            <a:r>
              <a:rPr lang="de-DE" sz="1200" dirty="0">
                <a:solidFill>
                  <a:prstClr val="white"/>
                </a:solidFill>
                <a:latin typeface="Arial" pitchFamily="34" charset="0"/>
                <a:cs typeface="Arial" pitchFamily="34" charset="0"/>
              </a:rPr>
              <a:t> </a:t>
            </a:r>
            <a:r>
              <a:rPr lang="de-DE" sz="1200" dirty="0" err="1" smtClean="0">
                <a:solidFill>
                  <a:prstClr val="white"/>
                </a:solidFill>
                <a:latin typeface="Arial" pitchFamily="34" charset="0"/>
                <a:cs typeface="Arial" pitchFamily="34" charset="0"/>
              </a:rPr>
              <a:t>about</a:t>
            </a:r>
            <a:r>
              <a:rPr lang="de-DE" sz="1200" dirty="0">
                <a:solidFill>
                  <a:prstClr val="white"/>
                </a:solidFill>
                <a:latin typeface="Arial" pitchFamily="34" charset="0"/>
                <a:cs typeface="Arial" pitchFamily="34" charset="0"/>
              </a:rPr>
              <a:t> </a:t>
            </a:r>
            <a:r>
              <a:rPr lang="de-DE" sz="1200" dirty="0" smtClean="0">
                <a:solidFill>
                  <a:prstClr val="white"/>
                </a:solidFill>
                <a:latin typeface="Arial" pitchFamily="34" charset="0"/>
                <a:cs typeface="Arial" pitchFamily="34" charset="0"/>
              </a:rPr>
              <a:t> € 100 </a:t>
            </a:r>
            <a:r>
              <a:rPr lang="de-DE" sz="1200" dirty="0" err="1" smtClean="0">
                <a:solidFill>
                  <a:prstClr val="white"/>
                </a:solidFill>
                <a:latin typeface="Arial" pitchFamily="34" charset="0"/>
                <a:cs typeface="Arial" pitchFamily="34" charset="0"/>
              </a:rPr>
              <a:t>million</a:t>
            </a:r>
            <a:endParaRPr lang="de-DE" sz="1200" dirty="0">
              <a:solidFill>
                <a:prstClr val="white"/>
              </a:solidFill>
              <a:latin typeface="Arial" pitchFamily="34" charset="0"/>
              <a:cs typeface="Arial" pitchFamily="34" charset="0"/>
            </a:endParaRPr>
          </a:p>
        </p:txBody>
      </p:sp>
      <p:cxnSp>
        <p:nvCxnSpPr>
          <p:cNvPr id="24" name="Gerade Verbindung 23"/>
          <p:cNvCxnSpPr/>
          <p:nvPr/>
        </p:nvCxnSpPr>
        <p:spPr>
          <a:xfrm flipV="1">
            <a:off x="1546787" y="4695825"/>
            <a:ext cx="0" cy="284163"/>
          </a:xfrm>
          <a:prstGeom prst="line">
            <a:avLst/>
          </a:prstGeom>
          <a:ln w="28575" cmpd="sng">
            <a:solidFill>
              <a:srgbClr val="1E5F9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352" name="Textfeld 24"/>
          <p:cNvSpPr txBox="1">
            <a:spLocks noChangeArrowheads="1"/>
          </p:cNvSpPr>
          <p:nvPr/>
        </p:nvSpPr>
        <p:spPr bwMode="auto">
          <a:xfrm>
            <a:off x="54888" y="4702175"/>
            <a:ext cx="1444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09" rIns="91417" bIns="45709"/>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r>
              <a:rPr lang="de-DE" sz="1050" b="1" dirty="0" err="1">
                <a:solidFill>
                  <a:prstClr val="white"/>
                </a:solidFill>
                <a:latin typeface="Arial" pitchFamily="34" charset="0"/>
                <a:cs typeface="Arial" pitchFamily="34" charset="0"/>
              </a:rPr>
              <a:t>major</a:t>
            </a:r>
            <a:r>
              <a:rPr lang="de-DE" sz="1050" b="1" dirty="0">
                <a:solidFill>
                  <a:prstClr val="white"/>
                </a:solidFill>
                <a:latin typeface="Arial" pitchFamily="34" charset="0"/>
                <a:cs typeface="Arial" pitchFamily="34" charset="0"/>
              </a:rPr>
              <a:t> </a:t>
            </a:r>
            <a:r>
              <a:rPr lang="de-DE" sz="1050" b="1" dirty="0" err="1">
                <a:solidFill>
                  <a:prstClr val="white"/>
                </a:solidFill>
                <a:latin typeface="Arial" pitchFamily="34" charset="0"/>
                <a:cs typeface="Arial" pitchFamily="34" charset="0"/>
              </a:rPr>
              <a:t>acquisitions</a:t>
            </a:r>
            <a:endParaRPr lang="de-DE" sz="1050" b="1" dirty="0">
              <a:solidFill>
                <a:prstClr val="white"/>
              </a:solidFill>
              <a:latin typeface="Arial" pitchFamily="34" charset="0"/>
              <a:cs typeface="Arial" pitchFamily="34" charset="0"/>
            </a:endParaRPr>
          </a:p>
        </p:txBody>
      </p:sp>
      <p:sp>
        <p:nvSpPr>
          <p:cNvPr id="14356" name="Text Box 19"/>
          <p:cNvSpPr txBox="1">
            <a:spLocks noChangeArrowheads="1"/>
          </p:cNvSpPr>
          <p:nvPr/>
        </p:nvSpPr>
        <p:spPr bwMode="auto">
          <a:xfrm>
            <a:off x="6296654" y="5357813"/>
            <a:ext cx="1682750" cy="554037"/>
          </a:xfrm>
          <a:prstGeom prst="rect">
            <a:avLst/>
          </a:prstGeom>
          <a:solidFill>
            <a:srgbClr val="1E5F91">
              <a:alpha val="81960"/>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90000" tIns="46800" rIns="91417" bIns="45709">
            <a:spAutoFit/>
          </a:bodyPr>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eaLnBrk="1" hangingPunct="1">
              <a:spcBef>
                <a:spcPct val="50000"/>
              </a:spcBef>
              <a:buClr>
                <a:prstClr val="black"/>
              </a:buClr>
            </a:pPr>
            <a:r>
              <a:rPr lang="de-DE" sz="1200" b="1" dirty="0" err="1">
                <a:solidFill>
                  <a:prstClr val="white"/>
                </a:solidFill>
                <a:latin typeface="Arial" pitchFamily="34" charset="0"/>
                <a:cs typeface="Arial" pitchFamily="34" charset="0"/>
              </a:rPr>
              <a:t>Daekyeung</a:t>
            </a:r>
            <a:endParaRPr lang="de-DE" sz="1200" b="1" dirty="0">
              <a:solidFill>
                <a:prstClr val="white"/>
              </a:solidFill>
              <a:latin typeface="Arial" pitchFamily="34" charset="0"/>
              <a:cs typeface="Arial" pitchFamily="34" charset="0"/>
            </a:endParaRPr>
          </a:p>
          <a:p>
            <a:pPr eaLnBrk="1" hangingPunct="1">
              <a:spcBef>
                <a:spcPct val="50000"/>
              </a:spcBef>
              <a:buClr>
                <a:prstClr val="black"/>
              </a:buClr>
            </a:pPr>
            <a:r>
              <a:rPr lang="de-DE" sz="1200" dirty="0" err="1" smtClean="0">
                <a:solidFill>
                  <a:prstClr val="white"/>
                </a:solidFill>
                <a:latin typeface="Arial" pitchFamily="34" charset="0"/>
                <a:cs typeface="Arial" pitchFamily="34" charset="0"/>
              </a:rPr>
              <a:t>sales</a:t>
            </a:r>
            <a:r>
              <a:rPr lang="de-DE" sz="1200" dirty="0" smtClean="0">
                <a:solidFill>
                  <a:prstClr val="white"/>
                </a:solidFill>
                <a:latin typeface="Arial" pitchFamily="34" charset="0"/>
                <a:cs typeface="Arial" pitchFamily="34" charset="0"/>
              </a:rPr>
              <a:t> </a:t>
            </a:r>
            <a:r>
              <a:rPr lang="de-DE" sz="1200" dirty="0" err="1" smtClean="0">
                <a:solidFill>
                  <a:prstClr val="white"/>
                </a:solidFill>
                <a:latin typeface="Arial" pitchFamily="34" charset="0"/>
                <a:cs typeface="Arial" pitchFamily="34" charset="0"/>
              </a:rPr>
              <a:t>about</a:t>
            </a:r>
            <a:r>
              <a:rPr lang="de-DE" sz="1200" dirty="0" smtClean="0">
                <a:solidFill>
                  <a:prstClr val="white"/>
                </a:solidFill>
                <a:latin typeface="Arial" pitchFamily="34" charset="0"/>
                <a:cs typeface="Arial" pitchFamily="34" charset="0"/>
              </a:rPr>
              <a:t>  </a:t>
            </a:r>
            <a:r>
              <a:rPr lang="de-DE" sz="1200" dirty="0">
                <a:solidFill>
                  <a:prstClr val="white"/>
                </a:solidFill>
                <a:latin typeface="Arial" pitchFamily="34" charset="0"/>
                <a:cs typeface="Arial" pitchFamily="34" charset="0"/>
              </a:rPr>
              <a:t>€ </a:t>
            </a:r>
            <a:r>
              <a:rPr lang="de-DE" sz="1200" dirty="0" smtClean="0">
                <a:solidFill>
                  <a:prstClr val="white"/>
                </a:solidFill>
                <a:latin typeface="Arial" pitchFamily="34" charset="0"/>
                <a:cs typeface="Arial" pitchFamily="34" charset="0"/>
              </a:rPr>
              <a:t>87 </a:t>
            </a:r>
            <a:r>
              <a:rPr lang="de-DE" sz="1200" dirty="0">
                <a:solidFill>
                  <a:prstClr val="white"/>
                </a:solidFill>
                <a:latin typeface="Arial" pitchFamily="34" charset="0"/>
                <a:cs typeface="Arial" pitchFamily="34" charset="0"/>
              </a:rPr>
              <a:t>m</a:t>
            </a:r>
          </a:p>
        </p:txBody>
      </p:sp>
      <p:cxnSp>
        <p:nvCxnSpPr>
          <p:cNvPr id="33" name="Gerade Verbindung 32"/>
          <p:cNvCxnSpPr/>
          <p:nvPr/>
        </p:nvCxnSpPr>
        <p:spPr>
          <a:xfrm flipV="1">
            <a:off x="7009307" y="4702175"/>
            <a:ext cx="0" cy="655638"/>
          </a:xfrm>
          <a:prstGeom prst="line">
            <a:avLst/>
          </a:prstGeom>
          <a:ln w="28575" cmpd="sng">
            <a:solidFill>
              <a:srgbClr val="1E5F9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360" name="Titel 5"/>
          <p:cNvSpPr>
            <a:spLocks noGrp="1"/>
          </p:cNvSpPr>
          <p:nvPr>
            <p:ph type="title"/>
          </p:nvPr>
        </p:nvSpPr>
        <p:spPr>
          <a:xfrm>
            <a:off x="449263" y="0"/>
            <a:ext cx="7245350" cy="950913"/>
          </a:xfrm>
        </p:spPr>
        <p:txBody>
          <a:bodyPr/>
          <a:lstStyle/>
          <a:p>
            <a:pPr eaLnBrk="1" hangingPunct="1"/>
            <a:r>
              <a:rPr lang="de-DE" dirty="0">
                <a:latin typeface="Arial" pitchFamily="34" charset="0"/>
              </a:rPr>
              <a:t>LEONI Group </a:t>
            </a:r>
            <a:r>
              <a:rPr lang="de-DE" dirty="0" smtClean="0">
                <a:latin typeface="Arial" pitchFamily="34" charset="0"/>
              </a:rPr>
              <a:t> </a:t>
            </a:r>
            <a:r>
              <a:rPr lang="de-DE" b="0" dirty="0" err="1" smtClean="0">
                <a:latin typeface="Arial" pitchFamily="34" charset="0"/>
                <a:ea typeface="MS PGothic"/>
                <a:cs typeface="MS PGothic"/>
              </a:rPr>
              <a:t>Sales</a:t>
            </a:r>
            <a:r>
              <a:rPr lang="de-DE" b="0" dirty="0" smtClean="0">
                <a:latin typeface="Arial" pitchFamily="34" charset="0"/>
                <a:ea typeface="MS PGothic"/>
                <a:cs typeface="MS PGothic"/>
              </a:rPr>
              <a:t> </a:t>
            </a:r>
            <a:r>
              <a:rPr lang="de-DE" b="0" dirty="0" err="1">
                <a:latin typeface="Arial" pitchFamily="34" charset="0"/>
                <a:ea typeface="MS PGothic"/>
                <a:cs typeface="MS PGothic"/>
              </a:rPr>
              <a:t>long</a:t>
            </a:r>
            <a:r>
              <a:rPr lang="de-DE" b="0" dirty="0">
                <a:latin typeface="Arial" pitchFamily="34" charset="0"/>
                <a:ea typeface="MS PGothic"/>
                <a:cs typeface="MS PGothic"/>
              </a:rPr>
              <a:t>-term </a:t>
            </a:r>
            <a:r>
              <a:rPr lang="de-DE" b="0" dirty="0" err="1">
                <a:latin typeface="Arial" pitchFamily="34" charset="0"/>
                <a:ea typeface="MS PGothic"/>
                <a:cs typeface="MS PGothic"/>
              </a:rPr>
              <a:t>overview</a:t>
            </a:r>
            <a:endParaRPr lang="de-DE" b="0" dirty="0" smtClean="0">
              <a:latin typeface="Arial" pitchFamily="34" charset="0"/>
              <a:ea typeface="MS PGothic"/>
              <a:cs typeface="MS PGothic"/>
            </a:endParaRPr>
          </a:p>
        </p:txBody>
      </p:sp>
      <p:sp>
        <p:nvSpPr>
          <p:cNvPr id="3" name="Foliennummernplatzhalter 2"/>
          <p:cNvSpPr>
            <a:spLocks noGrp="1"/>
          </p:cNvSpPr>
          <p:nvPr>
            <p:ph type="sldNum" sz="quarter" idx="4294967295"/>
          </p:nvPr>
        </p:nvSpPr>
        <p:spPr>
          <a:xfrm>
            <a:off x="6553200" y="6594475"/>
            <a:ext cx="2133600" cy="187325"/>
          </a:xfrm>
          <a:prstGeom prst="rect">
            <a:avLst/>
          </a:prstGeom>
        </p:spPr>
        <p:txBody>
          <a:bodyPr/>
          <a:lstStyle/>
          <a:p>
            <a:pPr>
              <a:defRPr/>
            </a:pPr>
            <a:fld id="{F004F9C8-462A-4FAD-B359-11C6B936D4DD}" type="slidenum">
              <a:rPr lang="de-DE">
                <a:solidFill>
                  <a:prstClr val="white"/>
                </a:solidFill>
              </a:rPr>
              <a:pPr>
                <a:defRPr/>
              </a:pPr>
              <a:t>6</a:t>
            </a:fld>
            <a:endParaRPr lang="de-DE" dirty="0">
              <a:solidFill>
                <a:prstClr val="white"/>
              </a:solidFill>
            </a:endParaRPr>
          </a:p>
        </p:txBody>
      </p:sp>
      <p:sp>
        <p:nvSpPr>
          <p:cNvPr id="25" name="Textfeld 6"/>
          <p:cNvSpPr txBox="1">
            <a:spLocks noChangeArrowheads="1"/>
          </p:cNvSpPr>
          <p:nvPr/>
        </p:nvSpPr>
        <p:spPr bwMode="auto">
          <a:xfrm>
            <a:off x="8010944" y="4701642"/>
            <a:ext cx="9493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0" bIns="45709"/>
          <a:lstStyle>
            <a:lvl1pPr eaLnBrk="0" hangingPunct="0">
              <a:defRPr>
                <a:solidFill>
                  <a:schemeClr val="tx1"/>
                </a:solidFill>
                <a:latin typeface="Calibri" pitchFamily="34" charset="0"/>
                <a:ea typeface="MS PGothic"/>
                <a:cs typeface="MS PGothic"/>
              </a:defRPr>
            </a:lvl1pPr>
            <a:lvl2pPr marL="742950" indent="-285750" eaLnBrk="0" hangingPunct="0">
              <a:defRPr>
                <a:solidFill>
                  <a:schemeClr val="tx1"/>
                </a:solidFill>
                <a:latin typeface="Calibri" pitchFamily="34" charset="0"/>
                <a:ea typeface="MS PGothic"/>
                <a:cs typeface="MS PGothic"/>
              </a:defRPr>
            </a:lvl2pPr>
            <a:lvl3pPr marL="1143000" indent="-228600" eaLnBrk="0" hangingPunct="0">
              <a:defRPr>
                <a:solidFill>
                  <a:schemeClr val="tx1"/>
                </a:solidFill>
                <a:latin typeface="Calibri" pitchFamily="34" charset="0"/>
                <a:ea typeface="MS PGothic"/>
                <a:cs typeface="MS PGothic"/>
              </a:defRPr>
            </a:lvl3pPr>
            <a:lvl4pPr marL="1600200" indent="-228600" eaLnBrk="0" hangingPunct="0">
              <a:defRPr>
                <a:solidFill>
                  <a:schemeClr val="tx1"/>
                </a:solidFill>
                <a:latin typeface="Calibri" pitchFamily="34" charset="0"/>
                <a:ea typeface="MS PGothic"/>
                <a:cs typeface="MS PGothic"/>
              </a:defRPr>
            </a:lvl4pPr>
            <a:lvl5pPr marL="2057400" indent="-228600" eaLnBrk="0" hangingPunct="0">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defRPr>
                <a:solidFill>
                  <a:schemeClr val="tx1"/>
                </a:solidFill>
                <a:latin typeface="Calibri" pitchFamily="34" charset="0"/>
                <a:ea typeface="MS PGothic"/>
                <a:cs typeface="MS PGothic"/>
              </a:defRPr>
            </a:lvl9pPr>
          </a:lstStyle>
          <a:p>
            <a:pPr algn="ctr" eaLnBrk="1" hangingPunct="1"/>
            <a:r>
              <a:rPr lang="de-DE" sz="1100" b="1" dirty="0" err="1">
                <a:solidFill>
                  <a:prstClr val="white"/>
                </a:solidFill>
                <a:latin typeface="Arial" pitchFamily="34" charset="0"/>
                <a:cs typeface="Arial" pitchFamily="34" charset="0"/>
              </a:rPr>
              <a:t>estimated</a:t>
            </a:r>
            <a:endParaRPr lang="de-DE" sz="11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40331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Gerade Verbindung 103"/>
          <p:cNvCxnSpPr/>
          <p:nvPr/>
        </p:nvCxnSpPr>
        <p:spPr>
          <a:xfrm>
            <a:off x="2433638" y="5256213"/>
            <a:ext cx="6523037" cy="952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Gerade Verbindung 100"/>
          <p:cNvCxnSpPr/>
          <p:nvPr/>
        </p:nvCxnSpPr>
        <p:spPr>
          <a:xfrm flipV="1">
            <a:off x="2433638" y="3001963"/>
            <a:ext cx="6527800" cy="317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Rechteck 43"/>
          <p:cNvSpPr/>
          <p:nvPr/>
        </p:nvSpPr>
        <p:spPr>
          <a:xfrm>
            <a:off x="0" y="950913"/>
            <a:ext cx="9142413" cy="593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e-DE">
              <a:solidFill>
                <a:prstClr val="white"/>
              </a:solidFill>
            </a:endParaRPr>
          </a:p>
        </p:txBody>
      </p:sp>
      <p:sp>
        <p:nvSpPr>
          <p:cNvPr id="109" name="Textfeld 108"/>
          <p:cNvSpPr txBox="1"/>
          <p:nvPr/>
        </p:nvSpPr>
        <p:spPr>
          <a:xfrm>
            <a:off x="2806144" y="1079500"/>
            <a:ext cx="1908175" cy="5364163"/>
          </a:xfrm>
          <a:prstGeom prst="rect">
            <a:avLst/>
          </a:prstGeom>
          <a:solidFill>
            <a:srgbClr val="1E5F91">
              <a:alpha val="82000"/>
            </a:srgbClr>
          </a:solidFill>
        </p:spPr>
        <p:txBody>
          <a:bodyPr lIns="91417" tIns="45709" rIns="91417" bIns="45709"/>
          <a:lstStyle/>
          <a:p>
            <a:pPr defTabSz="457200">
              <a:defRPr/>
            </a:pPr>
            <a:r>
              <a:rPr lang="de-DE" sz="1200" b="1" dirty="0" err="1">
                <a:solidFill>
                  <a:prstClr val="white"/>
                </a:solidFill>
                <a:latin typeface="Arial" charset="0"/>
                <a:ea typeface="MS PGothic" pitchFamily="34" charset="-128"/>
                <a:cs typeface="Arial" charset="0"/>
              </a:rPr>
              <a:t>Divisions</a:t>
            </a:r>
            <a:endParaRPr lang="de-DE" sz="1200" b="1" dirty="0">
              <a:solidFill>
                <a:prstClr val="white"/>
              </a:solidFill>
              <a:latin typeface="Arial" charset="0"/>
              <a:ea typeface="MS PGothic" pitchFamily="34" charset="-128"/>
              <a:cs typeface="Arial" charset="0"/>
            </a:endParaRPr>
          </a:p>
        </p:txBody>
      </p:sp>
      <p:sp>
        <p:nvSpPr>
          <p:cNvPr id="110" name="Textfeld 109"/>
          <p:cNvSpPr txBox="1"/>
          <p:nvPr/>
        </p:nvSpPr>
        <p:spPr>
          <a:xfrm>
            <a:off x="6330435" y="1079500"/>
            <a:ext cx="2052637" cy="5364163"/>
          </a:xfrm>
          <a:prstGeom prst="rect">
            <a:avLst/>
          </a:prstGeom>
          <a:solidFill>
            <a:srgbClr val="1E5F91">
              <a:alpha val="82000"/>
            </a:srgbClr>
          </a:solidFill>
        </p:spPr>
        <p:txBody>
          <a:bodyPr lIns="91417" tIns="45709" rIns="91417" bIns="45709"/>
          <a:lstStyle/>
          <a:p>
            <a:pPr defTabSz="457200">
              <a:defRPr/>
            </a:pPr>
            <a:r>
              <a:rPr lang="en-US" sz="1200" b="1" dirty="0">
                <a:solidFill>
                  <a:prstClr val="white"/>
                </a:solidFill>
                <a:latin typeface="Arial" charset="0"/>
                <a:ea typeface="MS PGothic" pitchFamily="34" charset="-128"/>
                <a:cs typeface="Arial" charset="0"/>
              </a:rPr>
              <a:t>Sales and employees </a:t>
            </a:r>
            <a:r>
              <a:rPr lang="en-US" sz="1200" b="1" dirty="0" smtClean="0">
                <a:solidFill>
                  <a:prstClr val="white"/>
                </a:solidFill>
                <a:latin typeface="Arial" charset="0"/>
                <a:ea typeface="MS PGothic" pitchFamily="34" charset="-128"/>
                <a:cs typeface="Arial" charset="0"/>
              </a:rPr>
              <a:t/>
            </a:r>
            <a:br>
              <a:rPr lang="en-US" sz="1200" b="1" dirty="0" smtClean="0">
                <a:solidFill>
                  <a:prstClr val="white"/>
                </a:solidFill>
                <a:latin typeface="Arial" charset="0"/>
                <a:ea typeface="MS PGothic" pitchFamily="34" charset="-128"/>
                <a:cs typeface="Arial" charset="0"/>
              </a:rPr>
            </a:br>
            <a:r>
              <a:rPr lang="en-US" sz="1200" b="1" dirty="0" smtClean="0">
                <a:solidFill>
                  <a:prstClr val="white"/>
                </a:solidFill>
                <a:latin typeface="Arial" charset="0"/>
                <a:ea typeface="MS PGothic" pitchFamily="34" charset="-128"/>
                <a:cs typeface="Arial" charset="0"/>
              </a:rPr>
              <a:t>per </a:t>
            </a:r>
            <a:r>
              <a:rPr lang="en-US" sz="1200" b="1" dirty="0">
                <a:solidFill>
                  <a:prstClr val="white"/>
                </a:solidFill>
                <a:latin typeface="Arial" charset="0"/>
                <a:ea typeface="MS PGothic" pitchFamily="34" charset="-128"/>
                <a:cs typeface="Arial" charset="0"/>
              </a:rPr>
              <a:t>division</a:t>
            </a:r>
          </a:p>
        </p:txBody>
      </p:sp>
      <p:cxnSp>
        <p:nvCxnSpPr>
          <p:cNvPr id="89" name="Gerade Verbindung 88"/>
          <p:cNvCxnSpPr/>
          <p:nvPr/>
        </p:nvCxnSpPr>
        <p:spPr>
          <a:xfrm>
            <a:off x="2046288" y="4090988"/>
            <a:ext cx="40640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echteck 8"/>
          <p:cNvSpPr>
            <a:spLocks noChangeArrowheads="1"/>
          </p:cNvSpPr>
          <p:nvPr/>
        </p:nvSpPr>
        <p:spPr bwMode="auto">
          <a:xfrm>
            <a:off x="308344" y="3025259"/>
            <a:ext cx="2012581" cy="1908691"/>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ctr"/>
          <a:lstStyle/>
          <a:p>
            <a:pPr algn="ctr" defTabSz="457200">
              <a:defRPr/>
            </a:pPr>
            <a:endParaRPr lang="de-DE">
              <a:ln>
                <a:solidFill>
                  <a:srgbClr val="AB0C22"/>
                </a:solidFill>
              </a:ln>
              <a:solidFill>
                <a:srgbClr val="FFFFFF"/>
              </a:solidFill>
              <a:latin typeface="Calibri" pitchFamily="34" charset="0"/>
              <a:ea typeface="MS PGothic" pitchFamily="34" charset="-128"/>
            </a:endParaRPr>
          </a:p>
        </p:txBody>
      </p:sp>
      <p:sp>
        <p:nvSpPr>
          <p:cNvPr id="15375" name="Text Box 19"/>
          <p:cNvSpPr txBox="1">
            <a:spLocks noChangeArrowheads="1"/>
          </p:cNvSpPr>
          <p:nvPr/>
        </p:nvSpPr>
        <p:spPr bwMode="auto">
          <a:xfrm>
            <a:off x="379594" y="4132263"/>
            <a:ext cx="1841089" cy="8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09" rIns="91417" bIns="45709">
            <a:spAutoFit/>
          </a:bodyPr>
          <a:lstStyle>
            <a:lvl1pPr eaLnBrk="0" hangingPunct="0">
              <a:tabLst>
                <a:tab pos="895350" algn="l"/>
              </a:tabLst>
              <a:defRPr>
                <a:solidFill>
                  <a:schemeClr val="tx1"/>
                </a:solidFill>
                <a:latin typeface="Calibri" pitchFamily="34" charset="0"/>
                <a:ea typeface="MS PGothic"/>
                <a:cs typeface="MS PGothic"/>
              </a:defRPr>
            </a:lvl1pPr>
            <a:lvl2pPr marL="742950" indent="-285750" eaLnBrk="0" hangingPunct="0">
              <a:tabLst>
                <a:tab pos="895350" algn="l"/>
              </a:tabLst>
              <a:defRPr>
                <a:solidFill>
                  <a:schemeClr val="tx1"/>
                </a:solidFill>
                <a:latin typeface="Calibri" pitchFamily="34" charset="0"/>
                <a:ea typeface="MS PGothic"/>
                <a:cs typeface="MS PGothic"/>
              </a:defRPr>
            </a:lvl2pPr>
            <a:lvl3pPr marL="1143000" indent="-228600" eaLnBrk="0" hangingPunct="0">
              <a:tabLst>
                <a:tab pos="895350" algn="l"/>
              </a:tabLst>
              <a:defRPr>
                <a:solidFill>
                  <a:schemeClr val="tx1"/>
                </a:solidFill>
                <a:latin typeface="Calibri" pitchFamily="34" charset="0"/>
                <a:ea typeface="MS PGothic"/>
                <a:cs typeface="MS PGothic"/>
              </a:defRPr>
            </a:lvl3pPr>
            <a:lvl4pPr marL="1600200" indent="-228600" eaLnBrk="0" hangingPunct="0">
              <a:tabLst>
                <a:tab pos="895350" algn="l"/>
              </a:tabLst>
              <a:defRPr>
                <a:solidFill>
                  <a:schemeClr val="tx1"/>
                </a:solidFill>
                <a:latin typeface="Calibri" pitchFamily="34" charset="0"/>
                <a:ea typeface="MS PGothic"/>
                <a:cs typeface="MS PGothic"/>
              </a:defRPr>
            </a:lvl4pPr>
            <a:lvl5pPr marL="2057400" indent="-228600" eaLnBrk="0" hangingPunct="0">
              <a:tabLst>
                <a:tab pos="895350" algn="l"/>
              </a:tabLst>
              <a:defRPr>
                <a:solidFill>
                  <a:schemeClr val="tx1"/>
                </a:solidFill>
                <a:latin typeface="Calibri" pitchFamily="34" charset="0"/>
                <a:ea typeface="MS PGothic"/>
                <a:cs typeface="MS PGothic"/>
              </a:defRPr>
            </a:lvl5pPr>
            <a:lvl6pPr marL="2514600" indent="-228600" defTabSz="457200" eaLnBrk="0" fontAlgn="base" hangingPunct="0">
              <a:spcBef>
                <a:spcPct val="0"/>
              </a:spcBef>
              <a:spcAft>
                <a:spcPct val="0"/>
              </a:spcAft>
              <a:tabLst>
                <a:tab pos="895350" algn="l"/>
              </a:tabLst>
              <a:defRPr>
                <a:solidFill>
                  <a:schemeClr val="tx1"/>
                </a:solidFill>
                <a:latin typeface="Calibri" pitchFamily="34" charset="0"/>
                <a:ea typeface="MS PGothic"/>
                <a:cs typeface="MS PGothic"/>
              </a:defRPr>
            </a:lvl6pPr>
            <a:lvl7pPr marL="2971800" indent="-228600" defTabSz="457200" eaLnBrk="0" fontAlgn="base" hangingPunct="0">
              <a:spcBef>
                <a:spcPct val="0"/>
              </a:spcBef>
              <a:spcAft>
                <a:spcPct val="0"/>
              </a:spcAft>
              <a:tabLst>
                <a:tab pos="895350" algn="l"/>
              </a:tabLst>
              <a:defRPr>
                <a:solidFill>
                  <a:schemeClr val="tx1"/>
                </a:solidFill>
                <a:latin typeface="Calibri" pitchFamily="34" charset="0"/>
                <a:ea typeface="MS PGothic"/>
                <a:cs typeface="MS PGothic"/>
              </a:defRPr>
            </a:lvl7pPr>
            <a:lvl8pPr marL="3429000" indent="-228600" defTabSz="457200" eaLnBrk="0" fontAlgn="base" hangingPunct="0">
              <a:spcBef>
                <a:spcPct val="0"/>
              </a:spcBef>
              <a:spcAft>
                <a:spcPct val="0"/>
              </a:spcAft>
              <a:tabLst>
                <a:tab pos="895350" algn="l"/>
              </a:tabLst>
              <a:defRPr>
                <a:solidFill>
                  <a:schemeClr val="tx1"/>
                </a:solidFill>
                <a:latin typeface="Calibri" pitchFamily="34" charset="0"/>
                <a:ea typeface="MS PGothic"/>
                <a:cs typeface="MS PGothic"/>
              </a:defRPr>
            </a:lvl8pPr>
            <a:lvl9pPr marL="3886200" indent="-228600" defTabSz="457200" eaLnBrk="0" fontAlgn="base" hangingPunct="0">
              <a:spcBef>
                <a:spcPct val="0"/>
              </a:spcBef>
              <a:spcAft>
                <a:spcPct val="0"/>
              </a:spcAft>
              <a:tabLst>
                <a:tab pos="895350" algn="l"/>
              </a:tabLst>
              <a:defRPr>
                <a:solidFill>
                  <a:schemeClr val="tx1"/>
                </a:solidFill>
                <a:latin typeface="Calibri" pitchFamily="34" charset="0"/>
                <a:ea typeface="MS PGothic"/>
                <a:cs typeface="MS PGothic"/>
              </a:defRPr>
            </a:lvl9pPr>
          </a:lstStyle>
          <a:p>
            <a:pPr defTabSz="457200" eaLnBrk="1" fontAlgn="base" hangingPunct="1">
              <a:spcBef>
                <a:spcPct val="50000"/>
              </a:spcBef>
              <a:spcAft>
                <a:spcPct val="0"/>
              </a:spcAft>
              <a:buClr>
                <a:prstClr val="black"/>
              </a:buClr>
            </a:pPr>
            <a:r>
              <a:rPr lang="en-US" sz="1200" dirty="0" smtClean="0">
                <a:solidFill>
                  <a:prstClr val="black"/>
                </a:solidFill>
                <a:latin typeface="Arial" pitchFamily="34" charset="0"/>
                <a:cs typeface="Arial" pitchFamily="34" charset="0"/>
              </a:rPr>
              <a:t>Sales 2013: </a:t>
            </a: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3.92 billion</a:t>
            </a:r>
          </a:p>
          <a:p>
            <a:pPr defTabSz="457200" eaLnBrk="1" fontAlgn="base" hangingPunct="1">
              <a:spcBef>
                <a:spcPct val="50000"/>
              </a:spcBef>
              <a:spcAft>
                <a:spcPct val="0"/>
              </a:spcAft>
              <a:buClr>
                <a:prstClr val="black"/>
              </a:buCl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$ 5.0 billion</a:t>
            </a:r>
            <a:endParaRPr lang="en-US" sz="1000" dirty="0">
              <a:solidFill>
                <a:prstClr val="black"/>
              </a:solidFill>
              <a:latin typeface="Arial" pitchFamily="34" charset="0"/>
              <a:cs typeface="Arial" pitchFamily="34" charset="0"/>
            </a:endParaRPr>
          </a:p>
          <a:p>
            <a:pPr defTabSz="457200" eaLnBrk="1" fontAlgn="base" hangingPunct="1">
              <a:spcBef>
                <a:spcPct val="50000"/>
              </a:spcBef>
              <a:spcAft>
                <a:spcPct val="0"/>
              </a:spcAft>
              <a:buClr>
                <a:prstClr val="black"/>
              </a:buClr>
            </a:pPr>
            <a:r>
              <a:rPr lang="en-US" sz="1200" dirty="0">
                <a:solidFill>
                  <a:prstClr val="black"/>
                </a:solidFill>
                <a:latin typeface="Arial" pitchFamily="34" charset="0"/>
                <a:cs typeface="Arial" pitchFamily="34" charset="0"/>
              </a:rPr>
              <a:t>Employees: </a:t>
            </a:r>
            <a:r>
              <a:rPr lang="en-US" sz="1200" dirty="0" smtClean="0">
                <a:solidFill>
                  <a:prstClr val="black"/>
                </a:solidFill>
                <a:latin typeface="Arial" pitchFamily="34" charset="0"/>
                <a:cs typeface="Arial" pitchFamily="34" charset="0"/>
              </a:rPr>
              <a:t>59,000+</a:t>
            </a:r>
            <a:endParaRPr lang="en-US" sz="1200" dirty="0">
              <a:solidFill>
                <a:prstClr val="black"/>
              </a:solidFill>
              <a:latin typeface="Arial" pitchFamily="34" charset="0"/>
              <a:cs typeface="Arial" pitchFamily="34" charset="0"/>
            </a:endParaRPr>
          </a:p>
        </p:txBody>
      </p:sp>
      <p:sp>
        <p:nvSpPr>
          <p:cNvPr id="15376" name="Rechteck 25"/>
          <p:cNvSpPr>
            <a:spLocks noChangeArrowheads="1"/>
          </p:cNvSpPr>
          <p:nvPr/>
        </p:nvSpPr>
        <p:spPr bwMode="auto">
          <a:xfrm>
            <a:off x="6330434" y="2360386"/>
            <a:ext cx="2052637" cy="1295400"/>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35991" rIns="0" bIns="45709" anchor="ctr"/>
          <a:lstStyle/>
          <a:p>
            <a:pPr defTabSz="457200" fontAlgn="base">
              <a:spcAft>
                <a:spcPct val="0"/>
              </a:spcAft>
              <a:buClr>
                <a:srgbClr val="000000"/>
              </a:buClr>
            </a:pPr>
            <a:r>
              <a:rPr lang="en-US" sz="1200" dirty="0">
                <a:solidFill>
                  <a:srgbClr val="000000"/>
                </a:solidFill>
                <a:latin typeface="Arial" pitchFamily="34" charset="0"/>
                <a:ea typeface="MS PGothic" pitchFamily="34" charset="-128"/>
                <a:cs typeface="Arial" pitchFamily="34" charset="0"/>
              </a:rPr>
              <a:t>Total sales</a:t>
            </a:r>
            <a:r>
              <a:rPr lang="en-US" sz="1200" dirty="0" smtClean="0">
                <a:solidFill>
                  <a:srgbClr val="000000"/>
                </a:solidFill>
                <a:latin typeface="Arial" pitchFamily="34" charset="0"/>
                <a:ea typeface="MS PGothic" pitchFamily="34" charset="-128"/>
                <a:cs typeface="Arial" pitchFamily="34" charset="0"/>
              </a:rPr>
              <a:t>: € 2.31 billion</a:t>
            </a:r>
          </a:p>
          <a:p>
            <a:pPr algn="ctr" defTabSz="457200" fontAlgn="base">
              <a:spcAft>
                <a:spcPct val="0"/>
              </a:spcAft>
              <a:buClr>
                <a:srgbClr val="000000"/>
              </a:buClr>
            </a:pPr>
            <a:endParaRPr lang="en-US" sz="1200" dirty="0">
              <a:solidFill>
                <a:srgbClr val="000000"/>
              </a:solidFill>
              <a:latin typeface="Arial" pitchFamily="34" charset="0"/>
              <a:ea typeface="MS PGothic" pitchFamily="34" charset="-128"/>
              <a:cs typeface="Arial" pitchFamily="34" charset="0"/>
            </a:endParaRPr>
          </a:p>
          <a:p>
            <a:pPr defTabSz="457200" fontAlgn="base">
              <a:spcBef>
                <a:spcPts val="600"/>
              </a:spcBef>
              <a:spcAft>
                <a:spcPct val="0"/>
              </a:spcAft>
              <a:buClr>
                <a:srgbClr val="000000"/>
              </a:buClr>
            </a:pPr>
            <a:r>
              <a:rPr lang="en-US" sz="1200" dirty="0">
                <a:solidFill>
                  <a:srgbClr val="000000"/>
                </a:solidFill>
                <a:latin typeface="Arial" pitchFamily="34" charset="0"/>
                <a:ea typeface="MS PGothic" pitchFamily="34" charset="-128"/>
                <a:cs typeface="Arial" pitchFamily="34" charset="0"/>
              </a:rPr>
              <a:t>Employees</a:t>
            </a:r>
            <a:r>
              <a:rPr lang="en-US" sz="1200" dirty="0" smtClean="0">
                <a:solidFill>
                  <a:srgbClr val="000000"/>
                </a:solidFill>
                <a:latin typeface="Arial" pitchFamily="34" charset="0"/>
                <a:ea typeface="MS PGothic" pitchFamily="34" charset="-128"/>
                <a:cs typeface="Arial" pitchFamily="34" charset="0"/>
              </a:rPr>
              <a:t>: 51,651</a:t>
            </a:r>
            <a:endParaRPr lang="en-US" sz="1200" dirty="0">
              <a:solidFill>
                <a:srgbClr val="000000"/>
              </a:solidFill>
              <a:latin typeface="Arial" pitchFamily="34" charset="0"/>
              <a:ea typeface="MS PGothic" pitchFamily="34" charset="-128"/>
              <a:cs typeface="Arial" pitchFamily="34" charset="0"/>
            </a:endParaRPr>
          </a:p>
        </p:txBody>
      </p:sp>
      <p:pic>
        <p:nvPicPr>
          <p:cNvPr id="15377" name="Bild 4" descr="L07RGB_A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9674" y="3285550"/>
            <a:ext cx="1476614" cy="35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hteck 31"/>
          <p:cNvSpPr>
            <a:spLocks noChangeArrowheads="1"/>
          </p:cNvSpPr>
          <p:nvPr/>
        </p:nvSpPr>
        <p:spPr bwMode="auto">
          <a:xfrm>
            <a:off x="2809712" y="2377559"/>
            <a:ext cx="1908175" cy="1295400"/>
          </a:xfrm>
          <a:prstGeom prst="rect">
            <a:avLst/>
          </a:prstGeom>
          <a:solidFill>
            <a:srgbClr val="FFFFFF">
              <a:alpha val="80000"/>
            </a:srgbClr>
          </a:solidFill>
          <a:ln>
            <a:noFill/>
          </a:ln>
          <a:effectLst/>
          <a:extLst/>
        </p:spPr>
        <p:txBody>
          <a:bodyPr lIns="90000" tIns="35991" rIns="91417" bIns="45709" anchor="ctr"/>
          <a:lstStyle/>
          <a:p>
            <a:pPr defTabSz="457200">
              <a:spcBef>
                <a:spcPts val="600"/>
              </a:spcBef>
              <a:buClr>
                <a:prstClr val="black"/>
              </a:buClr>
              <a:tabLst>
                <a:tab pos="804663" algn="l"/>
              </a:tabLst>
              <a:defRPr/>
            </a:pPr>
            <a:r>
              <a:rPr lang="en-US" sz="1200" b="1" dirty="0">
                <a:solidFill>
                  <a:prstClr val="black"/>
                </a:solidFill>
                <a:latin typeface="Arial" charset="0"/>
                <a:ea typeface="MS PGothic" pitchFamily="34" charset="-128"/>
                <a:cs typeface="Arial" charset="0"/>
              </a:rPr>
              <a:t>Wiring systems </a:t>
            </a:r>
            <a:r>
              <a:rPr lang="en-US" sz="1200" b="1" dirty="0" smtClean="0">
                <a:solidFill>
                  <a:prstClr val="black"/>
                </a:solidFill>
                <a:latin typeface="Arial" charset="0"/>
                <a:ea typeface="MS PGothic" pitchFamily="34" charset="-128"/>
                <a:cs typeface="Arial" charset="0"/>
              </a:rPr>
              <a:t>and </a:t>
            </a:r>
            <a:r>
              <a:rPr lang="en-US" sz="1200" b="1" dirty="0">
                <a:solidFill>
                  <a:prstClr val="black"/>
                </a:solidFill>
                <a:latin typeface="Arial" charset="0"/>
                <a:ea typeface="MS PGothic" pitchFamily="34" charset="-128"/>
                <a:cs typeface="Arial" charset="0"/>
              </a:rPr>
              <a:t/>
            </a:r>
            <a:br>
              <a:rPr lang="en-US" sz="1200" b="1" dirty="0">
                <a:solidFill>
                  <a:prstClr val="black"/>
                </a:solidFill>
                <a:latin typeface="Arial" charset="0"/>
                <a:ea typeface="MS PGothic" pitchFamily="34" charset="-128"/>
                <a:cs typeface="Arial" charset="0"/>
              </a:rPr>
            </a:br>
            <a:r>
              <a:rPr lang="en-US" sz="1200" b="1" dirty="0">
                <a:solidFill>
                  <a:prstClr val="black"/>
                </a:solidFill>
                <a:latin typeface="Arial" charset="0"/>
                <a:ea typeface="MS PGothic" pitchFamily="34" charset="-128"/>
                <a:cs typeface="Arial" charset="0"/>
              </a:rPr>
              <a:t>electrical components</a:t>
            </a:r>
          </a:p>
        </p:txBody>
      </p:sp>
      <p:sp>
        <p:nvSpPr>
          <p:cNvPr id="15379" name="Rechteck 9"/>
          <p:cNvSpPr>
            <a:spLocks noChangeArrowheads="1"/>
          </p:cNvSpPr>
          <p:nvPr/>
        </p:nvSpPr>
        <p:spPr bwMode="auto">
          <a:xfrm>
            <a:off x="2863293" y="2068512"/>
            <a:ext cx="179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9" rIns="91417" bIns="45709">
            <a:spAutoFit/>
          </a:bodyPr>
          <a:lstStyle/>
          <a:p>
            <a:pPr defTabSz="457200" fontAlgn="base">
              <a:spcBef>
                <a:spcPts val="600"/>
              </a:spcBef>
              <a:spcAft>
                <a:spcPct val="0"/>
              </a:spcAft>
              <a:buClr>
                <a:srgbClr val="000000"/>
              </a:buClr>
              <a:tabLst>
                <a:tab pos="803275" algn="l"/>
              </a:tabLst>
            </a:pPr>
            <a:r>
              <a:rPr lang="de-DE" sz="1200" b="1" dirty="0" err="1">
                <a:solidFill>
                  <a:srgbClr val="FFFFFF"/>
                </a:solidFill>
                <a:latin typeface="Arial" pitchFamily="34" charset="0"/>
                <a:ea typeface="MS PGothic" pitchFamily="34" charset="-128"/>
                <a:cs typeface="Arial" pitchFamily="34" charset="0"/>
              </a:rPr>
              <a:t>Wiring</a:t>
            </a:r>
            <a:r>
              <a:rPr lang="de-DE" sz="1200" b="1" dirty="0">
                <a:solidFill>
                  <a:srgbClr val="FFFFFF"/>
                </a:solidFill>
                <a:latin typeface="Arial" pitchFamily="34" charset="0"/>
                <a:ea typeface="MS PGothic" pitchFamily="34" charset="-128"/>
                <a:cs typeface="Arial" pitchFamily="34" charset="0"/>
              </a:rPr>
              <a:t> Systems</a:t>
            </a:r>
          </a:p>
        </p:txBody>
      </p:sp>
      <p:sp>
        <p:nvSpPr>
          <p:cNvPr id="15380" name="Rechteck 34"/>
          <p:cNvSpPr>
            <a:spLocks noChangeArrowheads="1"/>
          </p:cNvSpPr>
          <p:nvPr/>
        </p:nvSpPr>
        <p:spPr bwMode="auto">
          <a:xfrm>
            <a:off x="2806144" y="4337050"/>
            <a:ext cx="1901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9" rIns="91417" bIns="45709">
            <a:spAutoFit/>
          </a:bodyPr>
          <a:lstStyle/>
          <a:p>
            <a:pPr defTabSz="457200" fontAlgn="base">
              <a:spcBef>
                <a:spcPts val="600"/>
              </a:spcBef>
              <a:spcAft>
                <a:spcPct val="0"/>
              </a:spcAft>
              <a:buClr>
                <a:srgbClr val="000000"/>
              </a:buClr>
              <a:tabLst>
                <a:tab pos="803275" algn="l"/>
              </a:tabLst>
            </a:pPr>
            <a:r>
              <a:rPr lang="de-DE" sz="1200" b="1" dirty="0">
                <a:solidFill>
                  <a:srgbClr val="FFFFFF"/>
                </a:solidFill>
                <a:latin typeface="Arial" pitchFamily="34" charset="0"/>
                <a:ea typeface="MS PGothic" pitchFamily="34" charset="-128"/>
                <a:cs typeface="Arial" pitchFamily="34" charset="0"/>
              </a:rPr>
              <a:t>Wire &amp; Cable Solutions</a:t>
            </a:r>
          </a:p>
        </p:txBody>
      </p:sp>
      <p:sp>
        <p:nvSpPr>
          <p:cNvPr id="15390" name="Rechteck 74"/>
          <p:cNvSpPr>
            <a:spLocks noChangeArrowheads="1"/>
          </p:cNvSpPr>
          <p:nvPr/>
        </p:nvSpPr>
        <p:spPr bwMode="auto">
          <a:xfrm>
            <a:off x="6330433" y="4627563"/>
            <a:ext cx="2052637" cy="1295400"/>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35991" rIns="0" bIns="45709" anchor="ctr"/>
          <a:lstStyle/>
          <a:p>
            <a:pPr defTabSz="457200" fontAlgn="base">
              <a:spcAft>
                <a:spcPct val="0"/>
              </a:spcAft>
              <a:buClr>
                <a:srgbClr val="000000"/>
              </a:buClr>
            </a:pPr>
            <a:r>
              <a:rPr lang="en-US" sz="1200" dirty="0">
                <a:solidFill>
                  <a:srgbClr val="000000"/>
                </a:solidFill>
                <a:latin typeface="Arial" pitchFamily="34" charset="0"/>
                <a:ea typeface="MS PGothic" pitchFamily="34" charset="-128"/>
                <a:cs typeface="Arial" pitchFamily="34" charset="0"/>
              </a:rPr>
              <a:t>Total sales</a:t>
            </a:r>
            <a:r>
              <a:rPr lang="en-US" sz="1200" dirty="0" smtClean="0">
                <a:solidFill>
                  <a:srgbClr val="000000"/>
                </a:solidFill>
                <a:latin typeface="Arial" pitchFamily="34" charset="0"/>
                <a:ea typeface="MS PGothic" pitchFamily="34" charset="-128"/>
                <a:cs typeface="Arial" pitchFamily="34" charset="0"/>
              </a:rPr>
              <a:t>: € 1.61 billion</a:t>
            </a:r>
          </a:p>
          <a:p>
            <a:pPr algn="ctr" defTabSz="457200" fontAlgn="base">
              <a:spcAft>
                <a:spcPct val="0"/>
              </a:spcAft>
              <a:buClr>
                <a:srgbClr val="000000"/>
              </a:buClr>
            </a:pPr>
            <a:endParaRPr lang="en-US" sz="1200" dirty="0">
              <a:solidFill>
                <a:srgbClr val="000000"/>
              </a:solidFill>
              <a:latin typeface="Arial" pitchFamily="34" charset="0"/>
              <a:ea typeface="MS PGothic" pitchFamily="34" charset="-128"/>
              <a:cs typeface="Arial" pitchFamily="34" charset="0"/>
            </a:endParaRPr>
          </a:p>
          <a:p>
            <a:pPr defTabSz="457200" fontAlgn="base">
              <a:spcBef>
                <a:spcPts val="600"/>
              </a:spcBef>
              <a:spcAft>
                <a:spcPct val="0"/>
              </a:spcAft>
              <a:buClr>
                <a:srgbClr val="000000"/>
              </a:buClr>
            </a:pPr>
            <a:r>
              <a:rPr lang="en-US" sz="1200" dirty="0">
                <a:solidFill>
                  <a:srgbClr val="000000"/>
                </a:solidFill>
                <a:latin typeface="Arial" pitchFamily="34" charset="0"/>
                <a:ea typeface="MS PGothic" pitchFamily="34" charset="-128"/>
                <a:cs typeface="Arial" pitchFamily="34" charset="0"/>
              </a:rPr>
              <a:t>Employees</a:t>
            </a:r>
            <a:r>
              <a:rPr lang="en-US" sz="1200" dirty="0" smtClean="0">
                <a:solidFill>
                  <a:srgbClr val="000000"/>
                </a:solidFill>
                <a:latin typeface="Arial" pitchFamily="34" charset="0"/>
                <a:ea typeface="MS PGothic" pitchFamily="34" charset="-128"/>
                <a:cs typeface="Arial" pitchFamily="34" charset="0"/>
              </a:rPr>
              <a:t>: 8,010</a:t>
            </a:r>
            <a:endParaRPr lang="en-US" sz="1200" dirty="0">
              <a:solidFill>
                <a:srgbClr val="000000"/>
              </a:solidFill>
              <a:latin typeface="Arial" pitchFamily="34" charset="0"/>
              <a:ea typeface="MS PGothic" pitchFamily="34" charset="-128"/>
              <a:cs typeface="Arial" pitchFamily="34" charset="0"/>
            </a:endParaRPr>
          </a:p>
        </p:txBody>
      </p:sp>
      <p:sp>
        <p:nvSpPr>
          <p:cNvPr id="15391" name="Rechteck 75"/>
          <p:cNvSpPr>
            <a:spLocks noChangeArrowheads="1"/>
          </p:cNvSpPr>
          <p:nvPr/>
        </p:nvSpPr>
        <p:spPr bwMode="auto">
          <a:xfrm>
            <a:off x="2794263" y="4613275"/>
            <a:ext cx="1908175" cy="1295400"/>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35991" rIns="91417" bIns="45709" anchor="ctr"/>
          <a:lstStyle/>
          <a:p>
            <a:pPr defTabSz="457200" fontAlgn="base">
              <a:spcBef>
                <a:spcPts val="600"/>
              </a:spcBef>
              <a:spcAft>
                <a:spcPct val="0"/>
              </a:spcAft>
              <a:buClr>
                <a:srgbClr val="000000"/>
              </a:buClr>
              <a:tabLst>
                <a:tab pos="803275" algn="l"/>
              </a:tabLst>
            </a:pPr>
            <a:r>
              <a:rPr lang="en-US" sz="1200" b="1" dirty="0">
                <a:solidFill>
                  <a:srgbClr val="000000"/>
                </a:solidFill>
                <a:latin typeface="Arial" pitchFamily="34" charset="0"/>
                <a:ea typeface="MS PGothic" pitchFamily="34" charset="-128"/>
                <a:cs typeface="Arial" pitchFamily="34" charset="0"/>
              </a:rPr>
              <a:t>Wires, cables </a:t>
            </a:r>
            <a:br>
              <a:rPr lang="en-US" sz="1200" b="1" dirty="0">
                <a:solidFill>
                  <a:srgbClr val="000000"/>
                </a:solidFill>
                <a:latin typeface="Arial" pitchFamily="34" charset="0"/>
                <a:ea typeface="MS PGothic" pitchFamily="34" charset="-128"/>
                <a:cs typeface="Arial" pitchFamily="34" charset="0"/>
              </a:rPr>
            </a:br>
            <a:r>
              <a:rPr lang="en-US" sz="1200" b="1" dirty="0">
                <a:solidFill>
                  <a:srgbClr val="000000"/>
                </a:solidFill>
                <a:latin typeface="Arial" pitchFamily="34" charset="0"/>
                <a:ea typeface="MS PGothic" pitchFamily="34" charset="-128"/>
                <a:cs typeface="Arial" pitchFamily="34" charset="0"/>
              </a:rPr>
              <a:t>and cable </a:t>
            </a:r>
            <a:r>
              <a:rPr lang="en-US" sz="1200" b="1" dirty="0" smtClean="0">
                <a:solidFill>
                  <a:srgbClr val="000000"/>
                </a:solidFill>
                <a:latin typeface="Arial" pitchFamily="34" charset="0"/>
                <a:ea typeface="MS PGothic" pitchFamily="34" charset="-128"/>
                <a:cs typeface="Arial" pitchFamily="34" charset="0"/>
              </a:rPr>
              <a:t>systems</a:t>
            </a:r>
            <a:endParaRPr lang="de-DE" sz="1200" b="1" dirty="0">
              <a:solidFill>
                <a:srgbClr val="000000"/>
              </a:solidFill>
              <a:latin typeface="Arial" pitchFamily="34" charset="0"/>
              <a:ea typeface="MS PGothic" pitchFamily="34" charset="-128"/>
              <a:cs typeface="Arial" pitchFamily="34" charset="0"/>
            </a:endParaRPr>
          </a:p>
        </p:txBody>
      </p:sp>
      <p:cxnSp>
        <p:nvCxnSpPr>
          <p:cNvPr id="105" name="Gerade Verbindung 104"/>
          <p:cNvCxnSpPr/>
          <p:nvPr/>
        </p:nvCxnSpPr>
        <p:spPr>
          <a:xfrm flipV="1">
            <a:off x="2447925" y="2989263"/>
            <a:ext cx="0" cy="228600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402" name="Gerade Verbindung 6"/>
          <p:cNvCxnSpPr>
            <a:cxnSpLocks noChangeShapeType="1"/>
          </p:cNvCxnSpPr>
          <p:nvPr/>
        </p:nvCxnSpPr>
        <p:spPr bwMode="auto">
          <a:xfrm>
            <a:off x="0" y="9509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403" name="Titel 52"/>
          <p:cNvSpPr>
            <a:spLocks noGrp="1"/>
          </p:cNvSpPr>
          <p:nvPr>
            <p:ph type="title"/>
          </p:nvPr>
        </p:nvSpPr>
        <p:spPr>
          <a:xfrm>
            <a:off x="449263" y="0"/>
            <a:ext cx="6599237" cy="950913"/>
          </a:xfrm>
        </p:spPr>
        <p:txBody>
          <a:bodyPr/>
          <a:lstStyle/>
          <a:p>
            <a:r>
              <a:rPr lang="de-DE" dirty="0"/>
              <a:t>LEONI </a:t>
            </a:r>
            <a:r>
              <a:rPr lang="de-DE" dirty="0" smtClean="0"/>
              <a:t>Group </a:t>
            </a:r>
            <a:r>
              <a:rPr lang="de-DE" b="0" dirty="0" smtClean="0"/>
              <a:t>Divisions </a:t>
            </a:r>
            <a:endParaRPr lang="de-DE" b="0" dirty="0" smtClean="0">
              <a:ea typeface="MS PGothic"/>
              <a:cs typeface="MS PGothic"/>
            </a:endParaRPr>
          </a:p>
        </p:txBody>
      </p:sp>
      <p:sp>
        <p:nvSpPr>
          <p:cNvPr id="3" name="Foliennummernplatzhalter 2"/>
          <p:cNvSpPr>
            <a:spLocks noGrp="1"/>
          </p:cNvSpPr>
          <p:nvPr>
            <p:ph type="sldNum" sz="quarter" idx="4"/>
          </p:nvPr>
        </p:nvSpPr>
        <p:spPr>
          <a:xfrm>
            <a:off x="6553200" y="6594475"/>
            <a:ext cx="2133600" cy="187325"/>
          </a:xfrm>
        </p:spPr>
        <p:txBody>
          <a:bodyPr/>
          <a:lstStyle/>
          <a:p>
            <a:pPr>
              <a:defRPr/>
            </a:pPr>
            <a:fld id="{AD7C0DBE-AE13-46D5-88CD-D41E3747255F}" type="slidenum">
              <a:rPr lang="de-DE">
                <a:solidFill>
                  <a:prstClr val="white"/>
                </a:solidFill>
              </a:rPr>
              <a:pPr>
                <a:defRPr/>
              </a:pPr>
              <a:t>7</a:t>
            </a:fld>
            <a:endParaRPr lang="de-DE" dirty="0">
              <a:solidFill>
                <a:prstClr val="white"/>
              </a:solidFill>
            </a:endParaRPr>
          </a:p>
        </p:txBody>
      </p:sp>
      <p:sp>
        <p:nvSpPr>
          <p:cNvPr id="45" name="Rechteck 9"/>
          <p:cNvSpPr>
            <a:spLocks noChangeArrowheads="1"/>
          </p:cNvSpPr>
          <p:nvPr/>
        </p:nvSpPr>
        <p:spPr bwMode="auto">
          <a:xfrm>
            <a:off x="6330435" y="2066326"/>
            <a:ext cx="179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9" rIns="91417" bIns="45709">
            <a:spAutoFit/>
          </a:bodyPr>
          <a:lstStyle/>
          <a:p>
            <a:pPr defTabSz="457200" fontAlgn="base">
              <a:spcBef>
                <a:spcPts val="600"/>
              </a:spcBef>
              <a:spcAft>
                <a:spcPct val="0"/>
              </a:spcAft>
              <a:buClr>
                <a:srgbClr val="000000"/>
              </a:buClr>
              <a:tabLst>
                <a:tab pos="803275" algn="l"/>
              </a:tabLst>
            </a:pPr>
            <a:r>
              <a:rPr lang="de-DE" sz="1200" b="1" dirty="0" err="1">
                <a:solidFill>
                  <a:srgbClr val="FFFFFF"/>
                </a:solidFill>
                <a:latin typeface="Arial" pitchFamily="34" charset="0"/>
                <a:ea typeface="MS PGothic" pitchFamily="34" charset="-128"/>
                <a:cs typeface="Arial" pitchFamily="34" charset="0"/>
              </a:rPr>
              <a:t>Wiring</a:t>
            </a:r>
            <a:r>
              <a:rPr lang="de-DE" sz="1200" b="1" dirty="0">
                <a:solidFill>
                  <a:srgbClr val="FFFFFF"/>
                </a:solidFill>
                <a:latin typeface="Arial" pitchFamily="34" charset="0"/>
                <a:ea typeface="MS PGothic" pitchFamily="34" charset="-128"/>
                <a:cs typeface="Arial" pitchFamily="34" charset="0"/>
              </a:rPr>
              <a:t> Systems</a:t>
            </a:r>
          </a:p>
        </p:txBody>
      </p:sp>
      <p:sp>
        <p:nvSpPr>
          <p:cNvPr id="46" name="Rechteck 34"/>
          <p:cNvSpPr>
            <a:spLocks noChangeArrowheads="1"/>
          </p:cNvSpPr>
          <p:nvPr/>
        </p:nvSpPr>
        <p:spPr bwMode="auto">
          <a:xfrm>
            <a:off x="6330435" y="4337049"/>
            <a:ext cx="1901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709" rIns="91417" bIns="45709">
            <a:spAutoFit/>
          </a:bodyPr>
          <a:lstStyle/>
          <a:p>
            <a:pPr defTabSz="457200" fontAlgn="base">
              <a:spcBef>
                <a:spcPts val="600"/>
              </a:spcBef>
              <a:spcAft>
                <a:spcPct val="0"/>
              </a:spcAft>
              <a:buClr>
                <a:srgbClr val="000000"/>
              </a:buClr>
              <a:tabLst>
                <a:tab pos="803275" algn="l"/>
              </a:tabLst>
            </a:pPr>
            <a:r>
              <a:rPr lang="de-DE" sz="1200" b="1" dirty="0">
                <a:solidFill>
                  <a:srgbClr val="FFFFFF"/>
                </a:solidFill>
                <a:latin typeface="Arial" pitchFamily="34" charset="0"/>
                <a:ea typeface="MS PGothic" pitchFamily="34" charset="-128"/>
                <a:cs typeface="Arial" pitchFamily="34" charset="0"/>
              </a:rPr>
              <a:t>Wire &amp; Cable Solutions</a:t>
            </a:r>
          </a:p>
        </p:txBody>
      </p:sp>
    </p:spTree>
    <p:extLst>
      <p:ext uri="{BB962C8B-B14F-4D97-AF65-F5344CB8AC3E}">
        <p14:creationId xmlns:p14="http://schemas.microsoft.com/office/powerpoint/2010/main" val="16867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Bild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950913"/>
            <a:ext cx="915035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el 1"/>
          <p:cNvSpPr>
            <a:spLocks noGrp="1"/>
          </p:cNvSpPr>
          <p:nvPr>
            <p:ph type="title"/>
          </p:nvPr>
        </p:nvSpPr>
        <p:spPr>
          <a:xfrm>
            <a:off x="457200" y="0"/>
            <a:ext cx="6597650" cy="950913"/>
          </a:xfrm>
        </p:spPr>
        <p:txBody>
          <a:bodyPr/>
          <a:lstStyle/>
          <a:p>
            <a:pPr eaLnBrk="1" hangingPunct="1"/>
            <a:r>
              <a:rPr lang="de-DE" smtClean="0">
                <a:latin typeface="Arial" pitchFamily="34" charset="0"/>
              </a:rPr>
              <a:t>Wiring Systems</a:t>
            </a:r>
          </a:p>
        </p:txBody>
      </p:sp>
      <p:pic>
        <p:nvPicPr>
          <p:cNvPr id="7" name="Bild 6"/>
          <p:cNvPicPr>
            <a:picLocks noChangeAspect="1"/>
          </p:cNvPicPr>
          <p:nvPr/>
        </p:nvPicPr>
        <p:blipFill>
          <a:blip r:embed="rId3"/>
          <a:srcRect/>
          <a:stretch>
            <a:fillRect/>
          </a:stretch>
        </p:blipFill>
        <p:spPr bwMode="auto">
          <a:xfrm>
            <a:off x="530225" y="1565275"/>
            <a:ext cx="1265238" cy="1054100"/>
          </a:xfrm>
          <a:prstGeom prst="rect">
            <a:avLst/>
          </a:prstGeom>
          <a:noFill/>
          <a:ln w="76200">
            <a:solidFill>
              <a:srgbClr val="E4FB4C"/>
            </a:solidFill>
            <a:miter lim="800000"/>
            <a:headEnd/>
            <a:tailEnd/>
          </a:ln>
          <a:effectLst>
            <a:outerShdw blurRad="114300" sx="103999" sy="103999"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8" name="Bild 7"/>
          <p:cNvPicPr>
            <a:picLocks noChangeAspect="1"/>
          </p:cNvPicPr>
          <p:nvPr/>
        </p:nvPicPr>
        <p:blipFill>
          <a:blip r:embed="rId4"/>
          <a:srcRect/>
          <a:stretch>
            <a:fillRect/>
          </a:stretch>
        </p:blipFill>
        <p:spPr bwMode="auto">
          <a:xfrm>
            <a:off x="2216150" y="1560513"/>
            <a:ext cx="1274763" cy="1063625"/>
          </a:xfrm>
          <a:prstGeom prst="rect">
            <a:avLst/>
          </a:prstGeom>
          <a:noFill/>
          <a:ln w="76200">
            <a:solidFill>
              <a:srgbClr val="E4FB4C"/>
            </a:solidFill>
            <a:miter lim="800000"/>
            <a:headEnd/>
            <a:tailEnd/>
          </a:ln>
          <a:effectLst>
            <a:outerShdw blurRad="114300" sx="103999" sy="103999"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9" name="Bild 8"/>
          <p:cNvPicPr>
            <a:picLocks noChangeAspect="1"/>
          </p:cNvPicPr>
          <p:nvPr/>
        </p:nvPicPr>
        <p:blipFill>
          <a:blip r:embed="rId5"/>
          <a:srcRect/>
          <a:stretch>
            <a:fillRect/>
          </a:stretch>
        </p:blipFill>
        <p:spPr bwMode="auto">
          <a:xfrm>
            <a:off x="3913188" y="1555750"/>
            <a:ext cx="1279525" cy="1068388"/>
          </a:xfrm>
          <a:prstGeom prst="rect">
            <a:avLst/>
          </a:prstGeom>
          <a:noFill/>
          <a:ln w="76200">
            <a:solidFill>
              <a:srgbClr val="E4FB4C"/>
            </a:solidFill>
            <a:miter lim="800000"/>
            <a:headEnd/>
            <a:tailEnd/>
          </a:ln>
          <a:effectLst>
            <a:outerShdw blurRad="114300" sx="103999" sy="103999"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35847" name="Fußzeilenplatzhalt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de-DE" b="1" smtClean="0">
                <a:solidFill>
                  <a:srgbClr val="000000"/>
                </a:solidFill>
                <a:latin typeface="Arial" pitchFamily="34" charset="0"/>
                <a:cs typeface="Arial" pitchFamily="34" charset="0"/>
              </a:rPr>
              <a:t>Corporate Presentation</a:t>
            </a:r>
          </a:p>
        </p:txBody>
      </p:sp>
      <p:sp>
        <p:nvSpPr>
          <p:cNvPr id="35848"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41A9A96-A8FF-491C-9455-0B463077EF27}" type="slidenum">
              <a:rPr lang="de-DE">
                <a:solidFill>
                  <a:srgbClr val="000000"/>
                </a:solidFill>
                <a:latin typeface="Arial" pitchFamily="34" charset="0"/>
              </a:rPr>
              <a:pPr eaLnBrk="1" hangingPunct="1"/>
              <a:t>8</a:t>
            </a:fld>
            <a:endParaRPr lang="de-DE">
              <a:solidFill>
                <a:srgbClr val="000000"/>
              </a:solidFill>
              <a:latin typeface="Arial" pitchFamily="34" charset="0"/>
            </a:endParaRPr>
          </a:p>
        </p:txBody>
      </p:sp>
    </p:spTree>
    <p:extLst>
      <p:ext uri="{BB962C8B-B14F-4D97-AF65-F5344CB8AC3E}">
        <p14:creationId xmlns:p14="http://schemas.microsoft.com/office/powerpoint/2010/main" val="2079793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Bild 2" descr="Fond_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56125" y="1016000"/>
            <a:ext cx="41338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el 1"/>
          <p:cNvSpPr>
            <a:spLocks noGrp="1"/>
          </p:cNvSpPr>
          <p:nvPr>
            <p:ph type="title"/>
          </p:nvPr>
        </p:nvSpPr>
        <p:spPr>
          <a:xfrm>
            <a:off x="457200" y="0"/>
            <a:ext cx="6597650" cy="950913"/>
          </a:xfrm>
        </p:spPr>
        <p:txBody>
          <a:bodyPr/>
          <a:lstStyle/>
          <a:p>
            <a:pPr eaLnBrk="1" hangingPunct="1"/>
            <a:r>
              <a:rPr lang="de-DE" smtClean="0">
                <a:latin typeface="Arial" pitchFamily="34" charset="0"/>
              </a:rPr>
              <a:t>Wiring Systems   </a:t>
            </a:r>
            <a:r>
              <a:rPr lang="de-DE" b="0" smtClean="0">
                <a:latin typeface="Arial" pitchFamily="34" charset="0"/>
              </a:rPr>
              <a:t>Products and services</a:t>
            </a:r>
          </a:p>
        </p:txBody>
      </p:sp>
      <p:sp>
        <p:nvSpPr>
          <p:cNvPr id="36868" name="Inhaltsplatzhalter 5"/>
          <p:cNvSpPr>
            <a:spLocks noGrp="1"/>
          </p:cNvSpPr>
          <p:nvPr>
            <p:ph idx="4294967295"/>
          </p:nvPr>
        </p:nvSpPr>
        <p:spPr>
          <a:xfrm>
            <a:off x="4703763" y="1225550"/>
            <a:ext cx="4016375" cy="1670050"/>
          </a:xfrm>
        </p:spPr>
        <p:txBody>
          <a:bodyPr/>
          <a:lstStyle/>
          <a:p>
            <a:pPr marL="180975" indent="-180975" eaLnBrk="1" hangingPunct="1">
              <a:lnSpc>
                <a:spcPct val="130000"/>
              </a:lnSpc>
            </a:pPr>
            <a:r>
              <a:rPr lang="de-DE" sz="1400" b="1" smtClean="0">
                <a:latin typeface="Arial" pitchFamily="34" charset="0"/>
                <a:cs typeface="Arial" pitchFamily="34" charset="0"/>
              </a:rPr>
              <a:t>Wiring systems, fuse and junction boxes for</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cars (all segments)</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electric, hybrid and fuel cell powered vehicles</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commercial vehicles</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systems and component suppliers</a:t>
            </a:r>
          </a:p>
        </p:txBody>
      </p:sp>
      <p:pic>
        <p:nvPicPr>
          <p:cNvPr id="36869" name="Bildplatzhalter 11" descr="shutterstock_38292754.jpg"/>
          <p:cNvPicPr>
            <a:picLocks noGrp="1" noChangeAspect="1"/>
          </p:cNvPicPr>
          <p:nvPr>
            <p:ph type="pic" sz="quarter" idx="4294967295"/>
          </p:nvPr>
        </p:nvPicPr>
        <p:blipFill>
          <a:blip r:embed="rId3">
            <a:extLst>
              <a:ext uri="{28A0092B-C50C-407E-A947-70E740481C1C}">
                <a14:useLocalDpi xmlns:a14="http://schemas.microsoft.com/office/drawing/2010/main"/>
              </a:ext>
            </a:extLst>
          </a:blip>
          <a:srcRect/>
          <a:stretch>
            <a:fillRect/>
          </a:stretch>
        </p:blipFill>
        <p:spPr>
          <a:xfrm>
            <a:off x="469900" y="1093788"/>
            <a:ext cx="2001838" cy="1425575"/>
          </a:xfrm>
          <a:ln w="76200">
            <a:solidFill>
              <a:srgbClr val="0F5682"/>
            </a:solidFill>
            <a:miter lim="800000"/>
            <a:headEnd/>
            <a:tailEnd/>
          </a:ln>
        </p:spPr>
      </p:pic>
      <p:pic>
        <p:nvPicPr>
          <p:cNvPr id="36870" name="Bildplatzhalter 12" descr="016558.jpg"/>
          <p:cNvPicPr>
            <a:picLocks noGrp="1" noChangeAspect="1"/>
          </p:cNvPicPr>
          <p:nvPr>
            <p:ph type="pic" sz="quarter" idx="4294967295"/>
          </p:nvPr>
        </p:nvPicPr>
        <p:blipFill>
          <a:blip r:embed="rId4">
            <a:extLst>
              <a:ext uri="{28A0092B-C50C-407E-A947-70E740481C1C}">
                <a14:useLocalDpi xmlns:a14="http://schemas.microsoft.com/office/drawing/2010/main"/>
              </a:ext>
            </a:extLst>
          </a:blip>
          <a:srcRect/>
          <a:stretch>
            <a:fillRect/>
          </a:stretch>
        </p:blipFill>
        <p:spPr>
          <a:xfrm>
            <a:off x="469900" y="3019425"/>
            <a:ext cx="2001838" cy="1400175"/>
          </a:xfrm>
          <a:ln w="76200">
            <a:solidFill>
              <a:srgbClr val="0F5682"/>
            </a:solidFill>
            <a:miter lim="800000"/>
            <a:headEnd/>
            <a:tailEnd/>
          </a:ln>
        </p:spPr>
      </p:pic>
      <p:sp>
        <p:nvSpPr>
          <p:cNvPr id="36871" name="Inhaltsplatzhalter 9"/>
          <p:cNvSpPr>
            <a:spLocks noGrp="1"/>
          </p:cNvSpPr>
          <p:nvPr>
            <p:ph idx="4294967295"/>
          </p:nvPr>
        </p:nvSpPr>
        <p:spPr>
          <a:xfrm>
            <a:off x="4703763" y="3103563"/>
            <a:ext cx="4016375" cy="3286125"/>
          </a:xfrm>
        </p:spPr>
        <p:txBody>
          <a:bodyPr/>
          <a:lstStyle/>
          <a:p>
            <a:pPr marL="180975" indent="-180975" eaLnBrk="1" hangingPunct="1">
              <a:lnSpc>
                <a:spcPct val="130000"/>
              </a:lnSpc>
            </a:pPr>
            <a:r>
              <a:rPr lang="de-DE" sz="1400" b="1" smtClean="0">
                <a:latin typeface="Arial" pitchFamily="34" charset="0"/>
                <a:cs typeface="Arial" pitchFamily="34" charset="0"/>
              </a:rPr>
              <a:t>Core areas of expertise</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full service supply capability</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E&amp;EDS system optimisation</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high voltage wiring systems</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product design and development </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global customer support</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programme co-ordination</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total value engineering</a:t>
            </a:r>
          </a:p>
          <a:p>
            <a:pPr marL="180975" indent="-180975" eaLnBrk="1" hangingPunct="1">
              <a:lnSpc>
                <a:spcPct val="130000"/>
              </a:lnSpc>
              <a:buFont typeface="Wingdings" pitchFamily="2" charset="2"/>
              <a:buChar char="§"/>
            </a:pPr>
            <a:r>
              <a:rPr lang="de-DE" sz="1400" smtClean="0">
                <a:latin typeface="Arial" pitchFamily="34" charset="0"/>
                <a:cs typeface="Arial" pitchFamily="34" charset="0"/>
              </a:rPr>
              <a:t>supply chain logistics</a:t>
            </a:r>
          </a:p>
        </p:txBody>
      </p:sp>
      <p:pic>
        <p:nvPicPr>
          <p:cNvPr id="36872" name="Bildplatzhalter 32" descr="shutterstock_56161000.jpg"/>
          <p:cNvPicPr>
            <a:picLocks noGrp="1" noChangeAspect="1"/>
          </p:cNvPicPr>
          <p:nvPr>
            <p:ph type="pic" sz="quarter" idx="4294967295"/>
          </p:nvPr>
        </p:nvPicPr>
        <p:blipFill>
          <a:blip r:embed="rId5">
            <a:extLst>
              <a:ext uri="{28A0092B-C50C-407E-A947-70E740481C1C}">
                <a14:useLocalDpi xmlns:a14="http://schemas.microsoft.com/office/drawing/2010/main"/>
              </a:ext>
            </a:extLst>
          </a:blip>
          <a:srcRect/>
          <a:stretch>
            <a:fillRect/>
          </a:stretch>
        </p:blipFill>
        <p:spPr>
          <a:xfrm>
            <a:off x="469900" y="4921250"/>
            <a:ext cx="2001838" cy="1468438"/>
          </a:xfrm>
          <a:ln w="76200">
            <a:solidFill>
              <a:srgbClr val="0F5682"/>
            </a:solidFill>
            <a:miter lim="800000"/>
            <a:headEnd/>
            <a:tailEnd/>
          </a:ln>
        </p:spPr>
      </p:pic>
      <p:pic>
        <p:nvPicPr>
          <p:cNvPr id="36873" name="Bild 26" descr="019007.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755900" y="4921250"/>
            <a:ext cx="1260475" cy="1468438"/>
          </a:xfrm>
          <a:prstGeom prst="rect">
            <a:avLst/>
          </a:prstGeom>
          <a:noFill/>
          <a:ln w="76200">
            <a:solidFill>
              <a:srgbClr val="0F5682"/>
            </a:solidFill>
            <a:miter lim="800000"/>
            <a:headEnd/>
            <a:tailEnd/>
          </a:ln>
          <a:extLst>
            <a:ext uri="{909E8E84-426E-40DD-AFC4-6F175D3DCCD1}">
              <a14:hiddenFill xmlns:a14="http://schemas.microsoft.com/office/drawing/2010/main">
                <a:solidFill>
                  <a:srgbClr val="FFFFFF"/>
                </a:solidFill>
              </a14:hiddenFill>
            </a:ext>
          </a:extLst>
        </p:spPr>
      </p:pic>
      <p:pic>
        <p:nvPicPr>
          <p:cNvPr id="36874" name="Bild 29" descr="Motor Diesel Common rail shutterstock_28190206.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55900" y="3019425"/>
            <a:ext cx="1260475" cy="1401763"/>
          </a:xfrm>
          <a:prstGeom prst="rect">
            <a:avLst/>
          </a:prstGeom>
          <a:noFill/>
          <a:ln w="76200">
            <a:solidFill>
              <a:srgbClr val="0F5682"/>
            </a:solidFill>
            <a:miter lim="800000"/>
            <a:headEnd/>
            <a:tailEnd/>
          </a:ln>
          <a:extLst>
            <a:ext uri="{909E8E84-426E-40DD-AFC4-6F175D3DCCD1}">
              <a14:hiddenFill xmlns:a14="http://schemas.microsoft.com/office/drawing/2010/main">
                <a:solidFill>
                  <a:srgbClr val="FFFFFF"/>
                </a:solidFill>
              </a14:hiddenFill>
            </a:ext>
          </a:extLst>
        </p:spPr>
      </p:pic>
      <p:pic>
        <p:nvPicPr>
          <p:cNvPr id="36875" name="Bild 30" descr="015788.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755900" y="1095375"/>
            <a:ext cx="1260475" cy="1423988"/>
          </a:xfrm>
          <a:prstGeom prst="rect">
            <a:avLst/>
          </a:prstGeom>
          <a:noFill/>
          <a:ln w="76200">
            <a:solidFill>
              <a:srgbClr val="0F5682"/>
            </a:solidFill>
            <a:miter lim="800000"/>
            <a:headEnd/>
            <a:tailEnd/>
          </a:ln>
          <a:extLst>
            <a:ext uri="{909E8E84-426E-40DD-AFC4-6F175D3DCCD1}">
              <a14:hiddenFill xmlns:a14="http://schemas.microsoft.com/office/drawing/2010/main">
                <a:solidFill>
                  <a:srgbClr val="FFFFFF"/>
                </a:solidFill>
              </a14:hiddenFill>
            </a:ext>
          </a:extLst>
        </p:spPr>
      </p:pic>
      <p:sp>
        <p:nvSpPr>
          <p:cNvPr id="15" name="Pfeil nach rechts 14"/>
          <p:cNvSpPr>
            <a:spLocks noChangeArrowheads="1"/>
          </p:cNvSpPr>
          <p:nvPr/>
        </p:nvSpPr>
        <p:spPr bwMode="auto">
          <a:xfrm>
            <a:off x="4186238" y="1663700"/>
            <a:ext cx="279400" cy="304800"/>
          </a:xfrm>
          <a:prstGeom prst="rightArrow">
            <a:avLst>
              <a:gd name="adj1" fmla="val 50000"/>
              <a:gd name="adj2" fmla="val 50000"/>
            </a:avLst>
          </a:prstGeom>
          <a:solidFill>
            <a:srgbClr val="1E5F9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16" name="Pfeil nach rechts 15"/>
          <p:cNvSpPr>
            <a:spLocks noChangeArrowheads="1"/>
          </p:cNvSpPr>
          <p:nvPr/>
        </p:nvSpPr>
        <p:spPr bwMode="auto">
          <a:xfrm>
            <a:off x="4186238" y="3530600"/>
            <a:ext cx="279400" cy="304800"/>
          </a:xfrm>
          <a:prstGeom prst="rightArrow">
            <a:avLst>
              <a:gd name="adj1" fmla="val 50000"/>
              <a:gd name="adj2" fmla="val 50000"/>
            </a:avLst>
          </a:prstGeom>
          <a:solidFill>
            <a:srgbClr val="1E5F9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18" name="Pfeil nach rechts 17"/>
          <p:cNvSpPr>
            <a:spLocks noChangeArrowheads="1"/>
          </p:cNvSpPr>
          <p:nvPr/>
        </p:nvSpPr>
        <p:spPr bwMode="auto">
          <a:xfrm>
            <a:off x="4186238" y="5516563"/>
            <a:ext cx="279400" cy="304800"/>
          </a:xfrm>
          <a:prstGeom prst="rightArrow">
            <a:avLst>
              <a:gd name="adj1" fmla="val 50000"/>
              <a:gd name="adj2" fmla="val 50000"/>
            </a:avLst>
          </a:prstGeom>
          <a:solidFill>
            <a:srgbClr val="1E5F9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de-DE">
              <a:solidFill>
                <a:prstClr val="white"/>
              </a:solidFill>
              <a:ea typeface="MS PGothic" pitchFamily="34" charset="-128"/>
            </a:endParaRPr>
          </a:p>
        </p:txBody>
      </p:sp>
      <p:sp>
        <p:nvSpPr>
          <p:cNvPr id="36879" name="Fußzeilenplatzhalt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de-DE" b="1" smtClean="0">
                <a:solidFill>
                  <a:srgbClr val="000000"/>
                </a:solidFill>
                <a:latin typeface="Arial" pitchFamily="34" charset="0"/>
                <a:cs typeface="Arial" pitchFamily="34" charset="0"/>
              </a:rPr>
              <a:t>Corporate Presentation</a:t>
            </a:r>
          </a:p>
        </p:txBody>
      </p:sp>
      <p:sp>
        <p:nvSpPr>
          <p:cNvPr id="36880" name="Foliennummernplatzhalt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7FF72E1-BA8E-4AD8-B63D-DE81B3C6CD68}" type="slidenum">
              <a:rPr lang="de-DE">
                <a:solidFill>
                  <a:srgbClr val="000000"/>
                </a:solidFill>
                <a:latin typeface="Arial" pitchFamily="34" charset="0"/>
              </a:rPr>
              <a:pPr eaLnBrk="1" hangingPunct="1"/>
              <a:t>9</a:t>
            </a:fld>
            <a:endParaRPr lang="de-DE">
              <a:solidFill>
                <a:srgbClr val="000000"/>
              </a:solidFill>
              <a:latin typeface="Arial" pitchFamily="34" charset="0"/>
            </a:endParaRPr>
          </a:p>
        </p:txBody>
      </p:sp>
    </p:spTree>
    <p:extLst>
      <p:ext uri="{BB962C8B-B14F-4D97-AF65-F5344CB8AC3E}">
        <p14:creationId xmlns:p14="http://schemas.microsoft.com/office/powerpoint/2010/main" val="3849551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EONI PPT-Vorlage">
  <a:themeElements>
    <a:clrScheme name="Benutzerdefiniert 1">
      <a:dk1>
        <a:sysClr val="windowText" lastClr="000000"/>
      </a:dk1>
      <a:lt1>
        <a:sysClr val="window" lastClr="FFFFFF"/>
      </a:lt1>
      <a:dk2>
        <a:srgbClr val="1F497D"/>
      </a:dk2>
      <a:lt2>
        <a:srgbClr val="EEECE1"/>
      </a:lt2>
      <a:accent1>
        <a:srgbClr val="1472AE"/>
      </a:accent1>
      <a:accent2>
        <a:srgbClr val="A3323D"/>
      </a:accent2>
      <a:accent3>
        <a:srgbClr val="329434"/>
      </a:accent3>
      <a:accent4>
        <a:srgbClr val="6E92A5"/>
      </a:accent4>
      <a:accent5>
        <a:srgbClr val="557D99"/>
      </a:accent5>
      <a:accent6>
        <a:srgbClr val="325F7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LEONI PPT-Vorlage">
  <a:themeElements>
    <a:clrScheme name="Benutzerdefiniert 2">
      <a:dk1>
        <a:sysClr val="windowText" lastClr="000000"/>
      </a:dk1>
      <a:lt1>
        <a:sysClr val="window" lastClr="FFFFFF"/>
      </a:lt1>
      <a:dk2>
        <a:srgbClr val="004089"/>
      </a:dk2>
      <a:lt2>
        <a:srgbClr val="B4BBBF"/>
      </a:lt2>
      <a:accent1>
        <a:srgbClr val="AB0C22"/>
      </a:accent1>
      <a:accent2>
        <a:srgbClr val="287EC1"/>
      </a:accent2>
      <a:accent3>
        <a:srgbClr val="39A934"/>
      </a:accent3>
      <a:accent4>
        <a:srgbClr val="AFCA04"/>
      </a:accent4>
      <a:accent5>
        <a:srgbClr val="EC6500"/>
      </a:accent5>
      <a:accent6>
        <a:srgbClr val="EEC900"/>
      </a:accent6>
      <a:hlink>
        <a:srgbClr val="000000"/>
      </a:hlink>
      <a:folHlink>
        <a:srgbClr val="000000"/>
      </a:folHlink>
    </a:clrScheme>
    <a:fontScheme name="8_LEONI PPT-Vorlag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4235</TotalTime>
  <Words>1415</Words>
  <Application>Microsoft Office PowerPoint</Application>
  <PresentationFormat>On-screen Show (4:3)</PresentationFormat>
  <Paragraphs>394</Paragraphs>
  <Slides>45</Slides>
  <Notes>4</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45</vt:i4>
      </vt:variant>
    </vt:vector>
  </HeadingPairs>
  <TitlesOfParts>
    <vt:vector size="53" baseType="lpstr">
      <vt:lpstr>Default Design</vt:lpstr>
      <vt:lpstr>1_Level</vt:lpstr>
      <vt:lpstr>1_Default Design</vt:lpstr>
      <vt:lpstr>Office Theme</vt:lpstr>
      <vt:lpstr>3_LEONI PPT-Vorlage</vt:lpstr>
      <vt:lpstr>8_LEONI PPT-Vorlage</vt:lpstr>
      <vt:lpstr>Photo Editor Photo</vt:lpstr>
      <vt:lpstr>Picture</vt:lpstr>
      <vt:lpstr>Engineering and Applied  Science Tribunal</vt:lpstr>
      <vt:lpstr>Agenda</vt:lpstr>
      <vt:lpstr>Engineering Career Opportunities at</vt:lpstr>
      <vt:lpstr>Agenda</vt:lpstr>
      <vt:lpstr>LEONI Group   Markets and portfolio</vt:lpstr>
      <vt:lpstr>LEONI Group  Sales long-term overview</vt:lpstr>
      <vt:lpstr>LEONI Group Divisions </vt:lpstr>
      <vt:lpstr>Wiring Systems</vt:lpstr>
      <vt:lpstr>Wiring Systems   Products and services</vt:lpstr>
      <vt:lpstr>Wiring Systems   Global network</vt:lpstr>
      <vt:lpstr>Wiring Systems  Customers</vt:lpstr>
      <vt:lpstr>Business Area Americas Locations </vt:lpstr>
      <vt:lpstr>PowerPoint Presentation</vt:lpstr>
      <vt:lpstr>PowerPoint Presentation</vt:lpstr>
      <vt:lpstr>Wiring Systems Production</vt:lpstr>
      <vt:lpstr>PowerPoint Presentation</vt:lpstr>
      <vt:lpstr>PowerPoint Presentation</vt:lpstr>
      <vt:lpstr>PowerPoint Presentation</vt:lpstr>
      <vt:lpstr>PowerPoint Presentation</vt:lpstr>
      <vt:lpstr>PowerPoint Presentation</vt:lpstr>
      <vt:lpstr>PowerPoint Presentation</vt:lpstr>
      <vt:lpstr>President</vt:lpstr>
      <vt:lpstr>Tribunal Officers</vt:lpstr>
      <vt:lpstr>Tribunal Executives</vt:lpstr>
      <vt:lpstr>Officer Reports</vt:lpstr>
      <vt:lpstr>President</vt:lpstr>
      <vt:lpstr>Vice President</vt:lpstr>
      <vt:lpstr>Associate Vice President</vt:lpstr>
      <vt:lpstr>Spring Committee Meetings</vt:lpstr>
      <vt:lpstr>Student Trustee Position</vt:lpstr>
      <vt:lpstr>TEDx U Cincinnati</vt:lpstr>
      <vt:lpstr>Joke of the Week</vt:lpstr>
      <vt:lpstr>Secretary</vt:lpstr>
      <vt:lpstr>Committee Reports</vt:lpstr>
      <vt:lpstr>EWeek</vt:lpstr>
      <vt:lpstr>EWeek</vt:lpstr>
      <vt:lpstr>FIND THE SNITCH!</vt:lpstr>
      <vt:lpstr>Special Events</vt:lpstr>
      <vt:lpstr>Special Events</vt:lpstr>
      <vt:lpstr>Luau</vt:lpstr>
      <vt:lpstr>Public Affairs</vt:lpstr>
      <vt:lpstr>PowerPoint Presentation</vt:lpstr>
      <vt:lpstr>RAFFLE!</vt:lpstr>
      <vt:lpstr>Constructive Criticism</vt:lpstr>
      <vt:lpstr>Next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Report</dc:title>
  <dc:creator>Alison Hayfer</dc:creator>
  <cp:lastModifiedBy>adnauseum</cp:lastModifiedBy>
  <cp:revision>233</cp:revision>
  <dcterms:created xsi:type="dcterms:W3CDTF">2012-06-23T16:33:59Z</dcterms:created>
  <dcterms:modified xsi:type="dcterms:W3CDTF">2015-02-23T23:59:20Z</dcterms:modified>
</cp:coreProperties>
</file>