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2" r:id="rId3"/>
    <p:sldMasterId id="2147483736" r:id="rId4"/>
    <p:sldMasterId id="2147483747" r:id="rId5"/>
  </p:sldMasterIdLst>
  <p:notesMasterIdLst>
    <p:notesMasterId r:id="rId44"/>
  </p:notesMasterIdLst>
  <p:sldIdLst>
    <p:sldId id="265" r:id="rId6"/>
    <p:sldId id="506" r:id="rId7"/>
    <p:sldId id="439" r:id="rId8"/>
    <p:sldId id="453" r:id="rId9"/>
    <p:sldId id="267" r:id="rId10"/>
    <p:sldId id="268" r:id="rId11"/>
    <p:sldId id="270" r:id="rId12"/>
    <p:sldId id="522" r:id="rId13"/>
    <p:sldId id="523" r:id="rId14"/>
    <p:sldId id="424" r:id="rId15"/>
    <p:sldId id="451" r:id="rId16"/>
    <p:sldId id="452" r:id="rId17"/>
    <p:sldId id="513" r:id="rId18"/>
    <p:sldId id="515" r:id="rId19"/>
    <p:sldId id="388" r:id="rId20"/>
    <p:sldId id="271" r:id="rId21"/>
    <p:sldId id="524" r:id="rId22"/>
    <p:sldId id="525" r:id="rId23"/>
    <p:sldId id="526" r:id="rId24"/>
    <p:sldId id="527" r:id="rId25"/>
    <p:sldId id="528" r:id="rId26"/>
    <p:sldId id="529" r:id="rId27"/>
    <p:sldId id="530" r:id="rId28"/>
    <p:sldId id="531" r:id="rId29"/>
    <p:sldId id="532" r:id="rId30"/>
    <p:sldId id="533" r:id="rId31"/>
    <p:sldId id="483" r:id="rId32"/>
    <p:sldId id="534" r:id="rId33"/>
    <p:sldId id="518" r:id="rId34"/>
    <p:sldId id="520" r:id="rId35"/>
    <p:sldId id="519" r:id="rId36"/>
    <p:sldId id="521" r:id="rId37"/>
    <p:sldId id="461" r:id="rId38"/>
    <p:sldId id="516" r:id="rId39"/>
    <p:sldId id="517" r:id="rId40"/>
    <p:sldId id="441" r:id="rId41"/>
    <p:sldId id="440" r:id="rId42"/>
    <p:sldId id="42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2" autoAdjust="0"/>
    <p:restoredTop sz="89244" autoAdjust="0"/>
  </p:normalViewPr>
  <p:slideViewPr>
    <p:cSldViewPr>
      <p:cViewPr>
        <p:scale>
          <a:sx n="70" d="100"/>
          <a:sy n="70" d="100"/>
        </p:scale>
        <p:origin x="-134" y="4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9722A-C710-4B0F-8115-DFEE80D0B9B5}" type="datetimeFigureOut">
              <a:rPr lang="en-US" smtClean="0"/>
              <a:pPr/>
              <a:t>3/8/2015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59374-E3E6-4EE9-A9DD-5D9D37E3F7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6133A-A6CC-4DB5-8494-5242BED781EC}" type="slidenum">
              <a:rPr lang="en-US" smtClean="0">
                <a:solidFill>
                  <a:prstClr val="black"/>
                </a:solidFill>
                <a:cs typeface="Arial" charset="0"/>
              </a:rPr>
              <a:pPr/>
              <a:t>37</a:t>
            </a:fld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800" b="1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2202"/>
            <a:ext cx="7620000" cy="9906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5" indent="0" algn="ctr">
              <a:buNone/>
              <a:defRPr/>
            </a:lvl3pPr>
            <a:lvl4pPr marL="1371518" indent="0" algn="ctr">
              <a:buNone/>
              <a:defRPr/>
            </a:lvl4pPr>
            <a:lvl5pPr marL="1828691" indent="0" algn="ctr">
              <a:buNone/>
              <a:defRPr/>
            </a:lvl5pPr>
            <a:lvl6pPr marL="2285863" indent="0" algn="ctr">
              <a:buNone/>
              <a:defRPr/>
            </a:lvl6pPr>
            <a:lvl7pPr marL="2743036" indent="0" algn="ctr">
              <a:buNone/>
              <a:defRPr/>
            </a:lvl7pPr>
            <a:lvl8pPr marL="3200209" indent="0" algn="ctr">
              <a:buNone/>
              <a:defRPr/>
            </a:lvl8pPr>
            <a:lvl9pPr marL="365738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15200" y="6248400"/>
            <a:ext cx="1447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EC3B-6544-4BA0-85FC-19BB35D795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9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148F-CFA6-4069-A53F-150BFE0A4D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1" y="609600"/>
            <a:ext cx="20193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9055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10C57-76CA-4EE3-8178-B2EBC0DFB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24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6C568-25B7-4D67-8C5B-447F1A8773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9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66D59-A378-44B6-A64C-21D85C1C3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391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623CF-252F-4809-B171-47114F3BD5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7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46C00-5BE3-4B58-ADC6-75C2D71C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60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CDF4B-7AB1-48C5-9FA2-A52575A5C1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586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F17B0-994D-4F3C-84B4-D0103D22AB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84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79F1D-4813-4073-933E-6A15A6AF64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68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BB5E-6F4A-4EFA-AA5F-F4B284F79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8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609833"/>
            <a:ext cx="769624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35203"/>
            <a:ext cx="7696244" cy="35509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53064-0445-42AB-990D-19F23DF12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8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61B5D-530D-4C4A-A41F-15E8D96B9D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142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59BD3-ECB1-4B36-B8A4-E85FACF227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66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D15AF-D5EF-4AD0-AF43-0364FDD41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61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74BC6-4AD5-4F6E-A391-733420BE8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86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D3AA5-61D4-483D-AD7D-E7623293C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0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54C8B-E3CC-4136-822C-B2C601EB97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0615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5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540C7-1925-426B-BBC5-670F3DA43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10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62200"/>
            <a:ext cx="7620000" cy="9906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5" indent="0" algn="ctr">
              <a:buNone/>
              <a:defRPr/>
            </a:lvl3pPr>
            <a:lvl4pPr marL="1371518" indent="0" algn="ctr">
              <a:buNone/>
              <a:defRPr/>
            </a:lvl4pPr>
            <a:lvl5pPr marL="1828691" indent="0" algn="ctr">
              <a:buNone/>
              <a:defRPr/>
            </a:lvl5pPr>
            <a:lvl6pPr marL="2285863" indent="0" algn="ctr">
              <a:buNone/>
              <a:defRPr/>
            </a:lvl6pPr>
            <a:lvl7pPr marL="2743036" indent="0" algn="ctr">
              <a:buNone/>
              <a:defRPr/>
            </a:lvl7pPr>
            <a:lvl8pPr marL="3200209" indent="0" algn="ctr">
              <a:buNone/>
              <a:defRPr/>
            </a:lvl8pPr>
            <a:lvl9pPr marL="3657381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15200" y="6248400"/>
            <a:ext cx="1447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EC3B-6544-4BA0-85FC-19BB35D795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5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609833"/>
            <a:ext cx="769624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935201"/>
            <a:ext cx="7696244" cy="35509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53064-0445-42AB-990D-19F23DF12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277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3" indent="0">
              <a:buNone/>
              <a:defRPr sz="1800"/>
            </a:lvl2pPr>
            <a:lvl3pPr marL="914345" indent="0">
              <a:buNone/>
              <a:defRPr sz="1600"/>
            </a:lvl3pPr>
            <a:lvl4pPr marL="1371518" indent="0">
              <a:buNone/>
              <a:defRPr sz="1400"/>
            </a:lvl4pPr>
            <a:lvl5pPr marL="1828691" indent="0">
              <a:buNone/>
              <a:defRPr sz="1400"/>
            </a:lvl5pPr>
            <a:lvl6pPr marL="2285863" indent="0">
              <a:buNone/>
              <a:defRPr sz="1400"/>
            </a:lvl6pPr>
            <a:lvl7pPr marL="2743036" indent="0">
              <a:buNone/>
              <a:defRPr sz="1400"/>
            </a:lvl7pPr>
            <a:lvl8pPr marL="3200209" indent="0">
              <a:buNone/>
              <a:defRPr sz="1400"/>
            </a:lvl8pPr>
            <a:lvl9pPr marL="365738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236B1-503E-4626-ABC3-BDB0CDA5F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2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3" indent="0">
              <a:buNone/>
              <a:defRPr sz="1800"/>
            </a:lvl2pPr>
            <a:lvl3pPr marL="914345" indent="0">
              <a:buNone/>
              <a:defRPr sz="1600"/>
            </a:lvl3pPr>
            <a:lvl4pPr marL="1371518" indent="0">
              <a:buNone/>
              <a:defRPr sz="1400"/>
            </a:lvl4pPr>
            <a:lvl5pPr marL="1828691" indent="0">
              <a:buNone/>
              <a:defRPr sz="1400"/>
            </a:lvl5pPr>
            <a:lvl6pPr marL="2285863" indent="0">
              <a:buNone/>
              <a:defRPr sz="1400"/>
            </a:lvl6pPr>
            <a:lvl7pPr marL="2743036" indent="0">
              <a:buNone/>
              <a:defRPr sz="1400"/>
            </a:lvl7pPr>
            <a:lvl8pPr marL="3200209" indent="0">
              <a:buNone/>
              <a:defRPr sz="1400"/>
            </a:lvl8pPr>
            <a:lvl9pPr marL="365738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236B1-503E-4626-ABC3-BDB0CDA5F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05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35164"/>
            <a:ext cx="39624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35164"/>
            <a:ext cx="39624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F21E-B905-4A0A-A1CF-8277D2BF1B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40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3" indent="0">
              <a:buNone/>
              <a:defRPr sz="1600" b="1"/>
            </a:lvl6pPr>
            <a:lvl7pPr marL="2743036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3" indent="0">
              <a:buNone/>
              <a:defRPr sz="1600" b="1"/>
            </a:lvl6pPr>
            <a:lvl7pPr marL="2743036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B4818-9E8A-491D-8A12-7FD698935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63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480F3-6707-4C45-BCC7-7B7A3F6204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18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8AB0-195B-4C63-AE4C-3767080EF7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83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3" indent="0">
              <a:buNone/>
              <a:defRPr sz="900"/>
            </a:lvl6pPr>
            <a:lvl7pPr marL="2743036" indent="0">
              <a:buNone/>
              <a:defRPr sz="900"/>
            </a:lvl7pPr>
            <a:lvl8pPr marL="3200209" indent="0">
              <a:buNone/>
              <a:defRPr sz="900"/>
            </a:lvl8pPr>
            <a:lvl9pPr marL="36573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35580-2D8C-4351-902E-06C34BBBD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2547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5" indent="0">
              <a:buNone/>
              <a:defRPr sz="2400"/>
            </a:lvl3pPr>
            <a:lvl4pPr marL="1371518" indent="0">
              <a:buNone/>
              <a:defRPr sz="2000"/>
            </a:lvl4pPr>
            <a:lvl5pPr marL="1828691" indent="0">
              <a:buNone/>
              <a:defRPr sz="2000"/>
            </a:lvl5pPr>
            <a:lvl6pPr marL="2285863" indent="0">
              <a:buNone/>
              <a:defRPr sz="2000"/>
            </a:lvl6pPr>
            <a:lvl7pPr marL="2743036" indent="0">
              <a:buNone/>
              <a:defRPr sz="2000"/>
            </a:lvl7pPr>
            <a:lvl8pPr marL="3200209" indent="0">
              <a:buNone/>
              <a:defRPr sz="2000"/>
            </a:lvl8pPr>
            <a:lvl9pPr marL="36573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3" indent="0">
              <a:buNone/>
              <a:defRPr sz="900"/>
            </a:lvl6pPr>
            <a:lvl7pPr marL="2743036" indent="0">
              <a:buNone/>
              <a:defRPr sz="900"/>
            </a:lvl7pPr>
            <a:lvl8pPr marL="3200209" indent="0">
              <a:buNone/>
              <a:defRPr sz="900"/>
            </a:lvl8pPr>
            <a:lvl9pPr marL="36573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5D1E-9C53-4CA3-B0A2-7FC68B1120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5907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C148F-CFA6-4069-A53F-150BFE0A4D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07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1" y="609600"/>
            <a:ext cx="20193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59055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10C57-76CA-4EE3-8178-B2EBC0DFB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11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6598069" cy="950400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935CCE-5516-4672-8540-C61546E7AC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70212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  <a:p>
            <a:pPr lvl="4"/>
            <a:endParaRPr lang="de-DE" dirty="0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C05FFA-738A-4B3B-ABEB-A8B50E06A3E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</p:spTree>
    <p:extLst>
      <p:ext uri="{BB962C8B-B14F-4D97-AF65-F5344CB8AC3E}">
        <p14:creationId xmlns:p14="http://schemas.microsoft.com/office/powerpoint/2010/main" val="730108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35166"/>
            <a:ext cx="39624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35166"/>
            <a:ext cx="3962400" cy="3551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1F21E-B905-4A0A-A1CF-8277D2BF1B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9161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Überschrif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26973"/>
            <a:ext cx="8229600" cy="4199190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57200" y="1335088"/>
            <a:ext cx="8229600" cy="395287"/>
          </a:xfrm>
        </p:spPr>
        <p:txBody>
          <a:bodyPr/>
          <a:lstStyle>
            <a:lvl1pPr marL="0" indent="0">
              <a:buNone/>
              <a:defRPr b="1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6313DD-E903-4C22-B58F-6079E11771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075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199" y="1238400"/>
            <a:ext cx="3961495" cy="48877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731830" y="1238400"/>
            <a:ext cx="3954970" cy="48877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B5F274-4853-4613-AC29-8F73B14CF7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188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199" y="1238400"/>
            <a:ext cx="3961495" cy="48877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731830" y="1238399"/>
            <a:ext cx="3954970" cy="4887763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965E0C-E92A-4829-9406-61721C30FF6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5254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731830" y="1238400"/>
            <a:ext cx="3954970" cy="4887763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57200" y="1238400"/>
            <a:ext cx="3961493" cy="4887763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9DB4C7-183A-4996-AC7F-2CDDC4BED0C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265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027274" y="1238400"/>
            <a:ext cx="4680000" cy="1548001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57200" y="1238401"/>
            <a:ext cx="3240000" cy="1548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5"/>
          </p:nvPr>
        </p:nvSpPr>
        <p:spPr>
          <a:xfrm>
            <a:off x="457200" y="4578163"/>
            <a:ext cx="3240000" cy="1548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57200" y="2908282"/>
            <a:ext cx="3240000" cy="154800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11" name="Inhaltsplatzhalter 2"/>
          <p:cNvSpPr>
            <a:spLocks noGrp="1"/>
          </p:cNvSpPr>
          <p:nvPr>
            <p:ph idx="17"/>
          </p:nvPr>
        </p:nvSpPr>
        <p:spPr>
          <a:xfrm>
            <a:off x="4027274" y="2908282"/>
            <a:ext cx="4680000" cy="1548001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8"/>
          </p:nvPr>
        </p:nvSpPr>
        <p:spPr>
          <a:xfrm>
            <a:off x="4027274" y="4578162"/>
            <a:ext cx="4680000" cy="1548001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41FFB5-B1A3-4B4B-B919-898E694115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547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199" y="1238400"/>
            <a:ext cx="3961495" cy="180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3"/>
          </p:nvPr>
        </p:nvSpPr>
        <p:spPr>
          <a:xfrm>
            <a:off x="4731830" y="1238400"/>
            <a:ext cx="3954970" cy="1800000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457200" y="3238473"/>
            <a:ext cx="8229600" cy="2887690"/>
          </a:xfrm>
        </p:spPr>
        <p:txBody>
          <a:bodyPr rtlCol="0">
            <a:normAutofit/>
          </a:bodyPr>
          <a:lstStyle/>
          <a:p>
            <a:pPr lvl="0"/>
            <a:r>
              <a:rPr lang="de-DE" noProof="0" smtClean="0"/>
              <a:t>Bild auf Platzhalter ziehen oder durch Klicken auf Symbol hinzufügen</a:t>
            </a:r>
            <a:endParaRPr lang="de-DE" noProof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5B6D71-A608-43F6-A0E0-F789FB27CAA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3968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6"/>
          <p:cNvCxnSpPr>
            <a:cxnSpLocks noChangeShapeType="1"/>
          </p:cNvCxnSpPr>
          <p:nvPr userDrawn="1"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Bild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546100"/>
            <a:ext cx="12239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15"/>
          <p:cNvCxnSpPr>
            <a:cxnSpLocks noChangeShapeType="1"/>
          </p:cNvCxnSpPr>
          <p:nvPr userDrawn="1"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Gerade Verbindung 6"/>
          <p:cNvCxnSpPr>
            <a:cxnSpLocks noChangeShapeType="1"/>
          </p:cNvCxnSpPr>
          <p:nvPr userDrawn="1"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33" descr="Balken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50000" y="0"/>
            <a:ext cx="6598069" cy="950400"/>
          </a:xfr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594475"/>
            <a:ext cx="2133600" cy="18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240EA9-910F-4FE8-B096-22174933C80D}" type="slidenum">
              <a:rPr lang="de-DE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228600" y="6573024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Wiring Systems  November  2014</a:t>
            </a:r>
            <a:endParaRPr lang="en-US" sz="1200" b="1" dirty="0">
              <a:solidFill>
                <a:prstClr val="white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7219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ED84F39-2BD1-43A6-B3AC-1306EF16B2E8}" type="slidenum">
              <a:rPr lang="de-DE" altLang="zh-CN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de-DE" altLang="zh-CN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62431"/>
      </p:ext>
    </p:extLst>
  </p:cSld>
  <p:clrMapOvr>
    <a:masterClrMapping/>
  </p:clrMapOvr>
  <p:transition spd="med">
    <p:split orient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6075" y="896938"/>
            <a:ext cx="8493125" cy="5359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ea typeface="+mn-ea"/>
              </a:defRPr>
            </a:lvl1pPr>
          </a:lstStyle>
          <a:p>
            <a:pPr>
              <a:defRPr/>
            </a:pPr>
            <a:fld id="{363DDBF2-D99B-4A6A-AD60-44A07F25D58A}" type="slidenum">
              <a:rPr lang="fr-FR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88110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3" indent="0">
              <a:buNone/>
              <a:defRPr sz="1600" b="1"/>
            </a:lvl6pPr>
            <a:lvl7pPr marL="2743036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3" indent="0">
              <a:buNone/>
              <a:defRPr sz="2000" b="1"/>
            </a:lvl2pPr>
            <a:lvl3pPr marL="914345" indent="0">
              <a:buNone/>
              <a:defRPr sz="1800" b="1"/>
            </a:lvl3pPr>
            <a:lvl4pPr marL="1371518" indent="0">
              <a:buNone/>
              <a:defRPr sz="1600" b="1"/>
            </a:lvl4pPr>
            <a:lvl5pPr marL="1828691" indent="0">
              <a:buNone/>
              <a:defRPr sz="1600" b="1"/>
            </a:lvl5pPr>
            <a:lvl6pPr marL="2285863" indent="0">
              <a:buNone/>
              <a:defRPr sz="1600" b="1"/>
            </a:lvl6pPr>
            <a:lvl7pPr marL="2743036" indent="0">
              <a:buNone/>
              <a:defRPr sz="1600" b="1"/>
            </a:lvl7pPr>
            <a:lvl8pPr marL="3200209" indent="0">
              <a:buNone/>
              <a:defRPr sz="1600" b="1"/>
            </a:lvl8pPr>
            <a:lvl9pPr marL="365738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B4818-9E8A-491D-8A12-7FD698935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6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480F3-6707-4C45-BCC7-7B7A3F6204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438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8AB0-195B-4C63-AE4C-3767080EF7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70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3" indent="0">
              <a:buNone/>
              <a:defRPr sz="900"/>
            </a:lvl6pPr>
            <a:lvl7pPr marL="2743036" indent="0">
              <a:buNone/>
              <a:defRPr sz="900"/>
            </a:lvl7pPr>
            <a:lvl8pPr marL="3200209" indent="0">
              <a:buNone/>
              <a:defRPr sz="900"/>
            </a:lvl8pPr>
            <a:lvl9pPr marL="36573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35580-2D8C-4351-902E-06C34BBBD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16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5" indent="0">
              <a:buNone/>
              <a:defRPr sz="2400"/>
            </a:lvl3pPr>
            <a:lvl4pPr marL="1371518" indent="0">
              <a:buNone/>
              <a:defRPr sz="2000"/>
            </a:lvl4pPr>
            <a:lvl5pPr marL="1828691" indent="0">
              <a:buNone/>
              <a:defRPr sz="2000"/>
            </a:lvl5pPr>
            <a:lvl6pPr marL="2285863" indent="0">
              <a:buNone/>
              <a:defRPr sz="2000"/>
            </a:lvl6pPr>
            <a:lvl7pPr marL="2743036" indent="0">
              <a:buNone/>
              <a:defRPr sz="2000"/>
            </a:lvl7pPr>
            <a:lvl8pPr marL="3200209" indent="0">
              <a:buNone/>
              <a:defRPr sz="2000"/>
            </a:lvl8pPr>
            <a:lvl9pPr marL="365738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5" indent="0">
              <a:buNone/>
              <a:defRPr sz="1000"/>
            </a:lvl3pPr>
            <a:lvl4pPr marL="1371518" indent="0">
              <a:buNone/>
              <a:defRPr sz="900"/>
            </a:lvl4pPr>
            <a:lvl5pPr marL="1828691" indent="0">
              <a:buNone/>
              <a:defRPr sz="900"/>
            </a:lvl5pPr>
            <a:lvl6pPr marL="2285863" indent="0">
              <a:buNone/>
              <a:defRPr sz="900"/>
            </a:lvl6pPr>
            <a:lvl7pPr marL="2743036" indent="0">
              <a:buNone/>
              <a:defRPr sz="900"/>
            </a:lvl7pPr>
            <a:lvl8pPr marL="3200209" indent="0">
              <a:buNone/>
              <a:defRPr sz="900"/>
            </a:lvl8pPr>
            <a:lvl9pPr marL="365738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15D1E-9C53-4CA3-B0A2-7FC68B1120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8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Hom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6445252"/>
            <a:ext cx="21764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forUC05_9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873125" y="5770565"/>
            <a:ext cx="1933575" cy="89217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382" tIns="28191" rIns="56382" bIns="2819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35165"/>
            <a:ext cx="807720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5225"/>
            <a:ext cx="144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5225"/>
            <a:ext cx="144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AE7C7-9E81-4AE0-91D0-8093C420D58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1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5pPr>
      <a:lvl6pPr marL="4571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50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22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95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68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6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9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5"/>
            <a:ext cx="82296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  <a:p>
            <a:pPr lvl="1"/>
            <a:endParaRPr lang="en-US" smtClean="0"/>
          </a:p>
          <a:p>
            <a:pPr lvl="1"/>
            <a:endParaRPr lang="en-US" smtClean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Verdana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Verdana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Verdana" pitchFamily="-105" charset="0"/>
                <a:ea typeface="ＭＳ Ｐゴシック" pitchFamily="-105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E541E4-8F88-466F-93D2-2CC5AD3C682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1361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defRPr sz="28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75000"/>
        <a:buFont typeface="Wingdings" pitchFamily="2" charset="2"/>
        <a:defRPr sz="24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Hom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445250"/>
            <a:ext cx="21764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3" descr="forUC05_9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873125" y="5770563"/>
            <a:ext cx="1933575" cy="89217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382" tIns="28191" rIns="56382" bIns="2819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35163"/>
            <a:ext cx="807720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819400" y="6245225"/>
            <a:ext cx="144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2438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5225"/>
            <a:ext cx="1447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3AE7C7-9E81-4AE0-91D0-8093C420D58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4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yriad Pro" pitchFamily="34" charset="0"/>
        </a:defRPr>
      </a:lvl5pPr>
      <a:lvl6pPr marL="4571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1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50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22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95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68" indent="-22858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6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9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65976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512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38250"/>
            <a:ext cx="8229600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cxnSp>
        <p:nvCxnSpPr>
          <p:cNvPr id="5124" name="Gerade Verbindung 6"/>
          <p:cNvCxnSpPr>
            <a:cxnSpLocks noChangeShapeType="1"/>
          </p:cNvCxnSpPr>
          <p:nvPr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5" name="Bild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546100"/>
            <a:ext cx="12239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Gerade Verbindung 10"/>
          <p:cNvCxnSpPr/>
          <p:nvPr userDrawn="1"/>
        </p:nvCxnSpPr>
        <p:spPr>
          <a:xfrm>
            <a:off x="0" y="6534150"/>
            <a:ext cx="9144000" cy="0"/>
          </a:xfrm>
          <a:prstGeom prst="line">
            <a:avLst/>
          </a:prstGeom>
          <a:ln w="9525" cmpd="sng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1625" y="6534150"/>
            <a:ext cx="6577013" cy="238125"/>
          </a:xfrm>
          <a:prstGeom prst="rect">
            <a:avLst/>
          </a:prstGeom>
        </p:spPr>
        <p:txBody>
          <a:bodyPr vert="horz" lIns="143964" tIns="45709" rIns="143964" bIns="45709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de-DE"/>
              <a:t>Corporate Presentation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559675" y="6538913"/>
            <a:ext cx="1262063" cy="233362"/>
          </a:xfrm>
          <a:prstGeom prst="rect">
            <a:avLst/>
          </a:prstGeom>
        </p:spPr>
        <p:txBody>
          <a:bodyPr vert="horz" wrap="square" lIns="143964" tIns="45709" rIns="143964" bIns="45709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567F72E-2E55-443D-92FA-A7741CA06C0D}" type="slidenum">
              <a:rPr lang="de-DE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88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/>
          <a:ea typeface="MS PGothic" pitchFamily="34" charset="-128"/>
          <a:cs typeface="MS PGothic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4089"/>
        </a:buClr>
        <a:buSzPct val="115000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534988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004089"/>
        </a:buClr>
        <a:buFont typeface="Wingdings" pitchFamily="2" charset="2"/>
        <a:buChar char="§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2" descr="Fond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0913"/>
            <a:ext cx="91440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3" descr="Balke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2" name="Gerade Verbindung 6"/>
          <p:cNvCxnSpPr>
            <a:cxnSpLocks noChangeShapeType="1"/>
          </p:cNvCxnSpPr>
          <p:nvPr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53" name="Picture 33" descr="Balken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54" name="Gerade Verbindung 15"/>
          <p:cNvCxnSpPr>
            <a:cxnSpLocks noChangeShapeType="1"/>
          </p:cNvCxnSpPr>
          <p:nvPr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5" name="Gerade Verbindung 6"/>
          <p:cNvCxnSpPr>
            <a:cxnSpLocks noChangeShapeType="1"/>
          </p:cNvCxnSpPr>
          <p:nvPr/>
        </p:nvCxnSpPr>
        <p:spPr bwMode="auto">
          <a:xfrm>
            <a:off x="0" y="950913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6" name="Titelplatzhalter 1"/>
          <p:cNvSpPr>
            <a:spLocks noGrp="1"/>
          </p:cNvSpPr>
          <p:nvPr>
            <p:ph type="title"/>
          </p:nvPr>
        </p:nvSpPr>
        <p:spPr bwMode="auto">
          <a:xfrm>
            <a:off x="449263" y="0"/>
            <a:ext cx="659765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594475"/>
            <a:ext cx="2133600" cy="1873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240EA9-910F-4FE8-B096-22174933C80D}" type="slidenum">
              <a:rPr lang="de-DE">
                <a:solidFill>
                  <a:prstClr val="white"/>
                </a:solidFill>
                <a:ea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dirty="0">
              <a:solidFill>
                <a:prstClr val="white"/>
              </a:solidFill>
              <a:ea typeface="MS PGothic"/>
            </a:endParaRPr>
          </a:p>
        </p:txBody>
      </p:sp>
      <p:pic>
        <p:nvPicPr>
          <p:cNvPr id="2059" name="Bild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713" y="546100"/>
            <a:ext cx="12239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28600" y="6573024"/>
            <a:ext cx="518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prstClr val="white"/>
                </a:solidFill>
                <a:latin typeface="Calibri" pitchFamily="34" charset="0"/>
                <a:ea typeface="MS PGothic" pitchFamily="34" charset="-128"/>
              </a:rPr>
              <a:t>Wiring Systems  November  2014</a:t>
            </a:r>
            <a:endParaRPr lang="en-US" sz="1200" b="1" dirty="0">
              <a:solidFill>
                <a:prstClr val="white"/>
              </a:solidFill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09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0" r:id="rId2"/>
    <p:sldLayoutId id="214748375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  <a:cs typeface="MS PGothic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004089"/>
        </a:buClr>
        <a:buSzPct val="115000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34988" indent="-263525" algn="l" defTabSz="457200" rtl="0" eaLnBrk="0" fontAlgn="base" hangingPunct="0">
        <a:spcBef>
          <a:spcPct val="20000"/>
        </a:spcBef>
        <a:spcAft>
          <a:spcPct val="0"/>
        </a:spcAft>
        <a:buClr>
          <a:srgbClr val="004089"/>
        </a:buClr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806450" indent="-271463" algn="l" defTabSz="457200" rtl="0" eaLnBrk="0" fontAlgn="base" hangingPunct="0">
        <a:spcBef>
          <a:spcPct val="20000"/>
        </a:spcBef>
        <a:spcAft>
          <a:spcPct val="0"/>
        </a:spcAft>
        <a:buClr>
          <a:srgbClr val="BFBFBF"/>
        </a:buClr>
        <a:buFont typeface="Wingdings" pitchFamily="2" charset="2"/>
        <a:buChar char="§"/>
        <a:defRPr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lenyjk@mail.uc.edu" TargetMode="Externa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520701" y="1524000"/>
            <a:ext cx="8623300" cy="990600"/>
          </a:xfrm>
        </p:spPr>
        <p:txBody>
          <a:bodyPr/>
          <a:lstStyle/>
          <a:p>
            <a:r>
              <a:rPr lang="en-US" b="1" dirty="0" smtClean="0"/>
              <a:t>Engineering and Applied </a:t>
            </a:r>
            <a:br>
              <a:rPr lang="en-US" b="1" dirty="0" smtClean="0"/>
            </a:br>
            <a:r>
              <a:rPr lang="en-US" b="1" dirty="0" smtClean="0"/>
              <a:t>Science Tribunal</a:t>
            </a:r>
          </a:p>
        </p:txBody>
      </p:sp>
      <p:sp>
        <p:nvSpPr>
          <p:cNvPr id="3075" name="Title 1"/>
          <p:cNvSpPr txBox="1">
            <a:spLocks/>
          </p:cNvSpPr>
          <p:nvPr/>
        </p:nvSpPr>
        <p:spPr bwMode="auto">
          <a:xfrm>
            <a:off x="533400" y="40005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eaLnBrk="0" hangingPunct="0"/>
            <a:r>
              <a:rPr lang="en-US" sz="4400" dirty="0" smtClean="0">
                <a:solidFill>
                  <a:schemeClr val="tx2"/>
                </a:solidFill>
                <a:latin typeface="Myriad Pro" pitchFamily="34" charset="0"/>
              </a:rPr>
              <a:t>March 9</a:t>
            </a:r>
            <a:r>
              <a:rPr lang="en-US" sz="4400" baseline="30000" dirty="0" smtClean="0">
                <a:solidFill>
                  <a:schemeClr val="tx2"/>
                </a:solidFill>
                <a:latin typeface="Myriad Pro" pitchFamily="34" charset="0"/>
              </a:rPr>
              <a:t>th</a:t>
            </a:r>
            <a:r>
              <a:rPr lang="en-US" sz="4400" dirty="0" smtClean="0">
                <a:solidFill>
                  <a:schemeClr val="tx2"/>
                </a:solidFill>
                <a:latin typeface="Myriad Pro" pitchFamily="34" charset="0"/>
              </a:rPr>
              <a:t>, </a:t>
            </a:r>
            <a:r>
              <a:rPr lang="en-US" sz="4400" dirty="0" smtClean="0">
                <a:solidFill>
                  <a:schemeClr val="tx2"/>
                </a:solidFill>
                <a:latin typeface="Myriad Pro" pitchFamily="34" charset="0"/>
              </a:rPr>
              <a:t>2015</a:t>
            </a:r>
            <a:endParaRPr lang="en-US" sz="4400" dirty="0">
              <a:solidFill>
                <a:schemeClr val="tx2"/>
              </a:solidFill>
              <a:latin typeface="Myriad Pro" pitchFamily="34" charset="0"/>
            </a:endParaRPr>
          </a:p>
        </p:txBody>
      </p:sp>
      <p:sp>
        <p:nvSpPr>
          <p:cNvPr id="3076" name="Title 1"/>
          <p:cNvSpPr txBox="1">
            <a:spLocks/>
          </p:cNvSpPr>
          <p:nvPr/>
        </p:nvSpPr>
        <p:spPr bwMode="auto">
          <a:xfrm>
            <a:off x="533400" y="2971800"/>
            <a:ext cx="861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algn="ctr" eaLnBrk="0" hangingPunct="0"/>
            <a:r>
              <a:rPr lang="en-US" sz="4400" dirty="0">
                <a:solidFill>
                  <a:schemeClr val="tx2"/>
                </a:solidFill>
                <a:latin typeface="Myriad Pro" pitchFamily="34" charset="0"/>
              </a:rPr>
              <a:t>General Meeting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President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Office Hours: </a:t>
            </a:r>
          </a:p>
          <a:p>
            <a:pPr lvl="1"/>
            <a:r>
              <a:rPr lang="en-US" sz="3200" dirty="0" smtClean="0"/>
              <a:t>Mondays 6:30-7:30 PM</a:t>
            </a:r>
            <a:endParaRPr lang="en-US" sz="3200" dirty="0"/>
          </a:p>
          <a:p>
            <a:pPr lvl="1"/>
            <a:r>
              <a:rPr lang="en-US" sz="3200" dirty="0"/>
              <a:t>Baldwin 650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315200" y="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eaLnBrk="0" hangingPunct="0"/>
            <a:r>
              <a:rPr lang="en-US" sz="1600" b="1" u="sng" dirty="0" smtClean="0">
                <a:solidFill>
                  <a:schemeClr val="tx2"/>
                </a:solidFill>
                <a:latin typeface="Myriad Pro" pitchFamily="34" charset="0"/>
              </a:rPr>
              <a:t>Officer: </a:t>
            </a:r>
          </a:p>
          <a:p>
            <a:pPr eaLnBrk="0" hangingPunct="0"/>
            <a:r>
              <a:rPr lang="en-US" sz="1600" b="1" dirty="0" smtClean="0">
                <a:solidFill>
                  <a:schemeClr val="tx2"/>
                </a:solidFill>
                <a:latin typeface="Myriad Pro" pitchFamily="34" charset="0"/>
              </a:rPr>
              <a:t>Alison Hayfer</a:t>
            </a:r>
            <a:endParaRPr lang="en-US" sz="1600" dirty="0">
              <a:solidFill>
                <a:schemeClr val="tx2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Vice President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Office Hours: </a:t>
            </a:r>
          </a:p>
          <a:p>
            <a:pPr lvl="1"/>
            <a:r>
              <a:rPr lang="en-US" sz="3200" dirty="0" smtClean="0"/>
              <a:t>Wednesdays 1:30-2:30 PM</a:t>
            </a:r>
          </a:p>
          <a:p>
            <a:pPr lvl="1"/>
            <a:r>
              <a:rPr lang="en-US" sz="3200" dirty="0" smtClean="0"/>
              <a:t>Baldwin 650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1524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Officer: </a:t>
            </a:r>
          </a:p>
          <a:p>
            <a:r>
              <a:rPr lang="en-US" dirty="0" smtClean="0"/>
              <a:t>Carlo </a:t>
            </a:r>
            <a:r>
              <a:rPr lang="en-US" dirty="0" err="1" smtClean="0"/>
              <a:t>Perottino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Associate Vice President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Office Hours:</a:t>
            </a:r>
          </a:p>
          <a:p>
            <a:pPr lvl="1"/>
            <a:r>
              <a:rPr lang="en-US" sz="3200" dirty="0" smtClean="0"/>
              <a:t>Tuesday/ Thursday 12:45-1:45 PM</a:t>
            </a:r>
          </a:p>
          <a:p>
            <a:pPr lvl="1"/>
            <a:r>
              <a:rPr lang="en-US" sz="3200" dirty="0" smtClean="0"/>
              <a:t>Baldwin 650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162800" y="152401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Officer:</a:t>
            </a:r>
            <a:r>
              <a:rPr lang="en-US" dirty="0" smtClean="0"/>
              <a:t> </a:t>
            </a:r>
          </a:p>
          <a:p>
            <a:r>
              <a:rPr lang="en-US" dirty="0" smtClean="0"/>
              <a:t>Matt Kitchen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1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Committee Meetings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Student Rights and Interests: Mondays at 1:30pm</a:t>
            </a:r>
          </a:p>
          <a:p>
            <a:r>
              <a:rPr lang="en-US" sz="2800" dirty="0" smtClean="0"/>
              <a:t>Campus Life: Mondays at 6pm</a:t>
            </a:r>
          </a:p>
          <a:p>
            <a:r>
              <a:rPr lang="en-US" sz="2800" dirty="0" smtClean="0"/>
              <a:t>Academic Issues: Thursdays at 5:30pm</a:t>
            </a:r>
          </a:p>
          <a:p>
            <a:r>
              <a:rPr lang="en-US" sz="2800" dirty="0" smtClean="0"/>
              <a:t>Governmental Affairs: Thursdays at 8pm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dirty="0" smtClean="0"/>
              <a:t>All meet in the Student Government Office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18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TEDx</a:t>
            </a:r>
            <a:r>
              <a:rPr lang="en-US" dirty="0" smtClean="0"/>
              <a:t> U Cincinnati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“Rise and Reimagine”</a:t>
            </a:r>
          </a:p>
          <a:p>
            <a:r>
              <a:rPr lang="en-US" dirty="0" smtClean="0"/>
              <a:t>March 27, 2015 at UC</a:t>
            </a:r>
          </a:p>
          <a:p>
            <a:r>
              <a:rPr lang="en-US" dirty="0" smtClean="0"/>
              <a:t>One slot for a student speaker</a:t>
            </a:r>
          </a:p>
          <a:p>
            <a:pPr lvl="1"/>
            <a:r>
              <a:rPr lang="en-US" dirty="0" smtClean="0"/>
              <a:t>Apply at tedxucincinnati.com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1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Secretary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sign in at the back of the room</a:t>
            </a:r>
          </a:p>
          <a:p>
            <a:r>
              <a:rPr lang="en-US" dirty="0" smtClean="0"/>
              <a:t>Must attend and sign in at minimum of 4 meetings each semester to having voting rights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7008564" y="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eaLnBrk="0" hangingPunct="0"/>
            <a:r>
              <a:rPr lang="en-US" sz="1600" b="1" u="sng" dirty="0" smtClean="0">
                <a:solidFill>
                  <a:schemeClr val="tx2"/>
                </a:solidFill>
                <a:latin typeface="Myriad Pro" pitchFamily="34" charset="0"/>
              </a:rPr>
              <a:t>Officer:</a:t>
            </a:r>
            <a:endParaRPr lang="en-US" sz="1600" u="sng" dirty="0">
              <a:solidFill>
                <a:schemeClr val="tx2"/>
              </a:solidFill>
              <a:latin typeface="Myriad Pro" pitchFamily="34" charset="0"/>
            </a:endParaRPr>
          </a:p>
          <a:p>
            <a:pPr eaLnBrk="0" hangingPunct="0"/>
            <a:r>
              <a:rPr lang="en-US" sz="1600" dirty="0" smtClean="0">
                <a:solidFill>
                  <a:schemeClr val="tx2"/>
                </a:solidFill>
                <a:latin typeface="Myriad Pro" pitchFamily="34" charset="0"/>
              </a:rPr>
              <a:t>Jared Wood</a:t>
            </a:r>
          </a:p>
        </p:txBody>
      </p:sp>
    </p:spTree>
    <p:extLst>
      <p:ext uri="{BB962C8B-B14F-4D97-AF65-F5344CB8AC3E}">
        <p14:creationId xmlns:p14="http://schemas.microsoft.com/office/powerpoint/2010/main" val="1822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696200" cy="1143000"/>
          </a:xfrm>
        </p:spPr>
        <p:txBody>
          <a:bodyPr/>
          <a:lstStyle/>
          <a:p>
            <a:r>
              <a:rPr lang="en-US" sz="6000" b="1" dirty="0" smtClean="0"/>
              <a:t>Committee Reports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914400" y="563880"/>
            <a:ext cx="8077200" cy="1295400"/>
          </a:xfrm>
        </p:spPr>
        <p:txBody>
          <a:bodyPr/>
          <a:lstStyle/>
          <a:p>
            <a:r>
              <a:rPr lang="en-US" b="1" u="sng" dirty="0" smtClean="0"/>
              <a:t>Career Fair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8001000" cy="4267200"/>
          </a:xfrm>
        </p:spPr>
        <p:txBody>
          <a:bodyPr/>
          <a:lstStyle/>
          <a:p>
            <a:pPr lvl="1"/>
            <a:r>
              <a:rPr lang="en-US" dirty="0" smtClean="0"/>
              <a:t>Planning for fall career fair is starting up soon.  Want to get involved?  Here are the contacts for each of our volunteer areas:</a:t>
            </a:r>
          </a:p>
          <a:p>
            <a:pPr lvl="2"/>
            <a:r>
              <a:rPr lang="en-US" dirty="0" smtClean="0"/>
              <a:t>Company Recruitment – McKenzie </a:t>
            </a:r>
            <a:r>
              <a:rPr lang="en-US" dirty="0" err="1" smtClean="0"/>
              <a:t>Kinzbach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kinzbame@mail.uc.edu</a:t>
            </a:r>
            <a:r>
              <a:rPr lang="en-US" dirty="0" smtClean="0"/>
              <a:t>)</a:t>
            </a:r>
            <a:endParaRPr lang="en-US" dirty="0" smtClean="0"/>
          </a:p>
          <a:p>
            <a:pPr lvl="2"/>
            <a:r>
              <a:rPr lang="en-US" dirty="0" smtClean="0"/>
              <a:t>Resume Review Day – Heath Palmer </a:t>
            </a:r>
            <a:r>
              <a:rPr lang="en-US" dirty="0" smtClean="0"/>
              <a:t>(palmerha@mail.uc.edu)</a:t>
            </a:r>
            <a:endParaRPr lang="en-US" dirty="0" smtClean="0"/>
          </a:p>
          <a:p>
            <a:pPr lvl="2"/>
            <a:r>
              <a:rPr lang="en-US" dirty="0" smtClean="0"/>
              <a:t>Day-of Volunteers – Maggie Connell (</a:t>
            </a:r>
            <a:r>
              <a:rPr lang="en-US" dirty="0" smtClean="0"/>
              <a:t>connelmt@mail.uc.edu)</a:t>
            </a:r>
            <a:endParaRPr lang="en-US" dirty="0" smtClean="0"/>
          </a:p>
          <a:p>
            <a:pPr lvl="2"/>
            <a:r>
              <a:rPr lang="en-US" dirty="0" smtClean="0"/>
              <a:t>Logistics and Marketing – </a:t>
            </a:r>
            <a:r>
              <a:rPr lang="en-US" sz="1800" dirty="0" smtClean="0"/>
              <a:t>Dane Sowers </a:t>
            </a:r>
            <a:r>
              <a:rPr lang="en-US" sz="1800" dirty="0" smtClean="0"/>
              <a:t>(sowersdd@mail.uc.edu) </a:t>
            </a:r>
            <a:r>
              <a:rPr lang="en-US" sz="1800" dirty="0" smtClean="0"/>
              <a:t>or Tim Kemper </a:t>
            </a:r>
            <a:r>
              <a:rPr lang="en-US" sz="1800" dirty="0" smtClean="0"/>
              <a:t>(kemperta@mail.uc.edu) </a:t>
            </a:r>
            <a:endParaRPr lang="en-US" sz="1800" dirty="0"/>
          </a:p>
          <a:p>
            <a:pPr lvl="1"/>
            <a:r>
              <a:rPr lang="en-US" dirty="0" smtClean="0"/>
              <a:t>Questions?  Email a coordinator at careerfair@uc.edu!	</a:t>
            </a:r>
            <a:endParaRPr lang="en-US" dirty="0"/>
          </a:p>
        </p:txBody>
      </p:sp>
      <p:sp>
        <p:nvSpPr>
          <p:cNvPr id="11268" name="Title 1"/>
          <p:cNvSpPr txBox="1">
            <a:spLocks/>
          </p:cNvSpPr>
          <p:nvPr/>
        </p:nvSpPr>
        <p:spPr bwMode="auto">
          <a:xfrm>
            <a:off x="7391400" y="172720"/>
            <a:ext cx="213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 anchor="ctr"/>
          <a:lstStyle/>
          <a:p>
            <a:pPr eaLnBrk="0" hangingPunct="0"/>
            <a:r>
              <a:rPr lang="en-US" sz="1400" b="1" u="sng" dirty="0" smtClean="0">
                <a:solidFill>
                  <a:schemeClr val="tx2"/>
                </a:solidFill>
                <a:latin typeface="Myriad Pro" pitchFamily="34" charset="0"/>
              </a:rPr>
              <a:t>Chairs:</a:t>
            </a:r>
            <a:endParaRPr lang="en-US" sz="1400" u="sng" dirty="0">
              <a:solidFill>
                <a:schemeClr val="tx2"/>
              </a:solidFill>
              <a:latin typeface="Myriad Pro" pitchFamily="34" charset="0"/>
            </a:endParaRPr>
          </a:p>
          <a:p>
            <a:pPr eaLnBrk="0" hangingPunct="0"/>
            <a:r>
              <a:rPr lang="en-US" sz="1400" dirty="0" smtClean="0">
                <a:solidFill>
                  <a:schemeClr val="tx2"/>
                </a:solidFill>
                <a:latin typeface="Myriad Pro" pitchFamily="34" charset="0"/>
              </a:rPr>
              <a:t>Dane Sowers</a:t>
            </a:r>
          </a:p>
          <a:p>
            <a:pPr eaLnBrk="0" hangingPunct="0"/>
            <a:r>
              <a:rPr lang="en-US" sz="1400" dirty="0" smtClean="0">
                <a:solidFill>
                  <a:schemeClr val="tx2"/>
                </a:solidFill>
                <a:latin typeface="Myriad Pro" pitchFamily="34" charset="0"/>
              </a:rPr>
              <a:t>Nick Stelzer</a:t>
            </a:r>
          </a:p>
          <a:p>
            <a:pPr eaLnBrk="0" hangingPunct="0"/>
            <a:r>
              <a:rPr lang="en-US" sz="1400" dirty="0" smtClean="0">
                <a:solidFill>
                  <a:schemeClr val="tx2"/>
                </a:solidFill>
                <a:latin typeface="Myriad Pro" pitchFamily="34" charset="0"/>
              </a:rPr>
              <a:t>Tim Kemper</a:t>
            </a:r>
            <a:endParaRPr lang="en-US" sz="1400" dirty="0">
              <a:solidFill>
                <a:schemeClr val="tx2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95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74" y="857250"/>
            <a:ext cx="2893219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3" y="857250"/>
            <a:ext cx="289321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7"/>
          <a:stretch/>
        </p:blipFill>
        <p:spPr>
          <a:xfrm>
            <a:off x="5854836" y="880898"/>
            <a:ext cx="3341971" cy="51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2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857250"/>
            <a:ext cx="2893219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312" y="857250"/>
            <a:ext cx="28932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College of A&amp;S Tribunal</a:t>
            </a:r>
            <a:endParaRPr lang="en-US" dirty="0" smtClean="0"/>
          </a:p>
          <a:p>
            <a:r>
              <a:rPr lang="en-US" dirty="0" smtClean="0"/>
              <a:t>Officer Reports</a:t>
            </a:r>
          </a:p>
          <a:p>
            <a:r>
              <a:rPr lang="en-US" dirty="0" smtClean="0"/>
              <a:t>Committee Reports</a:t>
            </a:r>
          </a:p>
          <a:p>
            <a:r>
              <a:rPr lang="en-US" dirty="0" smtClean="0"/>
              <a:t>Raffle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40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870045"/>
            <a:ext cx="2900416" cy="51562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6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9" b="12241"/>
          <a:stretch/>
        </p:blipFill>
        <p:spPr>
          <a:xfrm>
            <a:off x="402023" y="857250"/>
            <a:ext cx="3866493" cy="515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8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1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92" y="857249"/>
            <a:ext cx="2893219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2" y="1059488"/>
            <a:ext cx="4739023" cy="473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1"/>
          <a:stretch/>
        </p:blipFill>
        <p:spPr>
          <a:xfrm>
            <a:off x="1" y="1821655"/>
            <a:ext cx="4192073" cy="3377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/>
          <a:stretch/>
        </p:blipFill>
        <p:spPr>
          <a:xfrm>
            <a:off x="4201731" y="2004147"/>
            <a:ext cx="4978863" cy="301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67" y="857250"/>
            <a:ext cx="385762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16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3147"/>
            <a:ext cx="5002274" cy="3751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991" y="85725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" y="1952218"/>
            <a:ext cx="4504997" cy="3003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921423"/>
            <a:ext cx="462915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 smtClean="0"/>
              <a:t>Luau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it is: Our yearly celebration for engineers at the beach waterpark that includes a day at the beach waterpark, food, and drinks for those of you of age</a:t>
            </a:r>
          </a:p>
          <a:p>
            <a:r>
              <a:rPr lang="en-US" sz="2800" dirty="0" smtClean="0"/>
              <a:t>When is it: June 27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2015</a:t>
            </a:r>
          </a:p>
          <a:p>
            <a:r>
              <a:rPr lang="en-US" sz="2800" dirty="0" smtClean="0"/>
              <a:t>Want tickets: Tickets will be sold the last two weeks of the semester and in the Summer</a:t>
            </a:r>
            <a:endParaRPr lang="en-US" sz="2800" dirty="0"/>
          </a:p>
          <a:p>
            <a:r>
              <a:rPr lang="en-US" sz="2800" dirty="0" smtClean="0"/>
              <a:t>Want to Help?: Student volunteers needed to sell tickets at the end of the semester. 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6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Affairs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There’s still a snitch on the loose! It’s still working hard and late on his engineering projects</a:t>
            </a:r>
          </a:p>
          <a:p>
            <a:r>
              <a:rPr lang="en-US" sz="2800" dirty="0"/>
              <a:t>Like us on Facebook! Follow us on Twitter! @</a:t>
            </a:r>
            <a:r>
              <a:rPr lang="en-US" sz="2800" dirty="0" err="1"/>
              <a:t>uctribunal</a:t>
            </a:r>
            <a:endParaRPr lang="en-US" sz="2800" dirty="0"/>
          </a:p>
          <a:p>
            <a:r>
              <a:rPr lang="en-US" sz="2800" dirty="0"/>
              <a:t>Have pictures from </a:t>
            </a:r>
            <a:r>
              <a:rPr lang="en-US" sz="2800" dirty="0" err="1"/>
              <a:t>Eweek</a:t>
            </a:r>
            <a:r>
              <a:rPr lang="en-US" sz="2800" dirty="0"/>
              <a:t>? Send them to us at </a:t>
            </a:r>
            <a:r>
              <a:rPr lang="en-US" sz="2800" dirty="0">
                <a:hlinkClick r:id="rId2"/>
              </a:rPr>
              <a:t>lenyjk@mail.uc.edu</a:t>
            </a:r>
            <a:r>
              <a:rPr lang="en-US" sz="2800" dirty="0"/>
              <a:t> or tweet them to us!</a:t>
            </a:r>
          </a:p>
          <a:p>
            <a:r>
              <a:rPr lang="en-US" sz="2800" dirty="0"/>
              <a:t>Will be taking down old posters in Baldwin after the meeting!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8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6962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Special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Thanks to those who helped with Egg Drop!</a:t>
            </a:r>
          </a:p>
          <a:p>
            <a:endParaRPr lang="en-US" sz="3000" dirty="0" smtClean="0"/>
          </a:p>
          <a:p>
            <a:r>
              <a:rPr lang="en-US" sz="3000" dirty="0" smtClean="0"/>
              <a:t>Upcoming Service Hour Opportunities!</a:t>
            </a:r>
            <a:endParaRPr lang="en-US" dirty="0" smtClean="0"/>
          </a:p>
          <a:p>
            <a:pPr lvl="1"/>
            <a:r>
              <a:rPr lang="en-US" b="1" dirty="0"/>
              <a:t>Habitat for Humanity </a:t>
            </a:r>
          </a:p>
          <a:p>
            <a:pPr lvl="2"/>
            <a:r>
              <a:rPr lang="en-US" dirty="0"/>
              <a:t>March 14	</a:t>
            </a:r>
          </a:p>
          <a:p>
            <a:pPr lvl="2"/>
            <a:r>
              <a:rPr lang="en-US" dirty="0"/>
              <a:t>Time: 12:30 – 4</a:t>
            </a:r>
          </a:p>
          <a:p>
            <a:pPr lvl="2"/>
            <a:r>
              <a:rPr lang="en-US" dirty="0"/>
              <a:t>Food Provided!</a:t>
            </a:r>
          </a:p>
          <a:p>
            <a:pPr lvl="2"/>
            <a:r>
              <a:rPr lang="en-US" dirty="0" smtClean="0"/>
              <a:t>One spot Left!</a:t>
            </a:r>
            <a:endParaRPr lang="en-US" dirty="0"/>
          </a:p>
          <a:p>
            <a:pPr lvl="2"/>
            <a:r>
              <a:rPr lang="en-US" dirty="0"/>
              <a:t>Questions? Contact Spencer Lewis:</a:t>
            </a:r>
          </a:p>
          <a:p>
            <a:pPr lvl="3"/>
            <a:r>
              <a:rPr lang="en-US" dirty="0" smtClean="0"/>
              <a:t>lewis2s9@mail.uc.edu  </a:t>
            </a:r>
            <a:endParaRPr lang="en-US" dirty="0"/>
          </a:p>
          <a:p>
            <a:pPr lvl="1"/>
            <a:endParaRPr lang="en-US" sz="2600" b="1" dirty="0" smtClean="0"/>
          </a:p>
          <a:p>
            <a:pPr lvl="1"/>
            <a:r>
              <a:rPr lang="en-US" sz="2600" b="1" dirty="0" smtClean="0"/>
              <a:t>Matthew </a:t>
            </a:r>
            <a:r>
              <a:rPr lang="en-US" sz="2600" b="1" dirty="0"/>
              <a:t>25 Ministries</a:t>
            </a:r>
          </a:p>
          <a:p>
            <a:pPr lvl="2"/>
            <a:r>
              <a:rPr lang="en-US" sz="2200" dirty="0"/>
              <a:t>March 28	     </a:t>
            </a:r>
          </a:p>
          <a:p>
            <a:pPr lvl="2"/>
            <a:r>
              <a:rPr lang="en-US" sz="2200" dirty="0"/>
              <a:t>Time: 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 </a:t>
            </a:r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3</a:t>
            </a:r>
          </a:p>
          <a:p>
            <a:pPr lvl="2"/>
            <a:r>
              <a:rPr lang="en-US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 spot left!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/>
            <a:r>
              <a:rPr lang="en-US" sz="2000" dirty="0"/>
              <a:t>Questions? </a:t>
            </a:r>
            <a:r>
              <a:rPr lang="en-US" sz="2200" dirty="0"/>
              <a:t>Contact Jorge Benito Montejo:</a:t>
            </a:r>
          </a:p>
          <a:p>
            <a:pPr lvl="3"/>
            <a:r>
              <a:rPr lang="en-US" dirty="0" smtClean="0"/>
              <a:t>benitoje@mail.uc.edu </a:t>
            </a:r>
            <a:endParaRPr lang="en-US" dirty="0"/>
          </a:p>
        </p:txBody>
      </p:sp>
      <p:pic>
        <p:nvPicPr>
          <p:cNvPr id="2050" name="Picture 2" descr="http://www.bridgetcamden.com/wp-content/uploads/2010/03/Habitat-For-Humanity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1828800"/>
            <a:ext cx="29464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3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/>
        </p:nvSpPr>
        <p:spPr bwMode="auto">
          <a:xfrm>
            <a:off x="1447800" y="381000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bg1"/>
                </a:solidFill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i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yriad Pro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yriad Pro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yriad Pro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yriad Pro Black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i="0" dirty="0" smtClean="0">
                <a:solidFill>
                  <a:srgbClr val="000000"/>
                </a:solidFill>
                <a:latin typeface="Myriad Pro"/>
              </a:rPr>
              <a:t>Purpose</a:t>
            </a:r>
          </a:p>
        </p:txBody>
      </p:sp>
      <p:sp>
        <p:nvSpPr>
          <p:cNvPr id="5" name="Content Placeholder 5"/>
          <p:cNvSpPr>
            <a:spLocks noGrp="1"/>
          </p:cNvSpPr>
          <p:nvPr/>
        </p:nvSpPr>
        <p:spPr bwMode="auto">
          <a:xfrm>
            <a:off x="1168401" y="1752601"/>
            <a:ext cx="7594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Blip>
                <a:blip r:embed="rId2"/>
              </a:buBlip>
              <a:defRPr sz="3200" baseline="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–"/>
              <a:defRPr sz="28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•"/>
              <a:defRPr sz="24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–"/>
              <a:defRPr sz="20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25000"/>
              <a:buChar char="»"/>
              <a:defRPr sz="2000" baseline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25000"/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25000"/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25000"/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25000"/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just" eaLnBrk="1" hangingPunct="1">
              <a:buNone/>
              <a:defRPr/>
            </a:pPr>
            <a:endParaRPr lang="en-US" sz="4400" dirty="0" smtClean="0">
              <a:solidFill>
                <a:srgbClr val="000000"/>
              </a:solidFill>
              <a:latin typeface="Myriad Pro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8001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we are: CEAS Branch of Student 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What we do: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 smtClean="0"/>
              <a:t>Host programs for the college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 smtClean="0"/>
              <a:t>Input on curriculum, grievances, and student/faculty relations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r>
              <a:rPr lang="en-US" sz="2800" dirty="0" smtClean="0"/>
              <a:t>Improve student experience in the college</a:t>
            </a:r>
          </a:p>
          <a:p>
            <a:pPr marL="1028700" lvl="1" indent="-571500">
              <a:buFont typeface="Courier New" panose="02070309020205020404" pitchFamily="49" charset="0"/>
              <a:buChar char="o"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486977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lu.edu/Images/student_development/parents/Relay%20For%20Life%20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3294117" cy="29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7696244" cy="1143000"/>
          </a:xfrm>
        </p:spPr>
        <p:txBody>
          <a:bodyPr/>
          <a:lstStyle/>
          <a:p>
            <a:r>
              <a:rPr lang="en-US" dirty="0"/>
              <a:t>Special Events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6096000" cy="522759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Upcoming Service Hour Opportunities!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sz="2600" b="1" dirty="0" smtClean="0"/>
              <a:t>Relay for Life</a:t>
            </a:r>
          </a:p>
          <a:p>
            <a:pPr lvl="2"/>
            <a:r>
              <a:rPr lang="en-US" sz="2200" dirty="0" smtClean="0"/>
              <a:t>April 10 - 11	</a:t>
            </a:r>
          </a:p>
          <a:p>
            <a:pPr lvl="2"/>
            <a:r>
              <a:rPr lang="en-US" sz="2200" dirty="0" smtClean="0"/>
              <a:t>Time: 6 PM (Friday) – 12 PM (Saturday)</a:t>
            </a:r>
          </a:p>
          <a:p>
            <a:pPr lvl="2"/>
            <a:r>
              <a:rPr lang="en-US" sz="2200" dirty="0" smtClean="0"/>
              <a:t>Basically large party to fight cancer!</a:t>
            </a:r>
          </a:p>
          <a:p>
            <a:pPr lvl="2"/>
            <a:r>
              <a:rPr lang="en-US" sz="2200" dirty="0" smtClean="0"/>
              <a:t>Questions? Contact Meredith Meads:</a:t>
            </a:r>
          </a:p>
          <a:p>
            <a:pPr lvl="3"/>
            <a:r>
              <a:rPr lang="en-US" sz="2200" dirty="0" smtClean="0"/>
              <a:t>meadsmc@mail.uc.edu </a:t>
            </a:r>
          </a:p>
          <a:p>
            <a:pPr lvl="1"/>
            <a:r>
              <a:rPr lang="en-US" sz="2600" b="1" dirty="0" smtClean="0"/>
              <a:t>Cincy </a:t>
            </a:r>
            <a:r>
              <a:rPr lang="en-US" sz="2600" b="1" dirty="0" smtClean="0"/>
              <a:t>Clean-Up</a:t>
            </a:r>
          </a:p>
          <a:p>
            <a:pPr lvl="2"/>
            <a:r>
              <a:rPr lang="en-US" sz="2200" dirty="0" smtClean="0"/>
              <a:t>April 4</a:t>
            </a:r>
          </a:p>
          <a:p>
            <a:pPr lvl="2"/>
            <a:r>
              <a:rPr lang="en-US" sz="2200" dirty="0" smtClean="0"/>
              <a:t>Time: 9 AM – Noon</a:t>
            </a:r>
          </a:p>
          <a:p>
            <a:pPr lvl="2"/>
            <a:r>
              <a:rPr lang="en-US" sz="2200" dirty="0" smtClean="0"/>
              <a:t>Cleanup surrounding Cincinnati neighborhoods!</a:t>
            </a:r>
          </a:p>
          <a:p>
            <a:pPr lvl="2"/>
            <a:r>
              <a:rPr lang="en-US" sz="2200" dirty="0"/>
              <a:t>Questions? Contact </a:t>
            </a:r>
            <a:r>
              <a:rPr lang="en-US" sz="2200" dirty="0" smtClean="0"/>
              <a:t>Scott </a:t>
            </a:r>
            <a:r>
              <a:rPr lang="en-US" sz="2200" dirty="0" err="1" smtClean="0"/>
              <a:t>Blincoe</a:t>
            </a:r>
            <a:r>
              <a:rPr lang="en-US" sz="2200" dirty="0" smtClean="0"/>
              <a:t>:</a:t>
            </a:r>
            <a:endParaRPr lang="en-US" sz="2200" dirty="0"/>
          </a:p>
          <a:p>
            <a:pPr lvl="3"/>
            <a:r>
              <a:rPr lang="en-US" sz="2200" dirty="0" smtClean="0"/>
              <a:t>blincosv@mail.uc.edu </a:t>
            </a:r>
            <a:endParaRPr lang="en-US" sz="22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8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40229" y="1600200"/>
            <a:ext cx="7032171" cy="4525963"/>
          </a:xfrm>
        </p:spPr>
        <p:txBody>
          <a:bodyPr/>
          <a:lstStyle/>
          <a:p>
            <a:r>
              <a:rPr lang="en-US" sz="2800" b="1" dirty="0" smtClean="0"/>
              <a:t>Sigma </a:t>
            </a:r>
            <a:r>
              <a:rPr lang="en-US" sz="2800" b="1" dirty="0" err="1" smtClean="0"/>
              <a:t>Sigma</a:t>
            </a:r>
            <a:r>
              <a:rPr lang="en-US" sz="2800" b="1" dirty="0" smtClean="0"/>
              <a:t> Carnival</a:t>
            </a:r>
          </a:p>
          <a:p>
            <a:pPr lvl="1"/>
            <a:r>
              <a:rPr lang="en-US" sz="2400" dirty="0"/>
              <a:t>April </a:t>
            </a:r>
            <a:r>
              <a:rPr lang="en-US" sz="2400" dirty="0" smtClean="0"/>
              <a:t>11</a:t>
            </a:r>
            <a:r>
              <a:rPr lang="en-US" sz="2400" dirty="0"/>
              <a:t>	</a:t>
            </a:r>
          </a:p>
          <a:p>
            <a:pPr lvl="1"/>
            <a:r>
              <a:rPr lang="en-US" sz="2400" dirty="0"/>
              <a:t>Time: </a:t>
            </a:r>
            <a:r>
              <a:rPr lang="en-US" sz="2400" dirty="0" smtClean="0"/>
              <a:t>All night on Sigma </a:t>
            </a:r>
            <a:r>
              <a:rPr lang="en-US" sz="2400" dirty="0" err="1" smtClean="0"/>
              <a:t>Sigma</a:t>
            </a:r>
            <a:r>
              <a:rPr lang="en-US" sz="2400" dirty="0" smtClean="0"/>
              <a:t> Commons</a:t>
            </a:r>
            <a:endParaRPr lang="en-US" sz="2400" dirty="0"/>
          </a:p>
          <a:p>
            <a:pPr lvl="1"/>
            <a:r>
              <a:rPr lang="en-US" sz="2400" dirty="0" smtClean="0"/>
              <a:t>Annual carnival and fireworks show for alumni and students!</a:t>
            </a:r>
            <a:endParaRPr lang="en-US" sz="2400" dirty="0"/>
          </a:p>
          <a:p>
            <a:pPr lvl="1"/>
            <a:r>
              <a:rPr lang="en-US" sz="2400" dirty="0"/>
              <a:t>Questions? Contact </a:t>
            </a:r>
            <a:r>
              <a:rPr lang="en-US" sz="2400" dirty="0" smtClean="0"/>
              <a:t>Chris Stone:</a:t>
            </a:r>
            <a:endParaRPr lang="en-US" sz="2400" dirty="0"/>
          </a:p>
          <a:p>
            <a:pPr lvl="2"/>
            <a:r>
              <a:rPr lang="en-US" sz="2000" b="1" dirty="0" smtClean="0"/>
              <a:t>stonec5@mail.uc.edu</a:t>
            </a:r>
            <a:endParaRPr lang="en-US" b="1" dirty="0" smtClean="0"/>
          </a:p>
          <a:p>
            <a:pPr lvl="1"/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20161" r="41171" b="21875"/>
          <a:stretch/>
        </p:blipFill>
        <p:spPr bwMode="auto">
          <a:xfrm>
            <a:off x="4557158" y="4267200"/>
            <a:ext cx="458684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08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620000" cy="990601"/>
          </a:xfrm>
        </p:spPr>
        <p:txBody>
          <a:bodyPr/>
          <a:lstStyle/>
          <a:p>
            <a:r>
              <a:rPr lang="en-US" dirty="0" smtClean="0"/>
              <a:t>Order of the Engineer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1676400"/>
            <a:ext cx="7772400" cy="4953000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Recognition for senior engineers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Ring sizing will be taking place      March 30</a:t>
            </a:r>
            <a:r>
              <a:rPr lang="en-US" baseline="30000" dirty="0" smtClean="0"/>
              <a:t>th</a:t>
            </a:r>
            <a:r>
              <a:rPr lang="en-US" dirty="0" smtClean="0"/>
              <a:t> to April 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 smtClean="0"/>
              <a:t>Ring Ceremony May 1st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2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7200" dirty="0"/>
              <a:t>Other Announcements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64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706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9912"/>
            <a:ext cx="5326313" cy="68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139284"/>
            <a:ext cx="8077200" cy="1143000"/>
          </a:xfrm>
        </p:spPr>
        <p:txBody>
          <a:bodyPr/>
          <a:lstStyle/>
          <a:p>
            <a:r>
              <a:rPr lang="en-US" dirty="0" smtClean="0"/>
              <a:t>RAFFLE!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4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/>
          <p:cNvSpPr>
            <a:spLocks noGrp="1"/>
          </p:cNvSpPr>
          <p:nvPr>
            <p:ph type="title"/>
          </p:nvPr>
        </p:nvSpPr>
        <p:spPr>
          <a:xfrm>
            <a:off x="670560" y="838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/>
              <a:t>Constructive Criticism</a:t>
            </a:r>
          </a:p>
        </p:txBody>
      </p:sp>
      <p:sp>
        <p:nvSpPr>
          <p:cNvPr id="23555" name="Subtitle 4"/>
          <p:cNvSpPr>
            <a:spLocks noGrp="1"/>
          </p:cNvSpPr>
          <p:nvPr>
            <p:ph idx="1"/>
          </p:nvPr>
        </p:nvSpPr>
        <p:spPr>
          <a:xfrm>
            <a:off x="441960" y="2362200"/>
            <a:ext cx="8686800" cy="22098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dirty="0" smtClean="0"/>
              <a:t>What do you like/dislike about the college?</a:t>
            </a:r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Comments / Questions?</a:t>
            </a:r>
          </a:p>
          <a:p>
            <a:pPr marL="0" indent="0" algn="ctr" eaLnBrk="1" hangingPunct="1"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questions.ceastribunal@gmail.com</a:t>
            </a:r>
          </a:p>
          <a:p>
            <a:pPr marL="0" indent="0" algn="ctr" eaLnBrk="1" hangingPunct="1">
              <a:buFontTx/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FontTx/>
              <a:buNone/>
            </a:pPr>
            <a:endParaRPr lang="en-US" dirty="0" smtClean="0"/>
          </a:p>
          <a:p>
            <a:pPr marL="0" indent="0" algn="ctr" eaLnBrk="1" hangingPunct="1">
              <a:buFontTx/>
              <a:buNone/>
            </a:pPr>
            <a:r>
              <a:rPr lang="en-US" dirty="0" smtClean="0"/>
              <a:t>What would you like to see Tribunal do next?</a:t>
            </a:r>
          </a:p>
          <a:p>
            <a:pPr marL="0" indent="0" algn="ctr" eaLnBrk="1" hangingPunct="1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2229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Meeting: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47800" y="3352801"/>
            <a:ext cx="6400800" cy="1752600"/>
          </a:xfrm>
        </p:spPr>
        <p:txBody>
          <a:bodyPr/>
          <a:lstStyle/>
          <a:p>
            <a:r>
              <a:rPr lang="en-US" dirty="0" smtClean="0"/>
              <a:t>Monday, March </a:t>
            </a:r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endParaRPr lang="en-US" dirty="0" smtClean="0"/>
          </a:p>
          <a:p>
            <a:r>
              <a:rPr lang="en-US" dirty="0" smtClean="0"/>
              <a:t>525 Old </a:t>
            </a:r>
            <a:r>
              <a:rPr lang="en-US" dirty="0" err="1" smtClean="0"/>
              <a:t>Chem</a:t>
            </a:r>
            <a:endParaRPr lang="en-US" dirty="0" smtClean="0"/>
          </a:p>
          <a:p>
            <a:r>
              <a:rPr lang="en-US" dirty="0" smtClean="0"/>
              <a:t>5:30pm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5482" y="1018171"/>
            <a:ext cx="2325255" cy="415781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latin typeface="+mn-lt"/>
              </a:rPr>
              <a:t>President</a:t>
            </a:r>
            <a:endParaRPr lang="en-US" sz="1800" b="1" dirty="0"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498110" y="1433951"/>
            <a:ext cx="1" cy="304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80470" y="1729510"/>
            <a:ext cx="39485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732480" y="1729510"/>
            <a:ext cx="3146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2319479" y="2269765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+mn-lt"/>
              </a:rPr>
              <a:t>Vice President</a:t>
            </a:r>
            <a:endParaRPr lang="en-US" sz="1400" b="1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44291" y="2269765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+mn-lt"/>
              </a:rPr>
              <a:t>Associate Vice President</a:t>
            </a:r>
            <a:endParaRPr lang="en-US" sz="1400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-382157" y="2269764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+mn-lt"/>
              </a:rPr>
              <a:t>Secretary</a:t>
            </a:r>
            <a:endParaRPr lang="en-US" sz="1400" b="1" dirty="0">
              <a:latin typeface="+mn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1251" y="2269764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+mn-lt"/>
              </a:rPr>
              <a:t>Treasurer</a:t>
            </a:r>
            <a:endParaRPr lang="en-US" sz="1400" b="1" dirty="0">
              <a:latin typeface="+mn-lt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715991" y="2269763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latin typeface="+mn-lt"/>
              </a:rPr>
              <a:t>Senators (X2)</a:t>
            </a:r>
            <a:endParaRPr lang="en-US" sz="1400" b="1" dirty="0">
              <a:latin typeface="+mn-lt"/>
            </a:endParaRPr>
          </a:p>
        </p:txBody>
      </p:sp>
      <p:cxnSp>
        <p:nvCxnSpPr>
          <p:cNvPr id="20" name="Straight Arrow Connector 19"/>
          <p:cNvCxnSpPr>
            <a:endCxn id="15" idx="0"/>
          </p:cNvCxnSpPr>
          <p:nvPr/>
        </p:nvCxnSpPr>
        <p:spPr>
          <a:xfrm>
            <a:off x="780470" y="1729510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963879" y="1720273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479793" y="1729510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80362" y="1729509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878617" y="1738607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82109" y="2683341"/>
            <a:ext cx="1" cy="1133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676323" y="2683341"/>
            <a:ext cx="1" cy="1133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19201" y="3816927"/>
            <a:ext cx="22605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216884" y="3821469"/>
            <a:ext cx="1" cy="5402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941646" y="3821469"/>
            <a:ext cx="1451" cy="1067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711152" y="3821469"/>
            <a:ext cx="1451" cy="1316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482676" y="3812386"/>
            <a:ext cx="0" cy="1667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-39853" y="4306307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Career Fair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80470" y="4722088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EWeek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592114" y="5021910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Luau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351222" y="5365181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Special Events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5671691" y="3808922"/>
            <a:ext cx="0" cy="1667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255329" y="3816929"/>
            <a:ext cx="0" cy="1412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6869546" y="3808924"/>
            <a:ext cx="0" cy="10797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7493001" y="3808922"/>
            <a:ext cx="0" cy="825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8177645" y="3816929"/>
            <a:ext cx="0" cy="662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5660737" y="3808924"/>
            <a:ext cx="2516909" cy="8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itle 1"/>
          <p:cNvSpPr txBox="1">
            <a:spLocks/>
          </p:cNvSpPr>
          <p:nvPr/>
        </p:nvSpPr>
        <p:spPr>
          <a:xfrm>
            <a:off x="4517734" y="5365560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Collegiate Affairs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5110883" y="5055142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Recognition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5706919" y="4783276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SOCC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6330374" y="4543094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FELD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7015018" y="4362400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Public Affairs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4498108" y="1724891"/>
            <a:ext cx="0" cy="1392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itle 1"/>
          <p:cNvSpPr txBox="1">
            <a:spLocks/>
          </p:cNvSpPr>
          <p:nvPr/>
        </p:nvSpPr>
        <p:spPr>
          <a:xfrm>
            <a:off x="3355106" y="2980824"/>
            <a:ext cx="2325255" cy="415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rgbClr val="FF0000"/>
                </a:solidFill>
                <a:latin typeface="+mn-lt"/>
              </a:rPr>
              <a:t>Technology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91176" y="6145631"/>
            <a:ext cx="730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OFFICERS are in black. </a:t>
            </a:r>
            <a:r>
              <a:rPr lang="en-US" b="1" dirty="0" smtClean="0">
                <a:solidFill>
                  <a:srgbClr val="FF0000"/>
                </a:solidFill>
              </a:rPr>
              <a:t>COMMITTEE CHAIRS are in red.</a:t>
            </a:r>
            <a:endParaRPr lang="en-US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893619" y="197429"/>
            <a:ext cx="7637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CEAS TRIBUNAL EXECUTIVE STRUCTURE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421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2"/>
            <a:ext cx="8915400" cy="758825"/>
          </a:xfrm>
        </p:spPr>
        <p:txBody>
          <a:bodyPr/>
          <a:lstStyle/>
          <a:p>
            <a:pPr eaLnBrk="1" hangingPunct="1"/>
            <a:r>
              <a:rPr lang="en-US" b="1" u="sng" dirty="0" smtClean="0"/>
              <a:t>Tribunal Officers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723278"/>
              </p:ext>
            </p:extLst>
          </p:nvPr>
        </p:nvGraphicFramePr>
        <p:xfrm>
          <a:off x="1" y="1524000"/>
          <a:ext cx="9120188" cy="49968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19700"/>
                <a:gridCol w="152300"/>
                <a:gridCol w="75938"/>
                <a:gridCol w="4472250"/>
              </a:tblGrid>
              <a:tr h="533835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President: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dirty="0" smtClean="0"/>
                        <a:t>Alison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baseline="0" dirty="0" err="1" smtClean="0"/>
                        <a:t>Hayfer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737534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Vice President: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dirty="0" smtClean="0"/>
                        <a:t>Carlo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baseline="0" dirty="0" err="1" smtClean="0"/>
                        <a:t>Perottino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737534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Associate Vice President: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baseline="0" dirty="0" smtClean="0"/>
                        <a:t>Matt Kitchen</a:t>
                      </a:r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533835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Treasurer: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pPr marL="0" marR="0" indent="0" algn="l" defTabSz="148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</a:rPr>
                        <a:t>Max </a:t>
                      </a:r>
                      <a:r>
                        <a:rPr lang="en-US" sz="2200" b="1" baseline="0" dirty="0" err="1" smtClean="0">
                          <a:solidFill>
                            <a:schemeClr val="tx1"/>
                          </a:solidFill>
                        </a:rPr>
                        <a:t>Inniger</a:t>
                      </a:r>
                      <a:endParaRPr lang="en-US" sz="2200" b="1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pPr marL="0" marR="0" indent="0" algn="l" defTabSz="14828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 smtClean="0"/>
                    </a:p>
                  </a:txBody>
                  <a:tcPr marL="50433" marR="50433" marT="33450" marB="33450" anchor="ctr"/>
                </a:tc>
              </a:tr>
              <a:tr h="581033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Secretary: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dirty="0" smtClean="0"/>
                        <a:t>Jared Wood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757899"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 smtClean="0"/>
                        <a:t>Senators: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baseline="0" dirty="0" smtClean="0"/>
                        <a:t>Madeline Adams</a:t>
                      </a:r>
                    </a:p>
                    <a:p>
                      <a:r>
                        <a:rPr lang="en-US" sz="2200" b="1" baseline="0" dirty="0" smtClean="0"/>
                        <a:t>Hannah Kenny</a:t>
                      </a:r>
                      <a:endParaRPr lang="en-US" sz="2200" b="1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142355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pPr algn="r"/>
                      <a:endParaRPr lang="en-US" sz="700" b="1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50433" marR="50433" marT="33450" marB="33450" anchor="ctr"/>
                </a:tc>
              </a:tr>
              <a:tr h="402219">
                <a:tc gridSpan="4">
                  <a:txBody>
                    <a:bodyPr/>
                    <a:lstStyle/>
                    <a:p>
                      <a:pPr algn="ctr"/>
                      <a:endParaRPr lang="en-US" sz="2200" b="1" u="sng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b="1" u="sng" dirty="0"/>
                    </a:p>
                  </a:txBody>
                  <a:tcPr marL="50433" marR="50433" marT="33450" marB="33450" anchor="ctr"/>
                </a:tc>
                <a:tc hMerge="1">
                  <a:txBody>
                    <a:bodyPr/>
                    <a:lstStyle/>
                    <a:p>
                      <a:endParaRPr lang="en-US" sz="2000" b="1" u="sng" dirty="0" smtClean="0"/>
                    </a:p>
                  </a:txBody>
                  <a:tcPr marL="50433" marR="50433" marT="33450" marB="33450" anchor="ctr"/>
                </a:tc>
              </a:tr>
              <a:tr h="402219">
                <a:tc>
                  <a:txBody>
                    <a:bodyPr/>
                    <a:lstStyle/>
                    <a:p>
                      <a:pPr algn="r"/>
                      <a:endParaRPr lang="en-US" sz="2200" b="1" dirty="0"/>
                    </a:p>
                  </a:txBody>
                  <a:tcPr marL="50434" marR="50434" marT="33452" marB="33452" anchor="ctr"/>
                </a:tc>
                <a:tc gridSpan="2"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50434" marR="50434" marT="33452" marB="33452"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 marL="50433" marR="50433" marT="33450" marB="33450" anchor="ctr"/>
                </a:tc>
                <a:tc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 marL="50434" marR="50434" marT="33452" marB="33452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6350"/>
            <a:ext cx="8839200" cy="758825"/>
          </a:xfrm>
        </p:spPr>
        <p:txBody>
          <a:bodyPr/>
          <a:lstStyle/>
          <a:p>
            <a:pPr eaLnBrk="1" hangingPunct="1"/>
            <a:r>
              <a:rPr lang="en-US" b="1" u="sng" smtClean="0"/>
              <a:t>Tribunal Executives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0047505"/>
              </p:ext>
            </p:extLst>
          </p:nvPr>
        </p:nvGraphicFramePr>
        <p:xfrm>
          <a:off x="372580" y="914400"/>
          <a:ext cx="8539646" cy="4937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22353"/>
                <a:gridCol w="126268"/>
                <a:gridCol w="3991025"/>
              </a:tblGrid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Career Fair: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/>
                        <a:t>Dane Sowers, Nick </a:t>
                      </a:r>
                      <a:r>
                        <a:rPr lang="en-US" sz="2000" b="1" baseline="0" dirty="0" err="1" smtClean="0"/>
                        <a:t>Stelzer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Collegiate Affairs: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Mark </a:t>
                      </a:r>
                      <a:r>
                        <a:rPr lang="en-US" sz="2000" b="1" dirty="0" err="1" smtClean="0"/>
                        <a:t>Gruenbacher</a:t>
                      </a:r>
                      <a:endParaRPr lang="en-US" sz="2000" b="1" dirty="0" smtClean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err="1" smtClean="0"/>
                        <a:t>EWeek</a:t>
                      </a:r>
                      <a:r>
                        <a:rPr lang="en-US" sz="2000" b="1" dirty="0" smtClean="0"/>
                        <a:t>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/>
                        <a:t>Alison Hayfer, Kitty </a:t>
                      </a:r>
                      <a:r>
                        <a:rPr lang="en-US" sz="2000" b="1" baseline="0" dirty="0" err="1" smtClean="0"/>
                        <a:t>DiFalco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FELD: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Alexis Conway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Luau: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marL="0" marR="0" indent="0" algn="l" defTabSz="9143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Chris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Katuscak</a:t>
                      </a:r>
                      <a:endParaRPr lang="en-US" sz="2000" b="1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Recognition: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Christian </a:t>
                      </a:r>
                      <a:r>
                        <a:rPr lang="en-US" sz="2000" b="1" dirty="0" err="1" smtClean="0"/>
                        <a:t>Lipa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Public Affairs: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i="0" dirty="0" smtClean="0">
                          <a:solidFill>
                            <a:schemeClr val="tx1"/>
                          </a:solidFill>
                        </a:rPr>
                        <a:t>Juliann </a:t>
                      </a:r>
                      <a:r>
                        <a:rPr lang="en-US" sz="2000" b="1" i="0" dirty="0" err="1" smtClean="0">
                          <a:solidFill>
                            <a:schemeClr val="tx1"/>
                          </a:solidFill>
                        </a:rPr>
                        <a:t>Leny</a:t>
                      </a:r>
                      <a:r>
                        <a:rPr lang="en-US" sz="2000" b="1" i="0" dirty="0" smtClean="0">
                          <a:solidFill>
                            <a:schemeClr val="tx1"/>
                          </a:solidFill>
                        </a:rPr>
                        <a:t>, Logan Buck</a:t>
                      </a:r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SOCC: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Nathan Ball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Special Events: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Scott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baseline="0" dirty="0" err="1" smtClean="0"/>
                        <a:t>Blincoe</a:t>
                      </a:r>
                      <a:endParaRPr lang="en-US" sz="2000" b="1" dirty="0" smtClean="0"/>
                    </a:p>
                  </a:txBody>
                  <a:tcPr marL="50434" marR="50434" marT="33452" marB="33452" anchor="ctr"/>
                </a:tc>
              </a:tr>
              <a:tr h="493776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Technology: </a:t>
                      </a:r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pPr algn="r"/>
                      <a:endParaRPr lang="en-US" sz="2000" b="1" dirty="0"/>
                    </a:p>
                  </a:txBody>
                  <a:tcPr marL="50434" marR="50434" marT="33452" marB="33452" anchor="ctr"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/>
                        <a:t>Charlie Hinton</a:t>
                      </a:r>
                      <a:endParaRPr lang="en-US" sz="2000" b="1" dirty="0" smtClean="0"/>
                    </a:p>
                  </a:txBody>
                  <a:tcPr marL="50434" marR="50434" marT="33452" marB="33452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990600" y="2514600"/>
            <a:ext cx="7696200" cy="1143000"/>
          </a:xfrm>
        </p:spPr>
        <p:txBody>
          <a:bodyPr/>
          <a:lstStyle/>
          <a:p>
            <a:r>
              <a:rPr lang="en-US" sz="6000" b="1" dirty="0" smtClean="0"/>
              <a:t>Officer Reports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820"/>
            <a:ext cx="9144000" cy="33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Joke of the Week!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What is the densest type of boat?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FFFFFF"/>
      </a:hlink>
      <a:folHlink>
        <a:srgbClr val="FFFFFF"/>
      </a:folHlink>
    </a:clrScheme>
    <a:fontScheme name="Myriad Pro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riad Pro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EONI PPT-Vorlage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472AE"/>
      </a:accent1>
      <a:accent2>
        <a:srgbClr val="A3323D"/>
      </a:accent2>
      <a:accent3>
        <a:srgbClr val="329434"/>
      </a:accent3>
      <a:accent4>
        <a:srgbClr val="6E92A5"/>
      </a:accent4>
      <a:accent5>
        <a:srgbClr val="557D99"/>
      </a:accent5>
      <a:accent6>
        <a:srgbClr val="325F71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8_LEONI PPT-Vorlage">
  <a:themeElements>
    <a:clrScheme name="Benutzerdefiniert 2">
      <a:dk1>
        <a:sysClr val="windowText" lastClr="000000"/>
      </a:dk1>
      <a:lt1>
        <a:sysClr val="window" lastClr="FFFFFF"/>
      </a:lt1>
      <a:dk2>
        <a:srgbClr val="004089"/>
      </a:dk2>
      <a:lt2>
        <a:srgbClr val="B4BBBF"/>
      </a:lt2>
      <a:accent1>
        <a:srgbClr val="AB0C22"/>
      </a:accent1>
      <a:accent2>
        <a:srgbClr val="287EC1"/>
      </a:accent2>
      <a:accent3>
        <a:srgbClr val="39A934"/>
      </a:accent3>
      <a:accent4>
        <a:srgbClr val="AFCA04"/>
      </a:accent4>
      <a:accent5>
        <a:srgbClr val="EC6500"/>
      </a:accent5>
      <a:accent6>
        <a:srgbClr val="EEC900"/>
      </a:accent6>
      <a:hlink>
        <a:srgbClr val="000000"/>
      </a:hlink>
      <a:folHlink>
        <a:srgbClr val="000000"/>
      </a:folHlink>
    </a:clrScheme>
    <a:fontScheme name="8_LEONI PPT-Vorlag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5885</TotalTime>
  <Words>656</Words>
  <Application>Microsoft Office PowerPoint</Application>
  <PresentationFormat>On-screen Show (4:3)</PresentationFormat>
  <Paragraphs>187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ＭＳ Ｐゴシック</vt:lpstr>
      <vt:lpstr>ＭＳ Ｐゴシック</vt:lpstr>
      <vt:lpstr>Arial</vt:lpstr>
      <vt:lpstr>Calibri</vt:lpstr>
      <vt:lpstr>Courier New</vt:lpstr>
      <vt:lpstr>Garamond</vt:lpstr>
      <vt:lpstr>Myriad Pro</vt:lpstr>
      <vt:lpstr>Times New Roman</vt:lpstr>
      <vt:lpstr>Verdana</vt:lpstr>
      <vt:lpstr>Wingdings</vt:lpstr>
      <vt:lpstr>Default Design</vt:lpstr>
      <vt:lpstr>1_Level</vt:lpstr>
      <vt:lpstr>1_Default Design</vt:lpstr>
      <vt:lpstr>3_LEONI PPT-Vorlage</vt:lpstr>
      <vt:lpstr>8_LEONI PPT-Vorlage</vt:lpstr>
      <vt:lpstr>Engineering and Applied  Science Tribunal</vt:lpstr>
      <vt:lpstr>Agenda</vt:lpstr>
      <vt:lpstr>PowerPoint Presentation</vt:lpstr>
      <vt:lpstr>President</vt:lpstr>
      <vt:lpstr>Tribunal Officers</vt:lpstr>
      <vt:lpstr>Tribunal Executives</vt:lpstr>
      <vt:lpstr>Officer Reports</vt:lpstr>
      <vt:lpstr>PowerPoint Presentation</vt:lpstr>
      <vt:lpstr>Joke of the Week!</vt:lpstr>
      <vt:lpstr>President</vt:lpstr>
      <vt:lpstr>Vice President</vt:lpstr>
      <vt:lpstr>Associate Vice President</vt:lpstr>
      <vt:lpstr>Spring Committee Meetings</vt:lpstr>
      <vt:lpstr>TEDx U Cincinnati</vt:lpstr>
      <vt:lpstr>Secretary</vt:lpstr>
      <vt:lpstr>Committee Reports</vt:lpstr>
      <vt:lpstr>Career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Luau</vt:lpstr>
      <vt:lpstr>Public Affairs</vt:lpstr>
      <vt:lpstr>Special Events</vt:lpstr>
      <vt:lpstr>Special Events</vt:lpstr>
      <vt:lpstr>Special Events</vt:lpstr>
      <vt:lpstr>Order of the Engineer</vt:lpstr>
      <vt:lpstr>PowerPoint Presentation</vt:lpstr>
      <vt:lpstr>PowerPoint Presentation</vt:lpstr>
      <vt:lpstr>PowerPoint Presentation</vt:lpstr>
      <vt:lpstr>RAFFLE!</vt:lpstr>
      <vt:lpstr>Constructive Criticism</vt:lpstr>
      <vt:lpstr>Next Meeting: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Secretary Report</dc:title>
  <dc:creator>Alison Hayfer</dc:creator>
  <cp:lastModifiedBy>Troy Le</cp:lastModifiedBy>
  <cp:revision>240</cp:revision>
  <dcterms:created xsi:type="dcterms:W3CDTF">2012-06-23T16:33:59Z</dcterms:created>
  <dcterms:modified xsi:type="dcterms:W3CDTF">2015-03-09T19:18:41Z</dcterms:modified>
</cp:coreProperties>
</file>