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25" r:id="rId4"/>
    <p:sldMasterId id="2147483726" r:id="rId5"/>
    <p:sldMasterId id="2147483727" r:id="rId6"/>
    <p:sldMasterId id="2147483728" r:id="rId7"/>
    <p:sldMasterId id="2147483729" r:id="rId8"/>
    <p:sldMasterId id="2147483730" r:id="rId9"/>
    <p:sldMasterId id="214748373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</p:sldIdLst>
  <p:sldSz cy="6858000" cx="9144000"/>
  <p:notesSz cx="6858000" cy="9144000"/>
  <p:embeddedFontLst>
    <p:embeddedFont>
      <p:font typeface="PT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D3CB93B-35EF-4889-AF53-19537C1CF04E}">
  <a:tblStyle styleId="{FD3CB93B-35EF-4889-AF53-19537C1CF04E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20" Type="http://schemas.openxmlformats.org/officeDocument/2006/relationships/slide" Target="slides/slide8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22" Type="http://schemas.openxmlformats.org/officeDocument/2006/relationships/slide" Target="slides/slide10.xml"/><Relationship Id="rId44" Type="http://schemas.openxmlformats.org/officeDocument/2006/relationships/font" Target="fonts/PTSans-regular.fntdata"/><Relationship Id="rId21" Type="http://schemas.openxmlformats.org/officeDocument/2006/relationships/slide" Target="slides/slide9.xml"/><Relationship Id="rId43" Type="http://schemas.openxmlformats.org/officeDocument/2006/relationships/slide" Target="slides/slide31.xml"/><Relationship Id="rId24" Type="http://schemas.openxmlformats.org/officeDocument/2006/relationships/slide" Target="slides/slide12.xml"/><Relationship Id="rId46" Type="http://schemas.openxmlformats.org/officeDocument/2006/relationships/font" Target="fonts/PTSans-italic.fntdata"/><Relationship Id="rId23" Type="http://schemas.openxmlformats.org/officeDocument/2006/relationships/slide" Target="slides/slide11.xml"/><Relationship Id="rId45" Type="http://schemas.openxmlformats.org/officeDocument/2006/relationships/font" Target="fonts/PTSans-bold.fntdata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47" Type="http://schemas.openxmlformats.org/officeDocument/2006/relationships/font" Target="fonts/PTSans-boldItalic.fntdata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notesMaster" Target="notesMasters/notesMaster.xml"/><Relationship Id="rId33" Type="http://schemas.openxmlformats.org/officeDocument/2006/relationships/slide" Target="slides/slide21.xml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20.xml"/><Relationship Id="rId13" Type="http://schemas.openxmlformats.org/officeDocument/2006/relationships/slide" Target="slides/slide1.xml"/><Relationship Id="rId35" Type="http://schemas.openxmlformats.org/officeDocument/2006/relationships/slide" Target="slides/slide23.xml"/><Relationship Id="rId12" Type="http://schemas.openxmlformats.org/officeDocument/2006/relationships/slide" Target="slides/slide.xml"/><Relationship Id="rId34" Type="http://schemas.openxmlformats.org/officeDocument/2006/relationships/slide" Target="slides/slide22.xml"/><Relationship Id="rId15" Type="http://schemas.openxmlformats.org/officeDocument/2006/relationships/slide" Target="slides/slide3.xml"/><Relationship Id="rId37" Type="http://schemas.openxmlformats.org/officeDocument/2006/relationships/slide" Target="slides/slide25.xml"/><Relationship Id="rId14" Type="http://schemas.openxmlformats.org/officeDocument/2006/relationships/slide" Target="slides/slide2.xml"/><Relationship Id="rId36" Type="http://schemas.openxmlformats.org/officeDocument/2006/relationships/slide" Target="slides/slide24.xml"/><Relationship Id="rId17" Type="http://schemas.openxmlformats.org/officeDocument/2006/relationships/slide" Target="slides/slide5.xml"/><Relationship Id="rId39" Type="http://schemas.openxmlformats.org/officeDocument/2006/relationships/slide" Target="slides/slide27.xml"/><Relationship Id="rId16" Type="http://schemas.openxmlformats.org/officeDocument/2006/relationships/slide" Target="slides/slide4.xml"/><Relationship Id="rId38" Type="http://schemas.openxmlformats.org/officeDocument/2006/relationships/slide" Target="slides/slide26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FB - Corrected meeting room location per update in-meeting correction from John Lewnard</a:t>
            </a:r>
          </a:p>
        </p:txBody>
      </p:sp>
      <p:sp>
        <p:nvSpPr>
          <p:cNvPr id="686" name="Shape 68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3" name="Shape 6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9" name="Shape 6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9" name="Shape 7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7" name="Shape 7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Shape 75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Shape 7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9" name="Shape 7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7" name="Shape 7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4" name="Shape 7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8" name="Shape 7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3" name="Shape 8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4" name="Shape 5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08" name="Shape 8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9" name="Shape 8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5" name="Shape 8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6" name="Shape 6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2" name="Shape 6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8" name="Shape 6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3" name="Shape 6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7" name="Shape 6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7" name="Shape 20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3" name="Shape 223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1295400" y="1935201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ctrTitle"/>
          </p:nvPr>
        </p:nvSpPr>
        <p:spPr>
          <a:xfrm>
            <a:off x="914400" y="2362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35" name="Shape 335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9144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2" type="body"/>
          </p:nvPr>
        </p:nvSpPr>
        <p:spPr>
          <a:xfrm>
            <a:off x="5029200" y="1935166"/>
            <a:ext cx="39623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9" name="Shape 34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6" name="Shape 356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63" name="Shape 36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4" name="Shape 36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8" name="Shape 36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3575050" y="273052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2" type="body"/>
          </p:nvPr>
        </p:nvSpPr>
        <p:spPr>
          <a:xfrm>
            <a:off x="457200" y="1435103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4" name="Shape 37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5" name="Shape 37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79" name="Shape 37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1" name="Shape 38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 rot="5400000">
            <a:off x="3177450" y="-327884"/>
            <a:ext cx="3551098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7" name="Shape 38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94" name="Shape 39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95" name="Shape 39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460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523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142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142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49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78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20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232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460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523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142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142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49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78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20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232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10" name="Shape 41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Shape 414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21" name="Shape 4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42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206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396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15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15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4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3" type="body"/>
          </p:nvPr>
        </p:nvSpPr>
        <p:spPr>
          <a:xfrm>
            <a:off x="4645026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4" type="body"/>
          </p:nvPr>
        </p:nvSpPr>
        <p:spPr>
          <a:xfrm>
            <a:off x="4645026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42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206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396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15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15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50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21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494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67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37" name="Shape 43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38" name="Shape 43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Shape 45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60" name="Shape 46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61" name="Shape 46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" type="body"/>
          </p:nvPr>
        </p:nvSpPr>
        <p:spPr>
          <a:xfrm rot="5400000">
            <a:off x="3177380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67" name="Shape 4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 rot="5400000">
            <a:off x="5543550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 rot="5400000">
            <a:off x="1428749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71" name="Shape 47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72" name="Shape 47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6" name="Shape 48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Shape 491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2" name="Shape 49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8" name="Shape 49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99" name="Shape 49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0" name="Shape 50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4" name="Shape 504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31762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12712" lvl="3" marL="15986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12713" lvl="4" marL="20558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850" lvl="5" marL="2514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6821" lvl="6" marL="297162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6794" lvl="7" marL="342879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6767" lvl="8" marL="388596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5" name="Shape 50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2" name="Shape 512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12712" lvl="2" marL="114141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5412" lvl="3" marL="15986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413" lvl="4" marL="205581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39550" lvl="5" marL="2514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39521" lvl="6" marL="297162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39494" lvl="7" marL="342879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39467" lvl="8" marL="388596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4" name="Shape 51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1" name="Shape 52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0" name="Shape 53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2" name="Shape 53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5" name="Shape 53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9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7" name="Shape 53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9" name="Shape 53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Shape 542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3" name="Shape 54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49" name="Shape 5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0" name="Shape 5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.xml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2.png"/><Relationship Id="rId2" Type="http://schemas.openxmlformats.org/officeDocument/2006/relationships/image" Target="../media/image03.jpg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04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06.png"/><Relationship Id="rId2" Type="http://schemas.openxmlformats.org/officeDocument/2006/relationships/image" Target="../media/image07.jpg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" Type="http://schemas.openxmlformats.org/officeDocument/2006/relationships/image" Target="../media/image08.png"/><Relationship Id="rId2" Type="http://schemas.openxmlformats.org/officeDocument/2006/relationships/image" Target="../media/image16.jpg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09.png"/><Relationship Id="rId2" Type="http://schemas.openxmlformats.org/officeDocument/2006/relationships/image" Target="../media/image11.jpg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4" name="Shape 24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322" name="Shape 32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indent="-12616" lvl="7" marL="1371517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indent="-12589" lvl="8" marL="1828689" marR="0" rtl="0" algn="ctr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914400" y="1935165"/>
            <a:ext cx="80771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1" lvl="4" marL="205581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4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89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/>
          <p:nvPr/>
        </p:nvSpPr>
        <p:spPr>
          <a:xfrm>
            <a:off x="873125" y="5770562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400" name="Shape 40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T Sans"/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50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777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269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269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128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128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129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129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02" name="Shape 40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hape 47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78" name="Shape 47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0" name="Shape 48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loweea@mail.uc.edu" TargetMode="External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tribunal.uc.edu/careerfair/students/resume_review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January 11, 2016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 Introductions &amp; Reports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Introductions &amp; Reports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Raffle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Treasurer 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7244364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</p:txBody>
      </p:sp>
      <p:sp>
        <p:nvSpPr>
          <p:cNvPr id="668" name="Shape 668"/>
          <p:cNvSpPr txBox="1"/>
          <p:nvPr>
            <p:ph idx="1" type="body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 from 11:00am-12:00pm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76080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Frazier Baker</a:t>
            </a:r>
          </a:p>
        </p:txBody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914400" y="1494775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 from 6:00pm-7:00pm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Don’t forget to sign in! You need to sign in to 4 meetings to earn voting privileges.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Senators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7683014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</p:txBody>
      </p:sp>
      <p:sp>
        <p:nvSpPr>
          <p:cNvPr id="682" name="Shape 682"/>
          <p:cNvSpPr txBox="1"/>
          <p:nvPr>
            <p:ph idx="1" type="body"/>
          </p:nvPr>
        </p:nvSpPr>
        <p:spPr>
          <a:xfrm>
            <a:off x="773100" y="1928300"/>
            <a:ext cx="8497499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 - 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 from 4:30pm-5:30pm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Tim Kemper - Office Hours:</a:t>
            </a:r>
          </a:p>
          <a:p>
            <a:pPr indent="-457200" lvl="1" marL="1371600" rtl="0">
              <a:spcBef>
                <a:spcPts val="320"/>
              </a:spcBef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Wednesdays from 12:00pm-1:00pm</a:t>
            </a:r>
          </a:p>
          <a:p>
            <a:pPr indent="-457200" lvl="1" marL="1371600" rtl="0">
              <a:spcBef>
                <a:spcPts val="320"/>
              </a:spcBef>
              <a:buSzPct val="100000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Senator Position</a:t>
            </a:r>
          </a:p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Senate Meeting: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Wednesday, January 13</a:t>
            </a:r>
            <a:r>
              <a:rPr b="0" baseline="3000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at 6:00 pm in 4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 TUC</a:t>
            </a:r>
          </a:p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Main Topics/Initiatives:</a:t>
            </a:r>
          </a:p>
          <a:p>
            <a: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Fossil Free UC –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Karl Scheer (CIO) 	coming to discuss financial effects</a:t>
            </a:r>
          </a:p>
          <a:p>
            <a:pPr indent="-431800" lvl="1" marL="914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Student Government Elections – 	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Packet pick-up on January 25</a:t>
            </a:r>
            <a:r>
              <a:rPr b="0" baseline="3000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</a:t>
            </a:r>
          </a:p>
          <a:p>
            <a:pPr indent="-6350" lvl="1" marL="476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89" name="Shape 689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Senator Report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7372125" y="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Tim Kemper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20000"/>
              </a:lnSpc>
              <a:spcBef>
                <a:spcPts val="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it?  A nationally celebrated week to celebrate engineers  and all that we do!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we do? Have a fun week of competition and games and end the week with a banquet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is it? February 21-27</a:t>
            </a:r>
            <a:r>
              <a:rPr baseline="30000"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Questions? Email</a:t>
            </a:r>
            <a:r>
              <a:rPr lang="en-US" sz="24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uc.eweek@gmail.com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Follow us on Twitter   </a:t>
            </a:r>
            <a:r>
              <a:rPr lang="en-US" sz="24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@UC_Eweek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Through the Herman Schneider Foundation, the first 85 seniors get free tickets for the banquet</a:t>
            </a:r>
          </a:p>
          <a:p>
            <a:pPr indent="-381000" lvl="0" marL="457200" rtl="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Next committee meeting : Friday at 1PM in 650 Baldwin!</a:t>
            </a:r>
          </a:p>
        </p:txBody>
      </p:sp>
      <p:sp>
        <p:nvSpPr>
          <p:cNvPr id="702" name="Shape 702"/>
          <p:cNvSpPr txBox="1"/>
          <p:nvPr>
            <p:ph type="title"/>
          </p:nvPr>
        </p:nvSpPr>
        <p:spPr>
          <a:xfrm>
            <a:off x="1056375" y="54608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7152700" y="-90250"/>
            <a:ext cx="3000000" cy="88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600" u="sng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Chair: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Alison Hayer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type="title"/>
          </p:nvPr>
        </p:nvSpPr>
        <p:spPr>
          <a:xfrm>
            <a:off x="628650" y="580510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Events</a:t>
            </a:r>
          </a:p>
        </p:txBody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get involved on campus and gain great leadership experiences?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want to help run fun events?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the Special Events Committee!!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69604"/>
            <a:ext cx="1998483" cy="199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Shape 7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5213" y="169604"/>
            <a:ext cx="2115728" cy="214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x="628650" y="53113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Get Involved?</a:t>
            </a:r>
          </a:p>
        </p:txBody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461912" y="1988674"/>
            <a:ext cx="80534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me after meeting!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email Emma Lowe</a:t>
            </a: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loweea@mail.uc.edu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Shape 7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508" y="4172276"/>
            <a:ext cx="2369073" cy="236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Shape 7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8810" y="1988673"/>
            <a:ext cx="2316538" cy="311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</a:p>
        </p:txBody>
      </p:sp>
      <p:sp>
        <p:nvSpPr>
          <p:cNvPr id="725" name="Shape 725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Rugved Mavidipalli (CS , Freshman)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 do </a:t>
            </a:r>
          </a:p>
          <a:p>
            <a:pPr lvl="1" marL="74136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 Scholarships</a:t>
            </a:r>
          </a:p>
          <a:p>
            <a:pPr lvl="1" marL="74136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 professors and TA’s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0" marL="3413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me at</a:t>
            </a:r>
            <a:r>
              <a:rPr b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mavidird@mail.uc.edu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questions or to joi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n my committee.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7165200" y="-39200"/>
            <a:ext cx="1978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Rugved Mavidipalli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Public Affairs</a:t>
            </a:r>
          </a:p>
        </p:txBody>
      </p:sp>
      <p:pic>
        <p:nvPicPr>
          <p:cNvPr id="733" name="Shape 7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100" y="1667300"/>
            <a:ext cx="4814399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Shape 734"/>
          <p:cNvSpPr txBox="1"/>
          <p:nvPr/>
        </p:nvSpPr>
        <p:spPr>
          <a:xfrm>
            <a:off x="7165200" y="-39200"/>
            <a:ext cx="1978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/>
              <a:t>Matt Morgann</a:t>
            </a:r>
          </a:p>
        </p:txBody>
      </p:sp>
      <p:sp>
        <p:nvSpPr>
          <p:cNvPr id="735" name="Shape 735"/>
          <p:cNvSpPr txBox="1"/>
          <p:nvPr>
            <p:ph idx="1" type="body"/>
          </p:nvPr>
        </p:nvSpPr>
        <p:spPr>
          <a:xfrm>
            <a:off x="817275" y="1492425"/>
            <a:ext cx="3602399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 Morgann and Meghna Gubta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us on Twitter! @UCtribunal 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us on Facebook! 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Flyer Procedure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Shape 736"/>
          <p:cNvSpPr txBox="1"/>
          <p:nvPr/>
        </p:nvSpPr>
        <p:spPr>
          <a:xfrm>
            <a:off x="4277900" y="6029150"/>
            <a:ext cx="44745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morganm9@mail.uc.edu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570" name="Shape 570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/>
          <p:nvPr>
            <p:ph idx="1" type="body"/>
          </p:nvPr>
        </p:nvSpPr>
        <p:spPr>
          <a:xfrm>
            <a:off x="817275" y="1492425"/>
            <a:ext cx="81744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Order of the Engineer is a ceremony to move senior undergraduate students to alumni and the work force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Ceremony will take place the day before CEAS Graduation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Looking for individuals to help plan and execute this ceremony</a:t>
            </a:r>
          </a:p>
          <a:p>
            <a: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Sean Gleason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–"/>
            </a:pPr>
            <a:r>
              <a:rPr b="0" i="0" lang="en-US" sz="2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gleasose@mail.uc.edu</a:t>
            </a:r>
          </a:p>
          <a:p>
            <a:pPr indent="-4191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(937) 657-5196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743" name="Shape 743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Order of the Engineer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7152700" y="-9025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Sean Gleason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Michelle Fordos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type="title"/>
          </p:nvPr>
        </p:nvSpPr>
        <p:spPr>
          <a:xfrm>
            <a:off x="723900" y="59518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Luau</a:t>
            </a:r>
          </a:p>
        </p:txBody>
      </p:sp>
      <p:sp>
        <p:nvSpPr>
          <p:cNvPr id="750" name="Shape 750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Luau is an annual end of year celebration for CEAS students at the Beach Waterpark.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1312" lvl="0" marL="34131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/>
              <a:t>Food &amp; Beverages included in ticket price!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1312" lvl="0" marL="341312" rtl="0"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800"/>
              <a:t>droescaj@mail.uc.edu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1" name="Shape 751"/>
          <p:cNvSpPr txBox="1"/>
          <p:nvPr/>
        </p:nvSpPr>
        <p:spPr>
          <a:xfrm>
            <a:off x="7375175" y="-58491"/>
            <a:ext cx="2514599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Luau Chair: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Andrew Droesch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>
            <p:ph idx="1" type="body"/>
          </p:nvPr>
        </p:nvSpPr>
        <p:spPr>
          <a:xfrm>
            <a:off x="817275" y="1492425"/>
            <a:ext cx="8174400" cy="4698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Responsible for initiating projects and ideas to better the college and support CEAS students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Projects: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Course surveys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3D Printer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Rhodes/Baldwin microwaves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–"/>
            </a:pPr>
            <a:r>
              <a:rPr b="0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Exploratory Week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demjanes@mail.uc.edu </a:t>
            </a:r>
          </a:p>
          <a:p>
            <a:pPr indent="-387350" lvl="1" marL="857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758" name="Shape 758"/>
          <p:cNvSpPr txBox="1"/>
          <p:nvPr>
            <p:ph type="title"/>
          </p:nvPr>
        </p:nvSpPr>
        <p:spPr>
          <a:xfrm>
            <a:off x="1056375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Innovation Committee 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x="7152700" y="-9025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FELD</a:t>
            </a:r>
          </a:p>
        </p:txBody>
      </p:sp>
      <p:sp>
        <p:nvSpPr>
          <p:cNvPr id="765" name="Shape 765"/>
          <p:cNvSpPr txBox="1"/>
          <p:nvPr>
            <p:ph idx="1" type="body"/>
          </p:nvPr>
        </p:nvSpPr>
        <p:spPr>
          <a:xfrm>
            <a:off x="914400" y="1752600"/>
            <a:ext cx="8001000" cy="4267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Next FELD Meeting,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Thursday, January 21</a:t>
            </a:r>
            <a:r>
              <a:rPr b="1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7pm-8pm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648 Baldwin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FREE FOOD</a:t>
            </a:r>
          </a:p>
          <a:p>
            <a:pPr indent="-284163" lvl="1" marL="741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Email johnsp8@mail.uc.edu with questions or to be added to the mailing list.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					</a:t>
            </a:r>
          </a:p>
        </p:txBody>
      </p:sp>
      <p:sp>
        <p:nvSpPr>
          <p:cNvPr id="766" name="Shape 766"/>
          <p:cNvSpPr txBox="1"/>
          <p:nvPr/>
        </p:nvSpPr>
        <p:spPr>
          <a:xfrm>
            <a:off x="7507550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Paige Johnson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idx="1" type="body"/>
          </p:nvPr>
        </p:nvSpPr>
        <p:spPr>
          <a:xfrm>
            <a:off x="789625" y="1462250"/>
            <a:ext cx="8261700" cy="47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Collegiate Affairs serves as the medium of communication between YOU and the University (in particular, CEAS)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Problems with curriculum, course load, professors, facilities etc.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Open Forums once a month after General Body Meetings starting on February 8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2016</a:t>
            </a: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Opinions? Comments? Concerns? Contact Khaled Aboumerhi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aboumekd@mail.uc.edu </a:t>
            </a:r>
          </a:p>
        </p:txBody>
      </p:sp>
      <p:sp>
        <p:nvSpPr>
          <p:cNvPr id="773" name="Shape 773"/>
          <p:cNvSpPr txBox="1"/>
          <p:nvPr>
            <p:ph type="title"/>
          </p:nvPr>
        </p:nvSpPr>
        <p:spPr>
          <a:xfrm>
            <a:off x="1056375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Collegiate Affairs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7152700" y="-90250"/>
            <a:ext cx="3000000" cy="88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Committee Chair: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Khaled Aboumerhi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x="914400" y="563879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Career Fair</a:t>
            </a:r>
          </a:p>
        </p:txBody>
      </p:sp>
      <p:sp>
        <p:nvSpPr>
          <p:cNvPr id="780" name="Shape 780"/>
          <p:cNvSpPr txBox="1"/>
          <p:nvPr>
            <p:ph idx="1" type="body"/>
          </p:nvPr>
        </p:nvSpPr>
        <p:spPr>
          <a:xfrm>
            <a:off x="914400" y="17526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4163" lvl="1" marL="74136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Spring Technical Career Fair will be Thursday February 11!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Planning for spring career fair has already started! Want to get involved?  We need volunteers!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 or interested in helping out?  Email a coordinator at careerfair@uc.edu!	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7639975" y="-5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Nathan Hamit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idx="1" type="body"/>
          </p:nvPr>
        </p:nvSpPr>
        <p:spPr>
          <a:xfrm>
            <a:off x="609600" y="2512593"/>
            <a:ext cx="8357980" cy="3322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Sit down with a professional of your choice</a:t>
            </a:r>
          </a:p>
          <a:p>
            <a:pPr indent="-284163" lvl="1" marL="74136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0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Example backgrounds</a:t>
            </a: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Siemens PLM Software, GE, Kinetic Vision, P&amp;G, Speedway</a:t>
            </a:r>
          </a:p>
          <a:p>
            <a:pPr indent="-341313" lvl="0" marL="34131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20 minute resume critique and discussion</a:t>
            </a:r>
          </a:p>
          <a:p>
            <a:pPr indent="-341313" lvl="0" marL="341313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Student sign-up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opens Wednesday January 13 (limit 2 spots)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Great opportunity to network 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and prepare for the career fair!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87" name="Shape 787"/>
          <p:cNvSpPr txBox="1"/>
          <p:nvPr>
            <p:ph type="title"/>
          </p:nvPr>
        </p:nvSpPr>
        <p:spPr>
          <a:xfrm>
            <a:off x="1295400" y="228600"/>
            <a:ext cx="7696244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Resume Review Day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br>
              <a:rPr b="1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Friday, January 29th</a:t>
            </a:r>
            <a:br>
              <a:rPr b="1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9am-3pm</a:t>
            </a:r>
            <a:br>
              <a:rPr b="1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8</a:t>
            </a:r>
            <a:r>
              <a:rPr b="1" baseline="30000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1" i="0" lang="en-US" sz="2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 floor Rhodes Hall</a:t>
            </a:r>
          </a:p>
        </p:txBody>
      </p:sp>
      <p:sp>
        <p:nvSpPr>
          <p:cNvPr id="788" name="Shape 788"/>
          <p:cNvSpPr txBox="1"/>
          <p:nvPr/>
        </p:nvSpPr>
        <p:spPr>
          <a:xfrm>
            <a:off x="1352550" y="6146010"/>
            <a:ext cx="58102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Questions?  Contact Khaled Aboumerhi at aboumekd@mail.uc.edu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Constitution and Bylaws</a:t>
            </a:r>
          </a:p>
        </p:txBody>
      </p:sp>
      <p:sp>
        <p:nvSpPr>
          <p:cNvPr id="794" name="Shape 794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and edit the constitution and bylaws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for committee members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me at</a:t>
            </a:r>
            <a:r>
              <a:rPr b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wood2jt@mail.uc.edu</a:t>
            </a:r>
            <a:r>
              <a:rPr b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interested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Wood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type="title"/>
          </p:nvPr>
        </p:nvSpPr>
        <p:spPr>
          <a:xfrm>
            <a:off x="533400" y="28575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type="ctrTitle"/>
          </p:nvPr>
        </p:nvSpPr>
        <p:spPr>
          <a:xfrm>
            <a:off x="3717632" y="109099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577" name="Shape 577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8" name="Shape 578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9" name="Shape 579"/>
          <p:cNvCxnSpPr/>
          <p:nvPr/>
        </p:nvCxnSpPr>
        <p:spPr>
          <a:xfrm rot="10800000">
            <a:off x="5114668" y="1802334"/>
            <a:ext cx="31460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0" name="Shape 580"/>
          <p:cNvSpPr txBox="1"/>
          <p:nvPr/>
        </p:nvSpPr>
        <p:spPr>
          <a:xfrm>
            <a:off x="2701628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4926441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-7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1183400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7098140" y="2342588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585" name="Shape 585"/>
          <p:cNvCxnSpPr>
            <a:endCxn id="582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86" name="Shape 586"/>
          <p:cNvCxnSpPr/>
          <p:nvPr/>
        </p:nvCxnSpPr>
        <p:spPr>
          <a:xfrm>
            <a:off x="2346028" y="1793098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87" name="Shape 587"/>
          <p:cNvCxnSpPr/>
          <p:nvPr/>
        </p:nvCxnSpPr>
        <p:spPr>
          <a:xfrm>
            <a:off x="3861942" y="180233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88" name="Shape 588"/>
          <p:cNvCxnSpPr/>
          <p:nvPr/>
        </p:nvCxnSpPr>
        <p:spPr>
          <a:xfrm>
            <a:off x="6062512" y="1802333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89" name="Shape 589"/>
          <p:cNvCxnSpPr/>
          <p:nvPr/>
        </p:nvCxnSpPr>
        <p:spPr>
          <a:xfrm>
            <a:off x="8260767" y="1811432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90" name="Shape 590"/>
          <p:cNvCxnSpPr/>
          <p:nvPr/>
        </p:nvCxnSpPr>
        <p:spPr>
          <a:xfrm>
            <a:off x="3864260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Shape 591"/>
          <p:cNvCxnSpPr/>
          <p:nvPr/>
        </p:nvCxnSpPr>
        <p:spPr>
          <a:xfrm>
            <a:off x="6058473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2" name="Shape 592"/>
          <p:cNvCxnSpPr/>
          <p:nvPr/>
        </p:nvCxnSpPr>
        <p:spPr>
          <a:xfrm rot="10800000">
            <a:off x="1601443" y="3889751"/>
            <a:ext cx="22604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Shape 593"/>
          <p:cNvCxnSpPr/>
          <p:nvPr/>
        </p:nvCxnSpPr>
        <p:spPr>
          <a:xfrm>
            <a:off x="1599033" y="389429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94" name="Shape 594"/>
          <p:cNvCxnSpPr/>
          <p:nvPr/>
        </p:nvCxnSpPr>
        <p:spPr>
          <a:xfrm flipH="1">
            <a:off x="2323747" y="3894294"/>
            <a:ext cx="1500" cy="10670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95" name="Shape 595"/>
          <p:cNvCxnSpPr/>
          <p:nvPr/>
        </p:nvCxnSpPr>
        <p:spPr>
          <a:xfrm>
            <a:off x="3093301" y="3894294"/>
            <a:ext cx="1500" cy="131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96" name="Shape 596"/>
          <p:cNvCxnSpPr/>
          <p:nvPr/>
        </p:nvCxnSpPr>
        <p:spPr>
          <a:xfrm>
            <a:off x="3864826" y="3885210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597" name="Shape 597"/>
          <p:cNvSpPr txBox="1"/>
          <p:nvPr/>
        </p:nvSpPr>
        <p:spPr>
          <a:xfrm>
            <a:off x="342296" y="437913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1162620" y="479491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1974264" y="509473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2733372" y="543800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601" name="Shape 601"/>
          <p:cNvCxnSpPr/>
          <p:nvPr/>
        </p:nvCxnSpPr>
        <p:spPr>
          <a:xfrm>
            <a:off x="6053841" y="3881746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02" name="Shape 602"/>
          <p:cNvCxnSpPr/>
          <p:nvPr/>
        </p:nvCxnSpPr>
        <p:spPr>
          <a:xfrm>
            <a:off x="6637478" y="3889753"/>
            <a:ext cx="0" cy="1412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03" name="Shape 603"/>
          <p:cNvCxnSpPr/>
          <p:nvPr/>
        </p:nvCxnSpPr>
        <p:spPr>
          <a:xfrm>
            <a:off x="7251696" y="3881748"/>
            <a:ext cx="0" cy="1079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04" name="Shape 604"/>
          <p:cNvCxnSpPr/>
          <p:nvPr/>
        </p:nvCxnSpPr>
        <p:spPr>
          <a:xfrm>
            <a:off x="7875150" y="3881746"/>
            <a:ext cx="0" cy="82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05" name="Shape 605"/>
          <p:cNvCxnSpPr/>
          <p:nvPr/>
        </p:nvCxnSpPr>
        <p:spPr>
          <a:xfrm>
            <a:off x="8559795" y="3889753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06" name="Shape 606"/>
          <p:cNvCxnSpPr/>
          <p:nvPr/>
        </p:nvCxnSpPr>
        <p:spPr>
          <a:xfrm flipH="1" rot="10800000">
            <a:off x="6042887" y="3881653"/>
            <a:ext cx="2516999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7" name="Shape 607"/>
          <p:cNvSpPr txBox="1"/>
          <p:nvPr/>
        </p:nvSpPr>
        <p:spPr>
          <a:xfrm>
            <a:off x="4899883" y="543838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5493032" y="5127967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Recognition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6089069" y="4856101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6712523" y="461591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7397167" y="443522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612" name="Shape 612"/>
          <p:cNvCxnSpPr/>
          <p:nvPr/>
        </p:nvCxnSpPr>
        <p:spPr>
          <a:xfrm>
            <a:off x="4880257" y="17977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613" name="Shape 613"/>
          <p:cNvSpPr txBox="1"/>
          <p:nvPr/>
        </p:nvSpPr>
        <p:spPr>
          <a:xfrm>
            <a:off x="3737255" y="305364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614" name="Shape 614"/>
          <p:cNvSpPr txBox="1"/>
          <p:nvPr/>
        </p:nvSpPr>
        <p:spPr>
          <a:xfrm>
            <a:off x="1246350" y="6081080"/>
            <a:ext cx="73070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615" name="Shape 615"/>
          <p:cNvSpPr txBox="1"/>
          <p:nvPr/>
        </p:nvSpPr>
        <p:spPr>
          <a:xfrm>
            <a:off x="1275769" y="270254"/>
            <a:ext cx="76373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6042867" y="311617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617" name="Shape 617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8" name="Shape 618"/>
          <p:cNvCxnSpPr/>
          <p:nvPr/>
        </p:nvCxnSpPr>
        <p:spPr>
          <a:xfrm>
            <a:off x="5689482" y="388879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9" name="Shape 619"/>
          <p:cNvCxnSpPr/>
          <p:nvPr/>
        </p:nvCxnSpPr>
        <p:spPr>
          <a:xfrm>
            <a:off x="5573175" y="3888800"/>
            <a:ext cx="485399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0" name="Shape 620"/>
          <p:cNvSpPr txBox="1"/>
          <p:nvPr/>
        </p:nvSpPr>
        <p:spPr>
          <a:xfrm>
            <a:off x="5209637" y="4548775"/>
            <a:ext cx="943799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Order of the Engineer</a:t>
            </a:r>
          </a:p>
        </p:txBody>
      </p:sp>
      <p:cxnSp>
        <p:nvCxnSpPr>
          <p:cNvPr id="621" name="Shape 621"/>
          <p:cNvCxnSpPr/>
          <p:nvPr/>
        </p:nvCxnSpPr>
        <p:spPr>
          <a:xfrm>
            <a:off x="4710520" y="388974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22" name="Shape 622"/>
          <p:cNvCxnSpPr/>
          <p:nvPr/>
        </p:nvCxnSpPr>
        <p:spPr>
          <a:xfrm flipH="1" rot="10800000">
            <a:off x="4693850" y="3886300"/>
            <a:ext cx="877800" cy="3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3" name="Shape 623"/>
          <p:cNvSpPr txBox="1"/>
          <p:nvPr/>
        </p:nvSpPr>
        <p:spPr>
          <a:xfrm>
            <a:off x="4099962" y="4443912"/>
            <a:ext cx="1180200" cy="662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Constitution &amp; Bylaws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812" name="Shape 812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818" name="Shape 818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January 25, 2016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629" name="Shape 629"/>
          <p:cNvGraphicFramePr/>
          <p:nvPr/>
        </p:nvGraphicFramePr>
        <p:xfrm>
          <a:off x="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{FD3CB93B-35EF-4889-AF53-19537C1CF04E}</a:tableStyleId>
              </a:tblPr>
              <a:tblGrid>
                <a:gridCol w="4419700"/>
                <a:gridCol w="152300"/>
                <a:gridCol w="75950"/>
                <a:gridCol w="4472250"/>
              </a:tblGrid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Carlo Perottino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Dane Sowers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Associate 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 McKenzie Kinzbach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Treasurer: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200"/>
                        <a:t>Max Inniger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8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Secretary: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Frazier Baker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5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Senators: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John Lewnard</a:t>
                      </a:r>
                    </a:p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Tim Kemper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14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160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700" u="none" cap="none" strike="noStrike"/>
                    </a:p>
                  </a:txBody>
                  <a:tcPr marT="33450" marB="33450" marR="50425" marL="50425" anchor="ctr"/>
                </a:tc>
                <a:tc hMerge="1"/>
              </a:tr>
              <a:tr h="4022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sng" cap="none" strike="noStrike"/>
                    </a:p>
                  </a:txBody>
                  <a:tcPr marT="33450" marB="33450" marR="50425" marL="50425" anchor="ctr"/>
                </a:tc>
                <a:tc hMerge="1"/>
                <a:tc hMerge="1"/>
                <a:tc hMerge="1"/>
              </a:tr>
              <a:tr h="40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33450" marB="33450" marR="50425" marL="5042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sz="2200" u="none" cap="none" strike="noStrike"/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x="152400" y="-176275"/>
            <a:ext cx="8839199" cy="7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635" name="Shape 635"/>
          <p:cNvGraphicFramePr/>
          <p:nvPr/>
        </p:nvGraphicFramePr>
        <p:xfrm>
          <a:off x="5" y="438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{FD3CB93B-35EF-4889-AF53-19537C1CF04E}</a:tableStyleId>
              </a:tblPr>
              <a:tblGrid>
                <a:gridCol w="4422350"/>
                <a:gridCol w="126275"/>
                <a:gridCol w="3991025"/>
              </a:tblGrid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Career Fair: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Tim Kemper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Nathan Hamit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Collegiate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Khaled Aboumerhi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Constitution and Bylaws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Jared Wood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EWeek: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Alison Hayfer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Andrew Bachus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FELD: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Paige Johnson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Innovation: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marR="0" rtl="0" algn="r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78571"/>
                        <a:buFont typeface="Arial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Emily Demjanenko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Luau: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/>
                        <a:t>Andrew John Droesch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Order of the Engineer</a:t>
                      </a:r>
                      <a:r>
                        <a:rPr b="1" lang="en-US" u="none" cap="none" strike="noStrike"/>
                        <a:t>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Sean Gleason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Public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Matt Morgann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Recognition: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Rugved Mavidpalli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SOCC: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Heath Palmer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Special Events: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Emma Lowe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u="none" cap="none" strike="noStrike"/>
                        <a:t>Technology: 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b="1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/>
                        <a:t>Michael Santacroce</a:t>
                      </a:r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type="title"/>
          </p:nvPr>
        </p:nvSpPr>
        <p:spPr>
          <a:xfrm>
            <a:off x="1295400" y="44898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Thursdays from 11:30am-1:30pm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7315200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idx="1" type="body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Mondays from 10:30am-11:30am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  <p:sp>
        <p:nvSpPr>
          <p:cNvPr id="653" name="Shape 65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7402925" y="0"/>
            <a:ext cx="22860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660" name="Shape 660"/>
          <p:cNvSpPr txBox="1"/>
          <p:nvPr/>
        </p:nvSpPr>
        <p:spPr>
          <a:xfrm>
            <a:off x="7060450" y="0"/>
            <a:ext cx="22860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  <a:r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McKenzie Kinzbach</a:t>
            </a:r>
          </a:p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1028725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Tuesdays from 12:30pm-1:30pm</a:t>
            </a:r>
          </a:p>
          <a:p>
            <a:pPr indent="-457200" lvl="1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650 Baldwin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