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6"/>
  </p:notesMasterIdLst>
  <p:sldIdLst>
    <p:sldId id="439" r:id="rId3"/>
    <p:sldId id="453" r:id="rId4"/>
    <p:sldId id="267" r:id="rId5"/>
    <p:sldId id="268" r:id="rId6"/>
    <p:sldId id="270" r:id="rId7"/>
    <p:sldId id="424" r:id="rId8"/>
    <p:sldId id="451" r:id="rId9"/>
    <p:sldId id="491" r:id="rId10"/>
    <p:sldId id="388" r:id="rId11"/>
    <p:sldId id="515" r:id="rId12"/>
    <p:sldId id="516" r:id="rId13"/>
    <p:sldId id="517" r:id="rId14"/>
    <p:sldId id="518" r:id="rId15"/>
    <p:sldId id="271" r:id="rId16"/>
    <p:sldId id="509" r:id="rId17"/>
    <p:sldId id="481" r:id="rId18"/>
    <p:sldId id="520" r:id="rId19"/>
    <p:sldId id="521" r:id="rId20"/>
    <p:sldId id="522" r:id="rId21"/>
    <p:sldId id="483" r:id="rId22"/>
    <p:sldId id="461" r:id="rId23"/>
    <p:sldId id="440" r:id="rId24"/>
    <p:sldId id="42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45" autoAdjust="0"/>
    <p:restoredTop sz="89244" autoAdjust="0"/>
  </p:normalViewPr>
  <p:slideViewPr>
    <p:cSldViewPr>
      <p:cViewPr>
        <p:scale>
          <a:sx n="60" d="100"/>
          <a:sy n="60" d="100"/>
        </p:scale>
        <p:origin x="-1854" y="-9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722A-C710-4B0F-8115-DFEE80D0B9B5}" type="datetimeFigureOut">
              <a:rPr lang="en-US" smtClean="0"/>
              <a:pPr/>
              <a:t>2/9/2015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59374-E3E6-4EE9-A9DD-5D9D37E3F7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5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E6133A-A6CC-4DB5-8494-5242BED781EC}" type="slidenum">
              <a:rPr lang="en-US" smtClean="0">
                <a:solidFill>
                  <a:prstClr val="black"/>
                </a:solidFill>
                <a:cs typeface="Arial" charset="0"/>
              </a:rPr>
              <a:pPr/>
              <a:t>22</a:t>
            </a:fld>
            <a:endParaRPr lang="en-US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967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2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5EC3B-6544-4BA0-85FC-19BB35D795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C148F-CFA6-4069-A53F-150BFE0A4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3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10C57-76CA-4EE3-8178-B2EBC0DFBE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724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6C568-25B7-4D67-8C5B-447F1A8773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889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66D59-A378-44B6-A64C-21D85C1C32D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391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623CF-252F-4809-B171-47114F3BD5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974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46C00-5BE3-4B58-ADC6-75C2D71CD8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560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CDF4B-7AB1-48C5-9FA2-A52575A5C12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358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F17B0-994D-4F3C-84B4-D0103D22AB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3849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79F1D-4813-4073-933E-6A15A6AF64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9688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BB5E-6F4A-4EFA-AA5F-F4B284F79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582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1" y="1935203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53064-0445-42AB-990D-19F23DF125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7835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61B5D-530D-4C4A-A41F-15E8D96B9D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42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59BD3-ECB1-4B36-B8A4-E85FACF227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66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D15AF-D5EF-4AD0-AF43-0364FDD418E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0610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5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4BC6-4AD5-4F6E-A391-733420BE8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486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5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D3AA5-61D4-483D-AD7D-E7623293CDB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3083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5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54C8B-E3CC-4136-822C-B2C601EB973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0615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5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540C7-1925-426B-BBC5-670F3DA435F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981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36B1-503E-4626-ABC3-BDB0CDA5F0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50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6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6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F21E-B905-4A0A-A1CF-8277D2BF1B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91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B4818-9E8A-491D-8A12-7FD698935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80F3-6707-4C45-BCC7-7B7A3F6204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3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08AB0-195B-4C63-AE4C-3767080EF7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0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5580-2D8C-4351-902E-06C34BBBD1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1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15D1E-9C53-4CA3-B0A2-7FC68B1120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1" y="6445252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5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5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3AE7C7-9E81-4AE0-91D0-8093C420D58A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51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5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Verdana" pitchFamily="-105" charset="0"/>
                <a:ea typeface="ＭＳ Ｐゴシック" pitchFamily="-105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E541E4-8F88-466F-93D2-2CC5AD3C682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1361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ＭＳ Ｐゴシック" pitchFamily="-105" charset="-128"/>
          <a:cs typeface="ＭＳ Ｐゴシック" pitchFamily="-10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defRPr sz="2800">
          <a:solidFill>
            <a:schemeClr val="tx1"/>
          </a:solidFill>
          <a:latin typeface="+mn-lt"/>
          <a:ea typeface="ＭＳ Ｐゴシック" pitchFamily="-105" charset="-128"/>
          <a:cs typeface="ＭＳ Ｐゴシック" pitchFamily="-10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Wingdings" pitchFamily="2" charset="2"/>
        <a:defRPr sz="2400">
          <a:solidFill>
            <a:schemeClr val="tx1"/>
          </a:solidFill>
          <a:latin typeface="+mn-lt"/>
          <a:ea typeface="ＭＳ Ｐゴシック" pitchFamily="-10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defRPr sz="2000">
          <a:solidFill>
            <a:schemeClr val="tx1"/>
          </a:solidFill>
          <a:latin typeface="+mn-lt"/>
          <a:ea typeface="ＭＳ Ｐゴシック" pitchFamily="-10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lewis2s9@mail.uc.edu" TargetMode="External"/><Relationship Id="rId2" Type="http://schemas.openxmlformats.org/officeDocument/2006/relationships/hyperlink" Target="mailto:mccoyad@mail.uc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meadsmc@mail.uc.edu" TargetMode="External"/><Relationship Id="rId2" Type="http://schemas.openxmlformats.org/officeDocument/2006/relationships/hyperlink" Target="mailto:benitoje@mail.uc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ballnn@mail.uc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/>
        </p:nvSpPr>
        <p:spPr bwMode="auto"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i="0" dirty="0" smtClean="0">
                <a:solidFill>
                  <a:srgbClr val="000000"/>
                </a:solidFill>
                <a:latin typeface="Myriad Pro"/>
              </a:rPr>
              <a:t>Purpose</a:t>
            </a:r>
          </a:p>
        </p:txBody>
      </p:sp>
      <p:sp>
        <p:nvSpPr>
          <p:cNvPr id="5" name="Content Placeholder 5"/>
          <p:cNvSpPr>
            <a:spLocks noGrp="1"/>
          </p:cNvSpPr>
          <p:nvPr/>
        </p:nvSpPr>
        <p:spPr bwMode="auto">
          <a:xfrm>
            <a:off x="1168401" y="1752601"/>
            <a:ext cx="7594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Blip>
                <a:blip r:embed="rId2"/>
              </a:buBlip>
              <a:defRPr sz="3200" baseline="0">
                <a:solidFill>
                  <a:schemeClr val="bg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8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•"/>
              <a:defRPr sz="24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 algn="just" eaLnBrk="1" hangingPunct="1">
              <a:buNone/>
              <a:defRPr/>
            </a:pPr>
            <a:endParaRPr lang="en-US" sz="4400" dirty="0" smtClean="0">
              <a:solidFill>
                <a:srgbClr val="000000"/>
              </a:solidFill>
              <a:latin typeface="Myriad Pro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0" y="1524000"/>
            <a:ext cx="8001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What we are: CEAS Branch of Student Government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What we do:</a:t>
            </a:r>
          </a:p>
          <a:p>
            <a:pPr marL="1028700" lvl="1" indent="-571500">
              <a:buFont typeface="Courier New" panose="02070309020205020404" pitchFamily="49" charset="0"/>
              <a:buChar char="o"/>
            </a:pPr>
            <a:r>
              <a:rPr lang="en-US" sz="2800" dirty="0" smtClean="0"/>
              <a:t>Host programs for the college</a:t>
            </a:r>
          </a:p>
          <a:p>
            <a:pPr marL="1028700" lvl="1" indent="-571500">
              <a:buFont typeface="Courier New" panose="02070309020205020404" pitchFamily="49" charset="0"/>
              <a:buChar char="o"/>
            </a:pPr>
            <a:r>
              <a:rPr lang="en-US" sz="2800" dirty="0" smtClean="0"/>
              <a:t>Input on curriculum, grievances, and student/faculty relations</a:t>
            </a:r>
          </a:p>
          <a:p>
            <a:pPr marL="1028700" lvl="1" indent="-571500">
              <a:buFont typeface="Courier New" panose="02070309020205020404" pitchFamily="49" charset="0"/>
              <a:buChar char="o"/>
            </a:pPr>
            <a:r>
              <a:rPr lang="en-US" sz="2800" dirty="0" smtClean="0"/>
              <a:t>Improve student experience in the college</a:t>
            </a:r>
          </a:p>
          <a:p>
            <a:pPr marL="1028700" lvl="1" indent="-571500">
              <a:buFont typeface="Courier New" panose="02070309020205020404" pitchFamily="49" charset="0"/>
              <a:buChar char="o"/>
            </a:pP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4869771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Spring Committee Meetings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Student Rights and Interests: Mondays at 1:30pm</a:t>
            </a:r>
          </a:p>
          <a:p>
            <a:r>
              <a:rPr lang="en-US" sz="2800" dirty="0" smtClean="0"/>
              <a:t>Campus Life: Mondays at 6pm</a:t>
            </a:r>
          </a:p>
          <a:p>
            <a:r>
              <a:rPr lang="en-US" sz="2800" dirty="0" smtClean="0"/>
              <a:t>Academic Issues: Thursdays at 5:30pm</a:t>
            </a:r>
          </a:p>
          <a:p>
            <a:r>
              <a:rPr lang="en-US" sz="2800" dirty="0" smtClean="0"/>
              <a:t>Governmental Affairs: Thursdays at 8pm</a:t>
            </a:r>
          </a:p>
          <a:p>
            <a:endParaRPr lang="en-US" sz="2800" dirty="0"/>
          </a:p>
          <a:p>
            <a:pPr marL="0" indent="0" algn="ctr">
              <a:buNone/>
            </a:pPr>
            <a:r>
              <a:rPr lang="en-US" sz="2800" dirty="0" smtClean="0"/>
              <a:t>All meet in the Student Government Office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3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Trustee 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the student’s voice on the board of trustees</a:t>
            </a:r>
          </a:p>
          <a:p>
            <a:r>
              <a:rPr lang="en-US" dirty="0" smtClean="0"/>
              <a:t>Two year appointed position </a:t>
            </a:r>
          </a:p>
          <a:p>
            <a:r>
              <a:rPr lang="en-US" dirty="0" smtClean="0"/>
              <a:t>Applications can be found in the student government office or on Campus LINK</a:t>
            </a:r>
          </a:p>
          <a:p>
            <a:r>
              <a:rPr lang="en-US" dirty="0" smtClean="0"/>
              <a:t>Applications are due February 27</a:t>
            </a:r>
            <a:r>
              <a:rPr lang="en-US" baseline="30000" dirty="0" smtClean="0"/>
              <a:t>th</a:t>
            </a:r>
            <a:r>
              <a:rPr lang="en-US" dirty="0" smtClean="0"/>
              <a:t> at 5pm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16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TEDx</a:t>
            </a:r>
            <a:r>
              <a:rPr lang="en-US" dirty="0" smtClean="0"/>
              <a:t> U Cincinnati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“Rise and Reimagine”</a:t>
            </a:r>
          </a:p>
          <a:p>
            <a:r>
              <a:rPr lang="en-US" dirty="0" smtClean="0"/>
              <a:t>March 27, 2015 at UC</a:t>
            </a:r>
          </a:p>
          <a:p>
            <a:r>
              <a:rPr lang="en-US" dirty="0" smtClean="0"/>
              <a:t>One slot for a student speaker</a:t>
            </a:r>
          </a:p>
          <a:p>
            <a:pPr lvl="1"/>
            <a:r>
              <a:rPr lang="en-US" dirty="0" smtClean="0"/>
              <a:t>Apply at tedxucincinnati.com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94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Joke </a:t>
            </a:r>
            <a:r>
              <a:rPr lang="en-US" smtClean="0"/>
              <a:t>of the Week!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programmer is sent to the supermarket with instructions to "buy butter and if they have eggs then buy a dozen."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6124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Committee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Affairs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photos of fun things going around the college and submit them to </a:t>
            </a:r>
            <a:r>
              <a:rPr lang="en-US" dirty="0" smtClean="0">
                <a:solidFill>
                  <a:srgbClr val="FF0000"/>
                </a:solidFill>
              </a:rPr>
              <a:t>lenyjk@mail.uc.edu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FF0000"/>
                </a:solidFill>
              </a:rPr>
              <a:t>bucklr@mail.uc.edu </a:t>
            </a:r>
          </a:p>
          <a:p>
            <a:r>
              <a:rPr lang="en-US" dirty="0" smtClean="0"/>
              <a:t>If you’re interested in social media, photography, or graphic designing, come see us after the meeting!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03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8077200" cy="1143000"/>
          </a:xfrm>
        </p:spPr>
        <p:txBody>
          <a:bodyPr/>
          <a:lstStyle/>
          <a:p>
            <a:r>
              <a:rPr lang="en-US" b="1" u="sng" dirty="0" err="1" smtClean="0"/>
              <a:t>EWeek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143000"/>
            <a:ext cx="7696200" cy="5257800"/>
          </a:xfrm>
        </p:spPr>
        <p:txBody>
          <a:bodyPr/>
          <a:lstStyle/>
          <a:p>
            <a:r>
              <a:rPr lang="en-US" dirty="0" smtClean="0"/>
              <a:t>February 22</a:t>
            </a:r>
            <a:r>
              <a:rPr lang="en-US" baseline="30000" dirty="0" smtClean="0"/>
              <a:t>nd</a:t>
            </a:r>
            <a:r>
              <a:rPr lang="en-US" dirty="0" smtClean="0"/>
              <a:t> -28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r>
              <a:rPr lang="en-US" dirty="0" smtClean="0"/>
              <a:t>Date Auction will be Friday @ The Brass Tap</a:t>
            </a:r>
          </a:p>
          <a:p>
            <a:r>
              <a:rPr lang="en-US" smtClean="0"/>
              <a:t>Banquet </a:t>
            </a:r>
            <a:r>
              <a:rPr lang="en-US" dirty="0" smtClean="0"/>
              <a:t>will be Saturday @ Newport Syndicate</a:t>
            </a:r>
          </a:p>
          <a:p>
            <a:pPr lvl="1"/>
            <a:r>
              <a:rPr lang="en-US" dirty="0" smtClean="0"/>
              <a:t>Tickets will go on </a:t>
            </a:r>
            <a:r>
              <a:rPr lang="en-US" dirty="0" smtClean="0"/>
              <a:t>sale February 11</a:t>
            </a:r>
            <a:endParaRPr lang="en-US" dirty="0" smtClean="0"/>
          </a:p>
          <a:p>
            <a:pPr lvl="1"/>
            <a:r>
              <a:rPr lang="en-US" dirty="0" smtClean="0"/>
              <a:t>First 100 will receive </a:t>
            </a:r>
            <a:r>
              <a:rPr lang="en-US" dirty="0" err="1" smtClean="0"/>
              <a:t>tshirts</a:t>
            </a:r>
            <a:endParaRPr lang="en-US" dirty="0" smtClean="0"/>
          </a:p>
          <a:p>
            <a:r>
              <a:rPr lang="en-US" dirty="0" smtClean="0"/>
              <a:t>Event and Date Auction </a:t>
            </a:r>
            <a:r>
              <a:rPr lang="en-US" dirty="0" smtClean="0"/>
              <a:t>registration are OPEN!</a:t>
            </a:r>
            <a:endParaRPr lang="en-US" dirty="0"/>
          </a:p>
          <a:p>
            <a:r>
              <a:rPr lang="en-US" dirty="0" smtClean="0"/>
              <a:t>Questions? Email</a:t>
            </a:r>
            <a:r>
              <a:rPr lang="en-US" dirty="0" smtClean="0">
                <a:solidFill>
                  <a:srgbClr val="FF0000"/>
                </a:solidFill>
              </a:rPr>
              <a:t> uc.eweek@gmail.com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67600" y="76706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solidFill>
                  <a:srgbClr val="000000"/>
                </a:solidFill>
              </a:rPr>
              <a:t>Chairs:</a:t>
            </a:r>
          </a:p>
          <a:p>
            <a:r>
              <a:rPr lang="en-US" dirty="0">
                <a:solidFill>
                  <a:srgbClr val="000000"/>
                </a:solidFill>
              </a:rPr>
              <a:t>Kitty </a:t>
            </a:r>
            <a:r>
              <a:rPr lang="en-US" dirty="0" err="1">
                <a:solidFill>
                  <a:srgbClr val="000000"/>
                </a:solidFill>
              </a:rPr>
              <a:t>DiFalco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Alison </a:t>
            </a:r>
            <a:r>
              <a:rPr lang="en-US" dirty="0" err="1" smtClean="0">
                <a:solidFill>
                  <a:srgbClr val="000000"/>
                </a:solidFill>
              </a:rPr>
              <a:t>Hayfer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2613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696244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Special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Upcoming Service Hour Opportunities!</a:t>
            </a:r>
          </a:p>
          <a:p>
            <a:endParaRPr lang="en-US" dirty="0" smtClean="0"/>
          </a:p>
          <a:p>
            <a:pPr lvl="1"/>
            <a:r>
              <a:rPr lang="en-US" b="1" dirty="0" smtClean="0"/>
              <a:t>High School Egg Drop Competition</a:t>
            </a:r>
          </a:p>
          <a:p>
            <a:pPr lvl="2"/>
            <a:r>
              <a:rPr lang="en-US" dirty="0" smtClean="0"/>
              <a:t>February 25	     </a:t>
            </a:r>
          </a:p>
          <a:p>
            <a:pPr lvl="2"/>
            <a:r>
              <a:rPr lang="en-US" dirty="0" smtClean="0"/>
              <a:t>Time Shifts: 7:45 – 9;   12:30 – 3</a:t>
            </a:r>
          </a:p>
          <a:p>
            <a:pPr lvl="2"/>
            <a:r>
              <a:rPr lang="en-US" dirty="0" smtClean="0"/>
              <a:t>Questions? Contact Adam McCoy:</a:t>
            </a:r>
          </a:p>
          <a:p>
            <a:pPr lvl="3"/>
            <a:r>
              <a:rPr lang="en-US" dirty="0" smtClean="0">
                <a:hlinkClick r:id="rId2"/>
              </a:rPr>
              <a:t>mccoyad@mail.uc.edu</a:t>
            </a:r>
            <a:endParaRPr lang="en-US" dirty="0" smtClean="0"/>
          </a:p>
          <a:p>
            <a:pPr lvl="2"/>
            <a:endParaRPr lang="en-US" dirty="0" smtClean="0"/>
          </a:p>
          <a:p>
            <a:pPr lvl="1"/>
            <a:r>
              <a:rPr lang="en-US" b="1" dirty="0" smtClean="0"/>
              <a:t>Habitat for Humanity </a:t>
            </a:r>
          </a:p>
          <a:p>
            <a:pPr lvl="2"/>
            <a:r>
              <a:rPr lang="en-US" dirty="0" smtClean="0"/>
              <a:t>March 14	</a:t>
            </a:r>
          </a:p>
          <a:p>
            <a:pPr lvl="2"/>
            <a:r>
              <a:rPr lang="en-US" dirty="0" smtClean="0"/>
              <a:t>Time: 12:30 – 4</a:t>
            </a:r>
          </a:p>
          <a:p>
            <a:pPr lvl="2"/>
            <a:r>
              <a:rPr lang="en-US" dirty="0" smtClean="0"/>
              <a:t>Food Provided!</a:t>
            </a:r>
          </a:p>
          <a:p>
            <a:pPr lvl="2"/>
            <a:r>
              <a:rPr lang="en-US" dirty="0" smtClean="0"/>
              <a:t>15 people max</a:t>
            </a:r>
          </a:p>
          <a:p>
            <a:pPr lvl="2"/>
            <a:r>
              <a:rPr lang="en-US" dirty="0" smtClean="0"/>
              <a:t>Questions? Contact Spencer Lewis:</a:t>
            </a:r>
          </a:p>
          <a:p>
            <a:pPr lvl="3"/>
            <a:r>
              <a:rPr lang="en-US" dirty="0" smtClean="0">
                <a:hlinkClick r:id="rId3"/>
              </a:rPr>
              <a:t>lewis2s9@mail.uc.edu</a:t>
            </a: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1028" name="Picture 4" descr="https://lh6.googleusercontent.com/h7uyPDKtZgShaBPO77Uh_AgXOHT-WBrxDialYLPaV_bp1smy0Yky8UMyb--AWrEY4kWfEkWVksbgf7CPCsgdeQWaOwDQB3C1yxB5eKCr8O5QOND-FNgryMySnQnuSrtg3GoDF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0" t="3082" r="3868" b="3236"/>
          <a:stretch/>
        </p:blipFill>
        <p:spPr bwMode="auto">
          <a:xfrm>
            <a:off x="5606640" y="2639291"/>
            <a:ext cx="3534732" cy="3837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552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696244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Special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sz="2900" dirty="0" smtClean="0"/>
              <a:t>Upcoming Service Hour Opportunities!</a:t>
            </a:r>
          </a:p>
          <a:p>
            <a:endParaRPr lang="en-US" dirty="0" smtClean="0"/>
          </a:p>
          <a:p>
            <a:pPr lvl="1"/>
            <a:r>
              <a:rPr lang="en-US" sz="2600" b="1" dirty="0" smtClean="0"/>
              <a:t>Matthew 25 Ministries</a:t>
            </a:r>
          </a:p>
          <a:p>
            <a:pPr lvl="2"/>
            <a:r>
              <a:rPr lang="en-US" sz="2200" dirty="0" smtClean="0"/>
              <a:t>March 28	     </a:t>
            </a:r>
          </a:p>
          <a:p>
            <a:pPr lvl="2"/>
            <a:r>
              <a:rPr lang="en-US" sz="2200" dirty="0" smtClean="0"/>
              <a:t>Time: </a:t>
            </a:r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11 - 3</a:t>
            </a:r>
          </a:p>
          <a:p>
            <a:pPr lvl="2"/>
            <a:r>
              <a:rPr lang="en-US" sz="2000" dirty="0" smtClean="0"/>
              <a:t>Questions? </a:t>
            </a:r>
            <a:r>
              <a:rPr lang="en-US" sz="2200" dirty="0" smtClean="0"/>
              <a:t>Contact Jorge Benito Montejo:</a:t>
            </a:r>
          </a:p>
          <a:p>
            <a:pPr lvl="3"/>
            <a:r>
              <a:rPr lang="en-US" sz="2200" dirty="0" smtClean="0">
                <a:hlinkClick r:id="rId2"/>
              </a:rPr>
              <a:t>benitoje@mail.uc.edu</a:t>
            </a:r>
            <a:endParaRPr lang="en-US" sz="2200" dirty="0" smtClean="0"/>
          </a:p>
          <a:p>
            <a:pPr lvl="2"/>
            <a:endParaRPr lang="en-US" dirty="0" smtClean="0"/>
          </a:p>
          <a:p>
            <a:pPr lvl="1"/>
            <a:r>
              <a:rPr lang="en-US" sz="2600" b="1" dirty="0" smtClean="0"/>
              <a:t>Relay for Life</a:t>
            </a:r>
          </a:p>
          <a:p>
            <a:pPr lvl="2"/>
            <a:r>
              <a:rPr lang="en-US" sz="2200" dirty="0" smtClean="0"/>
              <a:t>April 10 - 11	</a:t>
            </a:r>
          </a:p>
          <a:p>
            <a:pPr lvl="2"/>
            <a:r>
              <a:rPr lang="en-US" sz="2200" dirty="0" smtClean="0"/>
              <a:t>Time: 6 PM (Friday) – 12 PM (Saturday)</a:t>
            </a:r>
          </a:p>
          <a:p>
            <a:pPr lvl="2"/>
            <a:r>
              <a:rPr lang="en-US" sz="2200" dirty="0" smtClean="0"/>
              <a:t>Basically large party to fight cancer!</a:t>
            </a:r>
          </a:p>
          <a:p>
            <a:pPr lvl="2"/>
            <a:r>
              <a:rPr lang="en-US" sz="2000" dirty="0" smtClean="0"/>
              <a:t>Questions? </a:t>
            </a:r>
            <a:r>
              <a:rPr lang="en-US" sz="2200" dirty="0" smtClean="0"/>
              <a:t>Contact Meredith Meads:</a:t>
            </a:r>
          </a:p>
          <a:p>
            <a:pPr lvl="3"/>
            <a:r>
              <a:rPr lang="en-US" sz="2200" dirty="0" smtClean="0">
                <a:hlinkClick r:id="rId3"/>
              </a:rPr>
              <a:t>meadsmc@mail.uc.edu</a:t>
            </a:r>
            <a:endParaRPr lang="en-US" sz="2200" dirty="0" smtClean="0"/>
          </a:p>
          <a:p>
            <a:pPr lvl="3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2050" name="Picture 2" descr="http://www.uc.edu/news/view.asp?infoID=9976&amp;photo=image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5445" y="4648200"/>
            <a:ext cx="33147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941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7696244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Special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200"/>
          </a:xfrm>
        </p:spPr>
        <p:txBody>
          <a:bodyPr>
            <a:normAutofit/>
          </a:bodyPr>
          <a:lstStyle/>
          <a:p>
            <a:r>
              <a:rPr lang="en-US" sz="2900" dirty="0" smtClean="0"/>
              <a:t>Upcoming Service Hour Opportunities!</a:t>
            </a:r>
          </a:p>
          <a:p>
            <a:pPr lvl="1"/>
            <a:endParaRPr lang="en-US" sz="2500" dirty="0"/>
          </a:p>
          <a:p>
            <a:pPr lvl="1"/>
            <a:r>
              <a:rPr lang="en-US" sz="2500" b="1" dirty="0" smtClean="0"/>
              <a:t>Cleanup Cincy</a:t>
            </a:r>
          </a:p>
          <a:p>
            <a:pPr lvl="2"/>
            <a:r>
              <a:rPr lang="en-US" sz="2100" dirty="0" smtClean="0"/>
              <a:t>April</a:t>
            </a:r>
          </a:p>
          <a:p>
            <a:pPr lvl="2"/>
            <a:r>
              <a:rPr lang="en-US" sz="2100" dirty="0" smtClean="0"/>
              <a:t>Details to come!</a:t>
            </a:r>
          </a:p>
          <a:p>
            <a:pPr marL="457200" lvl="1" indent="0">
              <a:buNone/>
            </a:pPr>
            <a:r>
              <a:rPr lang="en-US" sz="2200" dirty="0" smtClean="0"/>
              <a:t>     </a:t>
            </a:r>
          </a:p>
          <a:p>
            <a:r>
              <a:rPr lang="en-US" dirty="0" smtClean="0"/>
              <a:t>Intramural Soccer</a:t>
            </a:r>
          </a:p>
          <a:p>
            <a:pPr lvl="1"/>
            <a:r>
              <a:rPr lang="en-US" dirty="0" smtClean="0"/>
              <a:t>Expect email within the next week</a:t>
            </a:r>
          </a:p>
          <a:p>
            <a:pPr lvl="1"/>
            <a:r>
              <a:rPr lang="en-US" dirty="0" smtClean="0"/>
              <a:t>Contact Nathan Ball if interested</a:t>
            </a:r>
          </a:p>
          <a:p>
            <a:pPr lvl="2"/>
            <a:r>
              <a:rPr lang="en-US" dirty="0" smtClean="0">
                <a:hlinkClick r:id="rId2"/>
              </a:rPr>
              <a:t>ballnn@mail.uc.edu</a:t>
            </a:r>
            <a:endParaRPr lang="en-US" dirty="0" smtClean="0"/>
          </a:p>
          <a:p>
            <a:pPr lvl="2"/>
            <a:endParaRPr lang="en-US" dirty="0" smtClean="0"/>
          </a:p>
          <a:p>
            <a:pPr lvl="3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54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35482" y="1018171"/>
            <a:ext cx="2325255" cy="415781"/>
          </a:xfrm>
        </p:spPr>
        <p:txBody>
          <a:bodyPr>
            <a:normAutofit/>
          </a:bodyPr>
          <a:lstStyle/>
          <a:p>
            <a:r>
              <a:rPr lang="en-US" sz="1800" b="1" dirty="0" smtClean="0">
                <a:latin typeface="+mn-lt"/>
              </a:rPr>
              <a:t>President</a:t>
            </a:r>
            <a:endParaRPr lang="en-US" sz="1800" b="1" dirty="0">
              <a:latin typeface="+mn-lt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4498110" y="1433951"/>
            <a:ext cx="1" cy="3046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780470" y="1729510"/>
            <a:ext cx="39485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4732480" y="1729510"/>
            <a:ext cx="31461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2319479" y="2269765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latin typeface="+mn-lt"/>
              </a:rPr>
              <a:t>Vice President</a:t>
            </a:r>
            <a:endParaRPr lang="en-US" sz="1400" b="1" dirty="0">
              <a:latin typeface="+mn-lt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544291" y="2269765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latin typeface="+mn-lt"/>
              </a:rPr>
              <a:t>Associate Vice President</a:t>
            </a:r>
            <a:endParaRPr lang="en-US" sz="1400" b="1" dirty="0">
              <a:latin typeface="+mn-lt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-382157" y="2269764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latin typeface="+mn-lt"/>
              </a:rPr>
              <a:t>Secretary</a:t>
            </a:r>
            <a:endParaRPr lang="en-US" sz="1400" b="1" dirty="0">
              <a:latin typeface="+mn-lt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801251" y="2269764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latin typeface="+mn-lt"/>
              </a:rPr>
              <a:t>Treasurer</a:t>
            </a:r>
            <a:endParaRPr lang="en-US" sz="1400" b="1" dirty="0">
              <a:latin typeface="+mn-lt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6715991" y="2269763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latin typeface="+mn-lt"/>
              </a:rPr>
              <a:t>Senators (X2)</a:t>
            </a:r>
            <a:endParaRPr lang="en-US" sz="1400" b="1" dirty="0">
              <a:latin typeface="+mn-lt"/>
            </a:endParaRPr>
          </a:p>
        </p:txBody>
      </p:sp>
      <p:cxnSp>
        <p:nvCxnSpPr>
          <p:cNvPr id="20" name="Straight Arrow Connector 19"/>
          <p:cNvCxnSpPr>
            <a:endCxn id="15" idx="0"/>
          </p:cNvCxnSpPr>
          <p:nvPr/>
        </p:nvCxnSpPr>
        <p:spPr>
          <a:xfrm>
            <a:off x="780470" y="1729510"/>
            <a:ext cx="1" cy="5402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963879" y="1720273"/>
            <a:ext cx="1" cy="5402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479793" y="1729510"/>
            <a:ext cx="1" cy="5402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680362" y="1729509"/>
            <a:ext cx="1" cy="5402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7878617" y="1738607"/>
            <a:ext cx="1" cy="5402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482109" y="2683341"/>
            <a:ext cx="1" cy="11335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5676323" y="2683341"/>
            <a:ext cx="1" cy="11335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1219201" y="3816927"/>
            <a:ext cx="22605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216884" y="3821469"/>
            <a:ext cx="1" cy="5402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1941646" y="3821469"/>
            <a:ext cx="1451" cy="10671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2711152" y="3821469"/>
            <a:ext cx="1451" cy="13163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3482676" y="3812386"/>
            <a:ext cx="0" cy="16670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itle 1"/>
          <p:cNvSpPr txBox="1">
            <a:spLocks/>
          </p:cNvSpPr>
          <p:nvPr/>
        </p:nvSpPr>
        <p:spPr>
          <a:xfrm>
            <a:off x="-39853" y="4306307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Career Fair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9" name="Title 1"/>
          <p:cNvSpPr txBox="1">
            <a:spLocks/>
          </p:cNvSpPr>
          <p:nvPr/>
        </p:nvSpPr>
        <p:spPr>
          <a:xfrm>
            <a:off x="780470" y="4722088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err="1" smtClean="0">
                <a:solidFill>
                  <a:srgbClr val="FF0000"/>
                </a:solidFill>
                <a:latin typeface="+mn-lt"/>
              </a:rPr>
              <a:t>EWeek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0" name="Title 1"/>
          <p:cNvSpPr txBox="1">
            <a:spLocks/>
          </p:cNvSpPr>
          <p:nvPr/>
        </p:nvSpPr>
        <p:spPr>
          <a:xfrm>
            <a:off x="1592114" y="5021910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Luau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2351222" y="5365181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Special Events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5671691" y="3808922"/>
            <a:ext cx="0" cy="16670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6255329" y="3816929"/>
            <a:ext cx="0" cy="14128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6869546" y="3808924"/>
            <a:ext cx="0" cy="10797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7493001" y="3808922"/>
            <a:ext cx="0" cy="8255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8177645" y="3816929"/>
            <a:ext cx="0" cy="6627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5660737" y="3808924"/>
            <a:ext cx="2516909" cy="80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itle 1"/>
          <p:cNvSpPr txBox="1">
            <a:spLocks/>
          </p:cNvSpPr>
          <p:nvPr/>
        </p:nvSpPr>
        <p:spPr>
          <a:xfrm>
            <a:off x="4517734" y="5365560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Collegiate Affairs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8" name="Title 1"/>
          <p:cNvSpPr txBox="1">
            <a:spLocks/>
          </p:cNvSpPr>
          <p:nvPr/>
        </p:nvSpPr>
        <p:spPr>
          <a:xfrm>
            <a:off x="5110883" y="5055142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Recognition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9" name="Title 1"/>
          <p:cNvSpPr txBox="1">
            <a:spLocks/>
          </p:cNvSpPr>
          <p:nvPr/>
        </p:nvSpPr>
        <p:spPr>
          <a:xfrm>
            <a:off x="5706919" y="4783276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SOCC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0" name="Title 1"/>
          <p:cNvSpPr txBox="1">
            <a:spLocks/>
          </p:cNvSpPr>
          <p:nvPr/>
        </p:nvSpPr>
        <p:spPr>
          <a:xfrm>
            <a:off x="6330374" y="4543094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FELD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1" name="Title 1"/>
          <p:cNvSpPr txBox="1">
            <a:spLocks/>
          </p:cNvSpPr>
          <p:nvPr/>
        </p:nvSpPr>
        <p:spPr>
          <a:xfrm>
            <a:off x="7015018" y="4362400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Public Affairs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83" name="Straight Arrow Connector 82"/>
          <p:cNvCxnSpPr/>
          <p:nvPr/>
        </p:nvCxnSpPr>
        <p:spPr>
          <a:xfrm>
            <a:off x="4498108" y="1724891"/>
            <a:ext cx="0" cy="13923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itle 1"/>
          <p:cNvSpPr txBox="1">
            <a:spLocks/>
          </p:cNvSpPr>
          <p:nvPr/>
        </p:nvSpPr>
        <p:spPr>
          <a:xfrm>
            <a:off x="3355106" y="2980824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Technology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991176" y="6145631"/>
            <a:ext cx="7307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OFFICERS are in black. </a:t>
            </a:r>
            <a:r>
              <a:rPr lang="en-US" b="1" dirty="0" smtClean="0">
                <a:solidFill>
                  <a:srgbClr val="FF0000"/>
                </a:solidFill>
              </a:rPr>
              <a:t>COMMITTEE CHAIRS are in red.</a:t>
            </a:r>
            <a:endParaRPr lang="en-US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893619" y="197429"/>
            <a:ext cx="76373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CEAS TRIBUNAL EXECUTIVE STRUCTURE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94219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40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350069"/>
            <a:ext cx="7620000" cy="990601"/>
          </a:xfrm>
        </p:spPr>
        <p:txBody>
          <a:bodyPr/>
          <a:lstStyle/>
          <a:p>
            <a:pPr algn="ctr"/>
            <a:r>
              <a:rPr lang="en-US" sz="6000" dirty="0" smtClean="0">
                <a:solidFill>
                  <a:schemeClr val="tx1"/>
                </a:solidFill>
              </a:rPr>
              <a:t>Recognition</a:t>
            </a:r>
            <a:r>
              <a:rPr lang="en-US" sz="6000" dirty="0" smtClean="0">
                <a:solidFill>
                  <a:srgbClr val="002060"/>
                </a:solidFill>
              </a:rPr>
              <a:t> </a:t>
            </a:r>
            <a:endParaRPr lang="en-US" sz="6000" dirty="0">
              <a:solidFill>
                <a:srgbClr val="002060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458972" y="1752600"/>
            <a:ext cx="8401050" cy="1395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defRPr sz="5000">
                <a:solidFill>
                  <a:srgbClr val="1E419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1E4191"/>
                </a:solidFill>
                <a:latin typeface="GE Inspira Pitch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1E4191"/>
                </a:solidFill>
                <a:latin typeface="GE Inspira Pitch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1E4191"/>
                </a:solidFill>
                <a:latin typeface="GE Inspira Pitch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1E4191"/>
                </a:solidFill>
                <a:latin typeface="GE Inspira Pitch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1E4191"/>
                </a:solidFill>
                <a:latin typeface="GE Inspira Pitch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1E4191"/>
                </a:solidFill>
                <a:latin typeface="GE Inspira Pitch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1E4191"/>
                </a:solidFill>
                <a:latin typeface="GE Inspira Pitch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1E4191"/>
                </a:solidFill>
                <a:latin typeface="GE Inspira Pitch" pitchFamily="34" charset="0"/>
              </a:defRPr>
            </a:lvl9pPr>
          </a:lstStyle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2800" kern="0" dirty="0" smtClean="0">
                <a:solidFill>
                  <a:schemeClr val="tx1"/>
                </a:solidFill>
              </a:rPr>
              <a:t>Applications can be found and submitted for Outstanding Senior Awards at </a:t>
            </a:r>
            <a:r>
              <a:rPr lang="en-US" sz="2800" kern="0" dirty="0">
                <a:solidFill>
                  <a:srgbClr val="FF0000"/>
                </a:solidFill>
              </a:rPr>
              <a:t>https://</a:t>
            </a:r>
            <a:r>
              <a:rPr lang="en-US" sz="2800" kern="0" dirty="0" smtClean="0">
                <a:solidFill>
                  <a:srgbClr val="FF0000"/>
                </a:solidFill>
              </a:rPr>
              <a:t>tribunal.uc.edu/recognition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2800" kern="0" dirty="0" smtClean="0">
                <a:solidFill>
                  <a:schemeClr val="tx1"/>
                </a:solidFill>
              </a:rPr>
              <a:t>Any CEAS Senior can apply for one or all three awards: University, College, and Community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2800" kern="0" dirty="0" smtClean="0">
                <a:solidFill>
                  <a:schemeClr val="tx1"/>
                </a:solidFill>
              </a:rPr>
              <a:t>Applications are due </a:t>
            </a:r>
            <a:r>
              <a:rPr lang="en-US" sz="2800" b="1" kern="0" dirty="0" smtClean="0">
                <a:solidFill>
                  <a:schemeClr val="tx1"/>
                </a:solidFill>
              </a:rPr>
              <a:t>February 15th at 11:59 P.M.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2800" kern="0" dirty="0" smtClean="0">
                <a:solidFill>
                  <a:schemeClr val="tx1"/>
                </a:solidFill>
              </a:rPr>
              <a:t>Interested in joining the Recognition Committee? Contact me at </a:t>
            </a:r>
            <a:r>
              <a:rPr lang="en-US" sz="2800" kern="0" dirty="0" smtClean="0">
                <a:solidFill>
                  <a:srgbClr val="FF0000"/>
                </a:solidFill>
              </a:rPr>
              <a:t>lipacc@mail.uc.edu</a:t>
            </a:r>
            <a:r>
              <a:rPr lang="en-US" sz="2800" kern="0" dirty="0" smtClean="0">
                <a:solidFill>
                  <a:schemeClr val="tx1"/>
                </a:solidFill>
              </a:rPr>
              <a:t> and fulfill your committee requirement</a:t>
            </a:r>
            <a:r>
              <a:rPr lang="en-US" sz="2800" kern="0" dirty="0" smtClean="0">
                <a:solidFill>
                  <a:srgbClr val="002060"/>
                </a:solidFill>
              </a:rPr>
              <a:t>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US" sz="3200" kern="0" dirty="0"/>
          </a:p>
        </p:txBody>
      </p:sp>
      <p:sp>
        <p:nvSpPr>
          <p:cNvPr id="3" name="TextBox 2"/>
          <p:cNvSpPr txBox="1"/>
          <p:nvPr/>
        </p:nvSpPr>
        <p:spPr>
          <a:xfrm>
            <a:off x="6781800" y="152400"/>
            <a:ext cx="2518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Chair: Christian </a:t>
            </a:r>
            <a:r>
              <a:rPr lang="en-US" dirty="0" err="1" smtClean="0"/>
              <a:t>Lipa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73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7200" dirty="0"/>
              <a:t>Other Announcements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64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>
          <a:xfrm>
            <a:off x="670560" y="838200"/>
            <a:ext cx="8229600" cy="1143000"/>
          </a:xfrm>
        </p:spPr>
        <p:txBody>
          <a:bodyPr/>
          <a:lstStyle/>
          <a:p>
            <a:pPr eaLnBrk="1" hangingPunct="1"/>
            <a:r>
              <a:rPr lang="en-US" b="1" dirty="0" smtClean="0"/>
              <a:t>Constructive Criticism</a:t>
            </a:r>
          </a:p>
        </p:txBody>
      </p:sp>
      <p:sp>
        <p:nvSpPr>
          <p:cNvPr id="23555" name="Subtitle 4"/>
          <p:cNvSpPr>
            <a:spLocks noGrp="1"/>
          </p:cNvSpPr>
          <p:nvPr>
            <p:ph idx="1"/>
          </p:nvPr>
        </p:nvSpPr>
        <p:spPr>
          <a:xfrm>
            <a:off x="441960" y="2362200"/>
            <a:ext cx="8686800" cy="22098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dirty="0" smtClean="0"/>
              <a:t>What do you like/dislike about the college?</a:t>
            </a:r>
          </a:p>
          <a:p>
            <a:pPr marL="0" indent="0" algn="ctr" eaLnBrk="1" hangingPunct="1">
              <a:buFontTx/>
              <a:buNone/>
            </a:pPr>
            <a:r>
              <a:rPr lang="en-US" dirty="0" smtClean="0"/>
              <a:t>Comments / Questions?</a:t>
            </a:r>
          </a:p>
          <a:p>
            <a:pPr marL="0" indent="0" algn="ctr" eaLnBrk="1" hangingPunct="1">
              <a:buFontTx/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questions.ceastribunal@gmail.com</a:t>
            </a:r>
          </a:p>
          <a:p>
            <a:pPr marL="0" indent="0" algn="ctr" eaLnBrk="1" hangingPunct="1">
              <a:buFontTx/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 algn="ctr" eaLnBrk="1" hangingPunct="1">
              <a:buFontTx/>
              <a:buNone/>
            </a:pPr>
            <a:endParaRPr lang="en-US" dirty="0" smtClean="0"/>
          </a:p>
          <a:p>
            <a:pPr marL="0" indent="0" algn="ctr" eaLnBrk="1" hangingPunct="1">
              <a:buFontTx/>
              <a:buNone/>
            </a:pPr>
            <a:r>
              <a:rPr lang="en-US" dirty="0" smtClean="0"/>
              <a:t>What would you like to see Tribunal do next?</a:t>
            </a:r>
          </a:p>
          <a:p>
            <a:pPr marL="0" indent="0" algn="ctr" eaLnBrk="1" hangingPunct="1">
              <a:buFontTx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522290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Next Meeting: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47800" y="3352801"/>
            <a:ext cx="6400800" cy="1752600"/>
          </a:xfrm>
        </p:spPr>
        <p:txBody>
          <a:bodyPr/>
          <a:lstStyle/>
          <a:p>
            <a:r>
              <a:rPr lang="en-US" dirty="0" smtClean="0"/>
              <a:t>Monday, February </a:t>
            </a:r>
            <a:r>
              <a:rPr lang="en-US" dirty="0" smtClean="0"/>
              <a:t>23rd</a:t>
            </a:r>
            <a:endParaRPr lang="en-US" dirty="0" smtClean="0"/>
          </a:p>
          <a:p>
            <a:r>
              <a:rPr lang="en-US" dirty="0" smtClean="0"/>
              <a:t>525 Old </a:t>
            </a:r>
            <a:r>
              <a:rPr lang="en-US" dirty="0" err="1" smtClean="0"/>
              <a:t>Chem</a:t>
            </a:r>
            <a:endParaRPr lang="en-US" dirty="0" smtClean="0"/>
          </a:p>
          <a:p>
            <a:r>
              <a:rPr lang="en-US" dirty="0" smtClean="0"/>
              <a:t>5:30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26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2"/>
            <a:ext cx="8915400" cy="758825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Tribunal Officers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865389"/>
              </p:ext>
            </p:extLst>
          </p:nvPr>
        </p:nvGraphicFramePr>
        <p:xfrm>
          <a:off x="1" y="1524000"/>
          <a:ext cx="9120188" cy="49968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700"/>
                <a:gridCol w="152300"/>
                <a:gridCol w="75938"/>
                <a:gridCol w="4472250"/>
              </a:tblGrid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Alison</a:t>
                      </a:r>
                      <a:r>
                        <a:rPr lang="en-US" sz="2200" b="1" baseline="0" dirty="0" smtClean="0"/>
                        <a:t> </a:t>
                      </a:r>
                      <a:r>
                        <a:rPr lang="en-US" sz="2200" b="1" baseline="0" dirty="0" err="1" smtClean="0"/>
                        <a:t>Hayfer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Carlo</a:t>
                      </a:r>
                      <a:r>
                        <a:rPr lang="en-US" sz="2200" b="1" baseline="0" dirty="0" smtClean="0"/>
                        <a:t> </a:t>
                      </a:r>
                      <a:r>
                        <a:rPr lang="en-US" sz="2200" b="1" baseline="0" dirty="0" err="1" smtClean="0"/>
                        <a:t>Perottino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Associate 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Matt Kitchen</a:t>
                      </a:r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Treasurer: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</a:rPr>
                        <a:t>Max </a:t>
                      </a:r>
                      <a:r>
                        <a:rPr lang="en-US" sz="2200" b="1" baseline="0" dirty="0" err="1" smtClean="0">
                          <a:solidFill>
                            <a:schemeClr val="tx1"/>
                          </a:solidFill>
                        </a:rPr>
                        <a:t>Inniger</a:t>
                      </a:r>
                      <a:endParaRPr lang="en-US" sz="2200" b="1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 marL="50433" marR="50433" marT="33450" marB="33450" anchor="ctr"/>
                </a:tc>
              </a:tr>
              <a:tr h="581033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Secretary: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Jared Wood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57899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Senators: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Madeline Adams</a:t>
                      </a:r>
                    </a:p>
                    <a:p>
                      <a:r>
                        <a:rPr lang="en-US" sz="2200" b="1" baseline="0" dirty="0" smtClean="0"/>
                        <a:t>Hannah Kenny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142355">
                <a:tc>
                  <a:txBody>
                    <a:bodyPr/>
                    <a:lstStyle/>
                    <a:p>
                      <a:pPr algn="r"/>
                      <a:endParaRPr lang="en-US" sz="16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algn="r"/>
                      <a:endParaRPr lang="en-US" sz="7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402219">
                <a:tc gridSpan="4">
                  <a:txBody>
                    <a:bodyPr/>
                    <a:lstStyle/>
                    <a:p>
                      <a:pPr algn="ctr"/>
                      <a:endParaRPr lang="en-US" sz="2200" b="1" u="sng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b="1" u="sng" dirty="0"/>
                    </a:p>
                  </a:txBody>
                  <a:tcPr marL="50433" marR="50433" marT="33450" marB="33450" anchor="ctr"/>
                </a:tc>
                <a:tc hMerge="1">
                  <a:txBody>
                    <a:bodyPr/>
                    <a:lstStyle/>
                    <a:p>
                      <a:endParaRPr lang="en-US" sz="2000" b="1" u="sng" dirty="0" smtClean="0"/>
                    </a:p>
                  </a:txBody>
                  <a:tcPr marL="50433" marR="50433" marT="33450" marB="33450" anchor="ctr"/>
                </a:tc>
              </a:tr>
              <a:tr h="402219">
                <a:tc>
                  <a:txBody>
                    <a:bodyPr/>
                    <a:lstStyle/>
                    <a:p>
                      <a:pPr algn="r"/>
                      <a:endParaRPr lang="en-US" sz="2200" b="1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50433" marR="50433" marT="33450" marB="33450" anchor="ctr"/>
                </a:tc>
                <a:tc>
                  <a:txBody>
                    <a:bodyPr/>
                    <a:lstStyle/>
                    <a:p>
                      <a:endParaRPr lang="en-US" sz="22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6350"/>
            <a:ext cx="8839200" cy="758825"/>
          </a:xfrm>
        </p:spPr>
        <p:txBody>
          <a:bodyPr/>
          <a:lstStyle/>
          <a:p>
            <a:pPr eaLnBrk="1" hangingPunct="1"/>
            <a:r>
              <a:rPr lang="en-US" b="1" u="sng" smtClean="0"/>
              <a:t>Tribunal Executives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381773"/>
              </p:ext>
            </p:extLst>
          </p:nvPr>
        </p:nvGraphicFramePr>
        <p:xfrm>
          <a:off x="372580" y="914400"/>
          <a:ext cx="8539646" cy="4937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2353"/>
                <a:gridCol w="126268"/>
                <a:gridCol w="3991025"/>
              </a:tblGrid>
              <a:tr h="493776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Career Fair: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Dane Sowers, Nick </a:t>
                      </a:r>
                      <a:r>
                        <a:rPr lang="en-US" sz="2000" b="1" baseline="0" dirty="0" err="1" smtClean="0"/>
                        <a:t>Stelzer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3776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Collegiate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Mark </a:t>
                      </a:r>
                      <a:r>
                        <a:rPr lang="en-US" sz="2000" b="1" dirty="0" err="1" smtClean="0"/>
                        <a:t>Gruenbacher</a:t>
                      </a:r>
                      <a:endParaRPr lang="en-US" sz="2000" b="1" dirty="0" smtClean="0"/>
                    </a:p>
                  </a:txBody>
                  <a:tcPr marL="50434" marR="50434" marT="33452" marB="33452" anchor="ctr"/>
                </a:tc>
              </a:tr>
              <a:tr h="493776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/>
                        <a:t>EWeek</a:t>
                      </a:r>
                      <a:r>
                        <a:rPr lang="en-US" sz="2000" b="1" dirty="0" smtClean="0"/>
                        <a:t>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Alison Hayfer, Kitty </a:t>
                      </a:r>
                      <a:r>
                        <a:rPr lang="en-US" sz="2000" b="1" baseline="0" dirty="0" err="1" smtClean="0"/>
                        <a:t>DiFalco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3776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FELD: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Alexis Conway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3776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Luau: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marL="0" marR="0" indent="0" algn="l" defTabSz="9143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Chris </a:t>
                      </a:r>
                      <a:r>
                        <a:rPr lang="en-US" sz="20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Katuscak</a:t>
                      </a:r>
                      <a:endParaRPr lang="en-US" sz="2000" b="1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434" marR="50434" marT="33452" marB="33452" anchor="ctr"/>
                </a:tc>
              </a:tr>
              <a:tr h="493776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Recognition: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Christian </a:t>
                      </a:r>
                      <a:r>
                        <a:rPr lang="en-US" sz="2000" b="1" dirty="0" err="1" smtClean="0"/>
                        <a:t>Lipa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3776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Public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i="0" dirty="0" smtClean="0">
                          <a:solidFill>
                            <a:schemeClr val="tx1"/>
                          </a:solidFill>
                        </a:rPr>
                        <a:t>Logan</a:t>
                      </a:r>
                      <a:r>
                        <a:rPr lang="en-US" sz="2000" b="1" i="0" baseline="0" dirty="0" smtClean="0">
                          <a:solidFill>
                            <a:schemeClr val="tx1"/>
                          </a:solidFill>
                        </a:rPr>
                        <a:t> Buck</a:t>
                      </a:r>
                      <a:endParaRPr lang="en-US" sz="2000" b="1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50434" marR="50434" marT="33452" marB="33452" anchor="ctr"/>
                </a:tc>
              </a:tr>
              <a:tr h="493776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SOCC: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Nathan Ball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3776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Special Events: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Scott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Blincoe</a:t>
                      </a:r>
                      <a:endParaRPr lang="en-US" sz="2000" b="1" dirty="0" smtClean="0"/>
                    </a:p>
                  </a:txBody>
                  <a:tcPr marL="50434" marR="50434" marT="33452" marB="33452" anchor="ctr"/>
                </a:tc>
              </a:tr>
              <a:tr h="493776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Technology: 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Charlie Hinton</a:t>
                      </a:r>
                      <a:endParaRPr lang="en-US" sz="2000" b="1" dirty="0" smtClean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Officer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President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676400"/>
            <a:ext cx="7696244" cy="3550967"/>
          </a:xfrm>
        </p:spPr>
        <p:txBody>
          <a:bodyPr/>
          <a:lstStyle/>
          <a:p>
            <a:r>
              <a:rPr lang="en-US" sz="3600" dirty="0" smtClean="0"/>
              <a:t>New office! </a:t>
            </a:r>
            <a:endParaRPr lang="en-US" sz="3600" dirty="0"/>
          </a:p>
          <a:p>
            <a:pPr lvl="1"/>
            <a:r>
              <a:rPr lang="en-US" dirty="0" smtClean="0"/>
              <a:t>Baldwin 650</a:t>
            </a:r>
          </a:p>
          <a:p>
            <a:r>
              <a:rPr lang="en-US" sz="3600" dirty="0" smtClean="0"/>
              <a:t>Presenting at meetings</a:t>
            </a:r>
          </a:p>
          <a:p>
            <a:r>
              <a:rPr lang="en-US" sz="3600" dirty="0" smtClean="0"/>
              <a:t>Office hours:</a:t>
            </a:r>
          </a:p>
          <a:p>
            <a:pPr lvl="1"/>
            <a:r>
              <a:rPr lang="en-US" dirty="0" smtClean="0"/>
              <a:t>Mondays 6:30-7:30 </a:t>
            </a:r>
          </a:p>
          <a:p>
            <a:pPr lvl="1"/>
            <a:r>
              <a:rPr lang="en-US" dirty="0" smtClean="0"/>
              <a:t>Baldwin 650</a:t>
            </a:r>
            <a:endParaRPr lang="en-US" dirty="0"/>
          </a:p>
          <a:p>
            <a:pPr marL="457200" lvl="1" indent="0">
              <a:buNone/>
            </a:pPr>
            <a:endParaRPr lang="en-US" sz="1600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73152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Officer: </a:t>
            </a:r>
          </a:p>
          <a:p>
            <a:pPr eaLnBrk="0" hangingPunct="0"/>
            <a:r>
              <a:rPr lang="en-US" sz="1600" b="1" dirty="0" smtClean="0">
                <a:solidFill>
                  <a:schemeClr val="tx2"/>
                </a:solidFill>
                <a:latin typeface="Myriad Pro" pitchFamily="34" charset="0"/>
              </a:rPr>
              <a:t>Alison Hayfer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8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Vice President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Office Hours: </a:t>
            </a:r>
          </a:p>
          <a:p>
            <a:pPr lvl="1"/>
            <a:r>
              <a:rPr lang="en-US" sz="3200" dirty="0" smtClean="0"/>
              <a:t>Wednesdays 1:30-2:30 PM</a:t>
            </a:r>
          </a:p>
          <a:p>
            <a:pPr lvl="1"/>
            <a:r>
              <a:rPr lang="en-US" sz="3200" dirty="0" smtClean="0"/>
              <a:t>Baldwin 650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315200" y="152401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Officer: </a:t>
            </a:r>
          </a:p>
          <a:p>
            <a:r>
              <a:rPr lang="en-US" dirty="0" smtClean="0"/>
              <a:t>Carlo </a:t>
            </a:r>
            <a:r>
              <a:rPr lang="en-US" dirty="0" err="1" smtClean="0"/>
              <a:t>Perottino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0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400" dirty="0">
                <a:solidFill>
                  <a:srgbClr val="000000"/>
                </a:solidFill>
                <a:ea typeface="+mj-ea"/>
                <a:cs typeface="+mj-cs"/>
              </a:rPr>
              <a:t>Spring Committee Meetings</a:t>
            </a:r>
            <a:endParaRPr lang="en-US" sz="2800" dirty="0" smtClean="0"/>
          </a:p>
          <a:p>
            <a:r>
              <a:rPr lang="en-US" sz="2800" dirty="0" smtClean="0"/>
              <a:t>Student Rights and Interests: Mondays at 1:30pm</a:t>
            </a:r>
          </a:p>
          <a:p>
            <a:r>
              <a:rPr lang="en-US" sz="2800" dirty="0" smtClean="0"/>
              <a:t>Campus Life: Mondays at 6pm</a:t>
            </a:r>
          </a:p>
          <a:p>
            <a:r>
              <a:rPr lang="en-US" sz="2800" dirty="0" smtClean="0"/>
              <a:t>Academic Issues: Thursdays at 5:30pm</a:t>
            </a:r>
          </a:p>
          <a:p>
            <a:r>
              <a:rPr lang="en-US" sz="2800" dirty="0" smtClean="0"/>
              <a:t>Governmental Affairs: Thursdays at 8pm</a:t>
            </a:r>
          </a:p>
          <a:p>
            <a:endParaRPr lang="en-US" sz="2800" dirty="0"/>
          </a:p>
          <a:p>
            <a:pPr marL="0" indent="0" algn="ctr">
              <a:buNone/>
            </a:pPr>
            <a:r>
              <a:rPr lang="en-US" sz="2800" dirty="0" smtClean="0"/>
              <a:t>All meet in the Student Government Office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7008564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Officers: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Maddie Adams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Hannah Kenny</a:t>
            </a:r>
          </a:p>
        </p:txBody>
      </p:sp>
    </p:spTree>
    <p:extLst>
      <p:ext uri="{BB962C8B-B14F-4D97-AF65-F5344CB8AC3E}">
        <p14:creationId xmlns:p14="http://schemas.microsoft.com/office/powerpoint/2010/main" val="338780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Secretary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sign in at the back of the room</a:t>
            </a:r>
          </a:p>
          <a:p>
            <a:r>
              <a:rPr lang="en-US" dirty="0" smtClean="0"/>
              <a:t>Must attend and sign in at minimum of 4 meetings each semester to having voting rights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7008564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Officer: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Jared Wood</a:t>
            </a:r>
          </a:p>
        </p:txBody>
      </p:sp>
    </p:spTree>
    <p:extLst>
      <p:ext uri="{BB962C8B-B14F-4D97-AF65-F5344CB8AC3E}">
        <p14:creationId xmlns:p14="http://schemas.microsoft.com/office/powerpoint/2010/main" val="18225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FFFFFF"/>
      </a:hlink>
      <a:folHlink>
        <a:srgbClr val="FFFFFF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evel">
  <a:themeElements>
    <a:clrScheme name="1_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1_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4554</TotalTime>
  <Words>638</Words>
  <Application>Microsoft Office PowerPoint</Application>
  <PresentationFormat>On-screen Show (4:3)</PresentationFormat>
  <Paragraphs>187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Default Design</vt:lpstr>
      <vt:lpstr>1_Level</vt:lpstr>
      <vt:lpstr>PowerPoint Presentation</vt:lpstr>
      <vt:lpstr>President</vt:lpstr>
      <vt:lpstr>Tribunal Officers</vt:lpstr>
      <vt:lpstr>Tribunal Executives</vt:lpstr>
      <vt:lpstr>Officer Reports</vt:lpstr>
      <vt:lpstr>President</vt:lpstr>
      <vt:lpstr>Vice President</vt:lpstr>
      <vt:lpstr>Senators</vt:lpstr>
      <vt:lpstr>Secretary</vt:lpstr>
      <vt:lpstr>Spring Committee Meetings</vt:lpstr>
      <vt:lpstr>Student Trustee Position</vt:lpstr>
      <vt:lpstr>TEDx U Cincinnati</vt:lpstr>
      <vt:lpstr>Joke of the Week!</vt:lpstr>
      <vt:lpstr>Committee Reports</vt:lpstr>
      <vt:lpstr>Public Affairs</vt:lpstr>
      <vt:lpstr>EWeek</vt:lpstr>
      <vt:lpstr>Special Events</vt:lpstr>
      <vt:lpstr>Special Events</vt:lpstr>
      <vt:lpstr>Special Events</vt:lpstr>
      <vt:lpstr>Recognition </vt:lpstr>
      <vt:lpstr>PowerPoint Presentation</vt:lpstr>
      <vt:lpstr>Constructive Criticism</vt:lpstr>
      <vt:lpstr>Next Meeting: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Report</dc:title>
  <dc:creator>Andrew Griggs</dc:creator>
  <cp:lastModifiedBy>Alison C. Hayfer</cp:lastModifiedBy>
  <cp:revision>240</cp:revision>
  <dcterms:created xsi:type="dcterms:W3CDTF">2012-06-23T16:33:59Z</dcterms:created>
  <dcterms:modified xsi:type="dcterms:W3CDTF">2015-02-09T21:41:35Z</dcterms:modified>
</cp:coreProperties>
</file>