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65" r:id="rId3"/>
    <p:sldId id="439" r:id="rId4"/>
    <p:sldId id="453" r:id="rId5"/>
    <p:sldId id="267" r:id="rId6"/>
    <p:sldId id="268" r:id="rId7"/>
    <p:sldId id="270" r:id="rId8"/>
    <p:sldId id="424" r:id="rId9"/>
    <p:sldId id="451" r:id="rId10"/>
    <p:sldId id="452" r:id="rId11"/>
    <p:sldId id="484" r:id="rId12"/>
    <p:sldId id="472" r:id="rId13"/>
    <p:sldId id="388" r:id="rId14"/>
    <p:sldId id="271" r:id="rId15"/>
    <p:sldId id="481" r:id="rId16"/>
    <p:sldId id="482" r:id="rId17"/>
    <p:sldId id="483" r:id="rId18"/>
    <p:sldId id="479" r:id="rId19"/>
    <p:sldId id="477" r:id="rId20"/>
    <p:sldId id="475" r:id="rId21"/>
    <p:sldId id="461" r:id="rId22"/>
    <p:sldId id="473" r:id="rId23"/>
    <p:sldId id="485" r:id="rId24"/>
    <p:sldId id="441" r:id="rId25"/>
    <p:sldId id="440" r:id="rId26"/>
    <p:sldId id="4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9237" autoAdjust="0"/>
  </p:normalViewPr>
  <p:slideViewPr>
    <p:cSldViewPr>
      <p:cViewPr>
        <p:scale>
          <a:sx n="100" d="100"/>
          <a:sy n="100" d="100"/>
        </p:scale>
        <p:origin x="-3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9374-E3E6-4EE9-A9DD-5D9D37E3F7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4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59374-E3E6-4EE9-A9DD-5D9D37E3F7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/>
              <a:t>Order of the Engineer</a:t>
            </a:r>
            <a:r>
              <a:rPr lang="en-US" sz="900" baseline="0" dirty="0" smtClean="0"/>
              <a:t> is a ceremony that all CEAS seniors can take part in. Engineers take an oath and receive a ring during the ceremony. The ceremony is supposed to foster a spirit of pride and responsibility in the engineering profession and bridge the gap between training and experience.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C8274-A2E4-41BC-A2B2-07008E0406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133A-A6CC-4DB5-8494-5242BED781EC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2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5203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6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6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445252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5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5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nelmt@mail.uc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1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March 23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rd</a:t>
            </a:r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,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 2015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 and Bylaws</a:t>
            </a:r>
          </a:p>
          <a:p>
            <a:r>
              <a:rPr lang="en-US" dirty="0" smtClean="0"/>
              <a:t>Student Government Cabinet structure</a:t>
            </a:r>
          </a:p>
          <a:p>
            <a:endParaRPr lang="en-US" dirty="0"/>
          </a:p>
          <a:p>
            <a:r>
              <a:rPr lang="en-US" dirty="0" smtClean="0"/>
              <a:t>Joke of the Week!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smtClean="0"/>
              <a:t>Why do you never see elephants hiding in trees?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1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1" y="152400"/>
            <a:ext cx="7696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5pPr>
            <a:lvl6pPr marL="4571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1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smtClean="0"/>
              <a:t>Senators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976759" y="15903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err="1" smtClean="0">
                <a:solidFill>
                  <a:schemeClr val="tx2"/>
                </a:solidFill>
                <a:latin typeface="Myriad Pro" pitchFamily="34" charset="0"/>
              </a:rPr>
              <a:t>Maddie</a:t>
            </a:r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 Adams</a:t>
            </a: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Hannah Kenny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97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08564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Jared Wood</a:t>
            </a:r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6962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Thanks to those who helped with Habitat!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Matthew </a:t>
            </a:r>
            <a:r>
              <a:rPr lang="en-US" sz="2600" b="1" dirty="0"/>
              <a:t>25 Ministries</a:t>
            </a:r>
          </a:p>
          <a:p>
            <a:pPr lvl="2"/>
            <a:r>
              <a:rPr lang="en-US" sz="2200" dirty="0"/>
              <a:t>March 28	     </a:t>
            </a:r>
          </a:p>
          <a:p>
            <a:pPr lvl="2"/>
            <a:r>
              <a:rPr lang="en-US" sz="2200" dirty="0"/>
              <a:t>Time: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3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spot left!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2000" dirty="0"/>
              <a:t>Questions? </a:t>
            </a:r>
            <a:r>
              <a:rPr lang="en-US" sz="2200" dirty="0"/>
              <a:t>Contact Jorge Benito Montejo:</a:t>
            </a:r>
          </a:p>
          <a:p>
            <a:pPr lvl="3"/>
            <a:r>
              <a:rPr lang="en-US" sz="2200" dirty="0"/>
              <a:t>benitoje@mail.uc.edu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9" t="54762" r="15108" b="16667"/>
          <a:stretch/>
        </p:blipFill>
        <p:spPr bwMode="auto">
          <a:xfrm>
            <a:off x="4987456" y="3886200"/>
            <a:ext cx="380047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962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Upcoming Service Hour Opportunities!</a:t>
            </a:r>
            <a:endParaRPr lang="en-US" dirty="0" smtClean="0"/>
          </a:p>
          <a:p>
            <a:pPr lvl="1"/>
            <a:r>
              <a:rPr lang="en-US" sz="2600" b="1" dirty="0" smtClean="0"/>
              <a:t>Relay for Life</a:t>
            </a:r>
          </a:p>
          <a:p>
            <a:pPr lvl="2"/>
            <a:r>
              <a:rPr lang="en-US" sz="2000" dirty="0" smtClean="0"/>
              <a:t>April 10 - 11	</a:t>
            </a:r>
          </a:p>
          <a:p>
            <a:pPr lvl="2"/>
            <a:r>
              <a:rPr lang="en-US" sz="2000" dirty="0" smtClean="0"/>
              <a:t>Time: 6 PM (Friday) – 12 PM (Saturday)</a:t>
            </a:r>
          </a:p>
          <a:p>
            <a:pPr lvl="2"/>
            <a:r>
              <a:rPr lang="en-US" sz="2000" dirty="0" smtClean="0"/>
              <a:t>Basically large party to fight cancer!</a:t>
            </a:r>
          </a:p>
          <a:p>
            <a:pPr lvl="2"/>
            <a:r>
              <a:rPr lang="en-US" sz="2000" dirty="0" smtClean="0"/>
              <a:t>Questions? Contact Meredith Meads:</a:t>
            </a:r>
          </a:p>
          <a:p>
            <a:pPr lvl="3"/>
            <a:r>
              <a:rPr lang="en-US" sz="1800" dirty="0" smtClean="0"/>
              <a:t>meadsmc@mail.uc.edu</a:t>
            </a:r>
          </a:p>
          <a:p>
            <a:pPr lvl="1"/>
            <a:r>
              <a:rPr lang="en-US" sz="2400" b="1" dirty="0" smtClean="0"/>
              <a:t>Cincy Clean-Up</a:t>
            </a:r>
          </a:p>
          <a:p>
            <a:pPr lvl="2"/>
            <a:r>
              <a:rPr lang="en-US" sz="2000" dirty="0" smtClean="0"/>
              <a:t>April 4</a:t>
            </a:r>
          </a:p>
          <a:p>
            <a:pPr lvl="2"/>
            <a:r>
              <a:rPr lang="en-US" sz="2000" dirty="0" smtClean="0"/>
              <a:t>Time: 9 AM – Noon</a:t>
            </a:r>
          </a:p>
          <a:p>
            <a:pPr lvl="2"/>
            <a:r>
              <a:rPr lang="en-US" sz="2000" dirty="0" smtClean="0"/>
              <a:t>Cleanup surrounding Cincinnati neighborhoods!</a:t>
            </a:r>
          </a:p>
          <a:p>
            <a:pPr lvl="2"/>
            <a:r>
              <a:rPr lang="en-US" sz="2000" dirty="0"/>
              <a:t>Questions? Contact </a:t>
            </a:r>
            <a:r>
              <a:rPr lang="en-US" sz="2000" dirty="0" smtClean="0"/>
              <a:t>Scott Blincoe:</a:t>
            </a:r>
            <a:endParaRPr lang="en-US" sz="2000" dirty="0"/>
          </a:p>
          <a:p>
            <a:pPr lvl="3"/>
            <a:r>
              <a:rPr lang="en-US" sz="1800" dirty="0" smtClean="0"/>
              <a:t>blincosv@mail.uc.edu 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www.slu.edu/Images/student_development/parents/Relay%20For%20Life%20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83" y="2209800"/>
            <a:ext cx="3294117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44" cy="1143000"/>
          </a:xfrm>
        </p:spPr>
        <p:txBody>
          <a:bodyPr/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Sigma </a:t>
            </a:r>
            <a:r>
              <a:rPr lang="en-US" sz="2800" b="1" dirty="0" err="1" smtClean="0"/>
              <a:t>Sigma</a:t>
            </a:r>
            <a:r>
              <a:rPr lang="en-US" sz="2800" b="1" dirty="0" smtClean="0"/>
              <a:t> Carnival</a:t>
            </a:r>
          </a:p>
          <a:p>
            <a:pPr lvl="1"/>
            <a:r>
              <a:rPr lang="en-US" sz="2400" dirty="0"/>
              <a:t>April </a:t>
            </a:r>
            <a:r>
              <a:rPr lang="en-US" sz="2400" dirty="0" smtClean="0"/>
              <a:t>11</a:t>
            </a:r>
            <a:r>
              <a:rPr lang="en-US" sz="2400" dirty="0"/>
              <a:t>	</a:t>
            </a:r>
          </a:p>
          <a:p>
            <a:pPr lvl="1"/>
            <a:r>
              <a:rPr lang="en-US" sz="2400" dirty="0"/>
              <a:t>Time: </a:t>
            </a:r>
            <a:r>
              <a:rPr lang="en-US" sz="2400" dirty="0" smtClean="0"/>
              <a:t>All night on Sigma </a:t>
            </a:r>
            <a:r>
              <a:rPr lang="en-US" sz="2400" dirty="0" err="1" smtClean="0"/>
              <a:t>Sigma</a:t>
            </a:r>
            <a:r>
              <a:rPr lang="en-US" sz="2400" dirty="0" smtClean="0"/>
              <a:t> Commons</a:t>
            </a:r>
            <a:endParaRPr lang="en-US" sz="2400" dirty="0"/>
          </a:p>
          <a:p>
            <a:pPr lvl="1"/>
            <a:r>
              <a:rPr lang="en-US" sz="2400" dirty="0" smtClean="0"/>
              <a:t>Annual carnival and fireworks show for alumni and students!</a:t>
            </a:r>
            <a:endParaRPr lang="en-US" sz="2400" dirty="0"/>
          </a:p>
          <a:p>
            <a:pPr lvl="1"/>
            <a:r>
              <a:rPr lang="en-US" sz="2400" dirty="0"/>
              <a:t>Questions? Contact </a:t>
            </a:r>
            <a:r>
              <a:rPr lang="en-US" sz="2400" dirty="0" smtClean="0"/>
              <a:t>Chris Stone:</a:t>
            </a:r>
            <a:endParaRPr lang="en-US" sz="2400" dirty="0"/>
          </a:p>
          <a:p>
            <a:pPr lvl="2"/>
            <a:r>
              <a:rPr lang="en-US" dirty="0" smtClean="0"/>
              <a:t>stonec5@mail.uc.edu</a:t>
            </a:r>
            <a:endParaRPr lang="en-US" dirty="0"/>
          </a:p>
          <a:p>
            <a:endParaRPr lang="en-US" b="1" dirty="0" smtClean="0"/>
          </a:p>
          <a:p>
            <a:pPr lvl="1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0161" r="41171" b="21875"/>
          <a:stretch/>
        </p:blipFill>
        <p:spPr bwMode="auto">
          <a:xfrm>
            <a:off x="4495800" y="3810000"/>
            <a:ext cx="4419600" cy="249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8" y="-17505"/>
            <a:ext cx="224257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095"/>
            <a:ext cx="7696244" cy="1143000"/>
          </a:xfrm>
        </p:spPr>
        <p:txBody>
          <a:bodyPr/>
          <a:lstStyle/>
          <a:p>
            <a:r>
              <a:rPr lang="en-US" b="1" dirty="0" smtClean="0"/>
              <a:t>Order of the Engineer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What’s this all about?</a:t>
            </a:r>
          </a:p>
          <a:p>
            <a:pPr lvl="1"/>
            <a:r>
              <a:rPr lang="en-US" dirty="0"/>
              <a:t>Foster a spirit of pride and responsibility in the engineering profession.</a:t>
            </a:r>
          </a:p>
          <a:p>
            <a:pPr lvl="1"/>
            <a:r>
              <a:rPr lang="en-US" dirty="0"/>
              <a:t>Bridge the gap between training and experience.</a:t>
            </a:r>
          </a:p>
          <a:p>
            <a:pPr lvl="1"/>
            <a:r>
              <a:rPr lang="en-US" dirty="0"/>
              <a:t>Present to the public a visible symbol identifying the engineer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engineer is eligible for induction if he or she has </a:t>
            </a:r>
            <a:r>
              <a:rPr lang="en-US" dirty="0" smtClean="0"/>
              <a:t>graduated/within </a:t>
            </a:r>
            <a:r>
              <a:rPr lang="en-US" dirty="0"/>
              <a:t>one academic year of </a:t>
            </a:r>
            <a:r>
              <a:rPr lang="en-US" dirty="0" smtClean="0"/>
              <a:t>graduation from </a:t>
            </a:r>
            <a:r>
              <a:rPr lang="en-US" dirty="0"/>
              <a:t>an EAC of ABET program or holds a license as a Professional </a:t>
            </a:r>
            <a:r>
              <a:rPr lang="en-US" dirty="0" smtClean="0"/>
              <a:t>Engineer.</a:t>
            </a:r>
          </a:p>
          <a:p>
            <a:r>
              <a:rPr lang="en-US" i="1" dirty="0" smtClean="0"/>
              <a:t>Got Questions? Want to help? </a:t>
            </a:r>
          </a:p>
          <a:p>
            <a:pPr lvl="1"/>
            <a:r>
              <a:rPr lang="en-US" dirty="0" smtClean="0"/>
              <a:t>connelmt@mail.uc.edu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8773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r>
              <a:rPr lang="en-US" dirty="0" smtClean="0"/>
              <a:t>Order of the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</a:rPr>
              <a:t>ATTENTION ALL CEAS SENIORS: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Be part of a time honored tradition that celebrates the spirit of an engineer; Order of the Engineer</a:t>
            </a:r>
          </a:p>
          <a:p>
            <a:r>
              <a:rPr lang="en-US" b="1" dirty="0" smtClean="0"/>
              <a:t>Ring sizing NEXT WEEK</a:t>
            </a:r>
            <a:r>
              <a:rPr lang="en-US" dirty="0" smtClean="0"/>
              <a:t>! (March 30</a:t>
            </a:r>
            <a:r>
              <a:rPr lang="en-US" baseline="30000" dirty="0" smtClean="0"/>
              <a:t>th</a:t>
            </a:r>
            <a:r>
              <a:rPr lang="en-US" dirty="0" smtClean="0"/>
              <a:t> – April 3</a:t>
            </a:r>
            <a:r>
              <a:rPr lang="en-US" baseline="30000" dirty="0" smtClean="0"/>
              <a:t>rd</a:t>
            </a:r>
            <a:r>
              <a:rPr lang="en-US" dirty="0" smtClean="0"/>
              <a:t>) in 650 Baldwin (Tribunal office)</a:t>
            </a:r>
          </a:p>
          <a:p>
            <a:pPr lvl="1"/>
            <a:r>
              <a:rPr lang="en-US" dirty="0" smtClean="0"/>
              <a:t>Monday – Friday </a:t>
            </a:r>
            <a:r>
              <a:rPr lang="en-US" b="1" dirty="0" smtClean="0"/>
              <a:t>11:30am </a:t>
            </a:r>
            <a:r>
              <a:rPr lang="en-US" b="1" dirty="0" smtClean="0"/>
              <a:t>– 2:00pm</a:t>
            </a:r>
          </a:p>
          <a:p>
            <a:pPr lvl="1"/>
            <a:r>
              <a:rPr lang="en-US" dirty="0" smtClean="0"/>
              <a:t>Monday </a:t>
            </a:r>
            <a:r>
              <a:rPr lang="en-US" b="1" dirty="0"/>
              <a:t>9</a:t>
            </a:r>
            <a:r>
              <a:rPr lang="en-US" b="1" dirty="0" smtClean="0"/>
              <a:t>am- 10am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10$</a:t>
            </a:r>
            <a:r>
              <a:rPr lang="en-US" dirty="0" smtClean="0">
                <a:solidFill>
                  <a:prstClr val="black"/>
                </a:solidFill>
              </a:rPr>
              <a:t> cash or check made out to “CEAS Tribunal” to pay for ring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Ceremony will be on Friday, </a:t>
            </a:r>
            <a:r>
              <a:rPr lang="en-US" b="1" dirty="0" smtClean="0">
                <a:solidFill>
                  <a:prstClr val="black"/>
                </a:solidFill>
              </a:rPr>
              <a:t>May 1</a:t>
            </a:r>
            <a:r>
              <a:rPr lang="en-US" b="1" baseline="30000" dirty="0" smtClean="0">
                <a:solidFill>
                  <a:prstClr val="black"/>
                </a:solidFill>
              </a:rPr>
              <a:t>st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Can’t make these times: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Email Maggie Connell: connelmt@mail.uc.ed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2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altLang="en-US" b="1" u="sng" dirty="0" smtClean="0"/>
              <a:t>Recognition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7696200" cy="4267200"/>
          </a:xfrm>
        </p:spPr>
        <p:txBody>
          <a:bodyPr/>
          <a:lstStyle/>
          <a:p>
            <a:r>
              <a:rPr lang="en-US" altLang="en-US" sz="2400" u="sng" dirty="0" smtClean="0"/>
              <a:t>Professor and TA of the Semester</a:t>
            </a:r>
            <a:r>
              <a:rPr lang="en-US" altLang="en-US" sz="2400" dirty="0" smtClean="0"/>
              <a:t> nominations</a:t>
            </a:r>
          </a:p>
          <a:p>
            <a:pPr lvl="1"/>
            <a:r>
              <a:rPr lang="en-US" altLang="en-US" sz="2000" dirty="0" smtClean="0"/>
              <a:t>Due April 15 at 5:00 PM</a:t>
            </a:r>
          </a:p>
          <a:p>
            <a:pPr lvl="2"/>
            <a:r>
              <a:rPr lang="en-US" altLang="en-US" sz="1800" dirty="0" smtClean="0"/>
              <a:t>Applications found and submitted at </a:t>
            </a:r>
            <a:r>
              <a:rPr lang="en-US" altLang="en-US" sz="1800" u="sng" dirty="0" smtClean="0">
                <a:solidFill>
                  <a:srgbClr val="00B0F0"/>
                </a:solidFill>
              </a:rPr>
              <a:t>tribunal.uc.edu/recognition</a:t>
            </a:r>
          </a:p>
          <a:p>
            <a:pPr lvl="2"/>
            <a:r>
              <a:rPr lang="en-US" altLang="en-US" sz="1800" dirty="0" smtClean="0"/>
              <a:t>Class of the winning TA and Professor will receive a food party on behalf of the tribunal</a:t>
            </a:r>
          </a:p>
          <a:p>
            <a:r>
              <a:rPr lang="en-US" altLang="en-US" sz="2400" u="sng" dirty="0" smtClean="0"/>
              <a:t>Freshman and Junior of the Year</a:t>
            </a:r>
            <a:r>
              <a:rPr lang="en-US" altLang="en-US" sz="2400" dirty="0" smtClean="0"/>
              <a:t> applications </a:t>
            </a:r>
          </a:p>
          <a:p>
            <a:pPr lvl="1"/>
            <a:r>
              <a:rPr lang="en-US" altLang="en-US" sz="1800" dirty="0"/>
              <a:t>Due April 15 at 5:00 PM</a:t>
            </a:r>
          </a:p>
          <a:p>
            <a:pPr lvl="2"/>
            <a:r>
              <a:rPr lang="en-US" altLang="en-US" sz="1800" dirty="0"/>
              <a:t>Applications found and submitted at </a:t>
            </a:r>
            <a:r>
              <a:rPr lang="en-US" altLang="en-US" sz="1800" u="sng" dirty="0">
                <a:solidFill>
                  <a:srgbClr val="00B0F0"/>
                </a:solidFill>
              </a:rPr>
              <a:t>tribunal.uc.edu/recognition</a:t>
            </a:r>
          </a:p>
          <a:p>
            <a:pPr lvl="2"/>
            <a:r>
              <a:rPr lang="en-US" altLang="en-US" sz="1800" dirty="0"/>
              <a:t>Winners receive a $500 scholarship on behalf of the tribunal</a:t>
            </a:r>
          </a:p>
          <a:p>
            <a:r>
              <a:rPr lang="en-US" altLang="en-US" sz="2400" dirty="0" smtClean="0"/>
              <a:t>Join Recognition Committee!!!!</a:t>
            </a:r>
          </a:p>
          <a:p>
            <a:pPr lvl="1"/>
            <a:r>
              <a:rPr lang="en-US" altLang="en-US" sz="1800" dirty="0" smtClean="0"/>
              <a:t>Read nominations to help select winner. Read scholarship applications.</a:t>
            </a:r>
          </a:p>
          <a:p>
            <a:pPr lvl="1"/>
            <a:r>
              <a:rPr lang="en-US" altLang="en-US" sz="1800" dirty="0" smtClean="0"/>
              <a:t>MINIMUM commitment. Easy committee requirement!</a:t>
            </a:r>
          </a:p>
          <a:p>
            <a:pPr lvl="1"/>
            <a:r>
              <a:rPr lang="en-US" altLang="en-US" sz="1800" dirty="0" smtClean="0"/>
              <a:t>Email   lipacc@mail.uc.edu   to join </a:t>
            </a:r>
          </a:p>
          <a:p>
            <a:pPr lvl="1">
              <a:buFontTx/>
              <a:buNone/>
            </a:pPr>
            <a:endParaRPr lang="en-US" altLang="en-US" sz="2000" dirty="0" smtClean="0"/>
          </a:p>
          <a:p>
            <a:pPr lvl="1">
              <a:buFontTx/>
              <a:buNone/>
            </a:pPr>
            <a:endParaRPr lang="en-US" altLang="en-US" sz="2000" dirty="0" smtClean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7543800" y="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u="sng" dirty="0" smtClean="0">
                <a:solidFill>
                  <a:srgbClr val="000000"/>
                </a:solidFill>
                <a:latin typeface="Myriad Pro" pitchFamily="34" charset="0"/>
              </a:rPr>
              <a:t>Chair:</a:t>
            </a:r>
            <a:r>
              <a:rPr lang="en-US" altLang="en-US" sz="1600" u="sng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000000"/>
                </a:solidFill>
                <a:latin typeface="Myriad Pro" pitchFamily="34" charset="0"/>
              </a:rPr>
              <a:t>Christian </a:t>
            </a:r>
            <a:r>
              <a:rPr lang="en-US" altLang="en-US" sz="1600" dirty="0" err="1" smtClean="0">
                <a:solidFill>
                  <a:srgbClr val="000000"/>
                </a:solidFill>
                <a:latin typeface="Myriad Pro" pitchFamily="34" charset="0"/>
              </a:rPr>
              <a:t>Lipa</a:t>
            </a:r>
            <a:endParaRPr lang="en-US" altLang="en-US" sz="1600" dirty="0" smtClean="0">
              <a:solidFill>
                <a:srgbClr val="0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Myriad Pro"/>
              </a:rPr>
              <a:t>Purpose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1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en-US" sz="4400" dirty="0" smtClean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are: CEAS Branch of Student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do: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Host programs for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Input on curriculum, grievances, and student/faculty relations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 student experience in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8697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/>
              <a:t>Other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Throw with Phi Rho!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Every </a:t>
            </a:r>
            <a:r>
              <a:rPr lang="en-US" sz="1800" dirty="0"/>
              <a:t>team will compete against each other in series of Easter themed activities, including an egg hunt, egg painting, and an egg throw.</a:t>
            </a:r>
          </a:p>
          <a:p>
            <a:pPr marL="0" indent="0">
              <a:buNone/>
            </a:pPr>
            <a:r>
              <a:rPr lang="en-US" sz="1800" dirty="0"/>
              <a:t>To enter:</a:t>
            </a:r>
          </a:p>
          <a:p>
            <a:r>
              <a:rPr lang="en-US" sz="1800" dirty="0"/>
              <a:t>Only $60 for a team of 4. Every participant receives a T-shirt!</a:t>
            </a:r>
          </a:p>
          <a:p>
            <a:r>
              <a:rPr lang="en-US" sz="1800" dirty="0"/>
              <a:t>Email ucphirho.philanthropy@gmail.com by April 8th to register.</a:t>
            </a:r>
          </a:p>
          <a:p>
            <a:pPr marL="0" indent="0">
              <a:buNone/>
            </a:pPr>
            <a:r>
              <a:rPr lang="en-US" sz="1800" dirty="0"/>
              <a:t>Prizes:</a:t>
            </a:r>
          </a:p>
          <a:p>
            <a:r>
              <a:rPr lang="en-US" sz="1800" dirty="0"/>
              <a:t>1st Place: Receives an Easter basket and 15% of the proceeds will go to philanthropy of their choosing</a:t>
            </a:r>
          </a:p>
          <a:p>
            <a:r>
              <a:rPr lang="en-US" sz="1800" dirty="0"/>
              <a:t>2nd Place: Receives an Easter basket and 5% of the proceeds will go to philanthropy of their choosing</a:t>
            </a:r>
          </a:p>
          <a:p>
            <a:r>
              <a:rPr lang="en-US" sz="1800" dirty="0"/>
              <a:t>3rd Place: Receives an Easter basket</a:t>
            </a:r>
          </a:p>
          <a:p>
            <a:pPr marL="0" indent="0">
              <a:buNone/>
            </a:pPr>
            <a:r>
              <a:rPr lang="en-US" sz="1800" b="1" dirty="0"/>
              <a:t>All other proceeds will go to the Leukemia &amp; Lymphoma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TEDx</a:t>
            </a:r>
            <a:r>
              <a:rPr lang="en-US" dirty="0" smtClean="0"/>
              <a:t> Cincinnati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own Maddie Adams will be the student speaker!!</a:t>
            </a:r>
          </a:p>
          <a:p>
            <a:r>
              <a:rPr lang="en-US" dirty="0" smtClean="0"/>
              <a:t>Friday 3PM</a:t>
            </a:r>
          </a:p>
          <a:p>
            <a:r>
              <a:rPr lang="en-US" dirty="0" smtClean="0"/>
              <a:t>Tickets are $15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RAFFLE!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67056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Constructive Criticism</a:t>
            </a:r>
          </a:p>
        </p:txBody>
      </p:sp>
      <p:sp>
        <p:nvSpPr>
          <p:cNvPr id="23555" name="Subtitle 4"/>
          <p:cNvSpPr>
            <a:spLocks noGrp="1"/>
          </p:cNvSpPr>
          <p:nvPr>
            <p:ph idx="1"/>
          </p:nvPr>
        </p:nvSpPr>
        <p:spPr>
          <a:xfrm>
            <a:off x="441960" y="2362200"/>
            <a:ext cx="86868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do you like/dislike about the college?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Comments / Questions?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questions.ceastribunal@gmail.com</a:t>
            </a:r>
          </a:p>
          <a:p>
            <a:pPr marL="0" indent="0" algn="ctr" eaLnBrk="1" hangingPunct="1"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What would you like to see Tribunal do next?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22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3352801"/>
            <a:ext cx="6400800" cy="1752600"/>
          </a:xfrm>
        </p:spPr>
        <p:txBody>
          <a:bodyPr/>
          <a:lstStyle/>
          <a:p>
            <a:r>
              <a:rPr lang="en-US" dirty="0" smtClean="0"/>
              <a:t>Monday, April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525 Old 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5:30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82" y="1018171"/>
            <a:ext cx="2325255" cy="41578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President</a:t>
            </a:r>
            <a:endParaRPr lang="en-US" sz="18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98110" y="1433951"/>
            <a:ext cx="1" cy="30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0470" y="1729510"/>
            <a:ext cx="3948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32480" y="1729510"/>
            <a:ext cx="3146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319479" y="226976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44291" y="226976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Associate 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82157" y="226976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Secretary</a:t>
            </a:r>
            <a:endParaRPr lang="en-US" sz="1400" b="1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1251" y="226976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Treasurer</a:t>
            </a:r>
            <a:endParaRPr lang="en-US" sz="1400" b="1" dirty="0"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15991" y="2269763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Senators (X2)</a:t>
            </a:r>
            <a:endParaRPr lang="en-US" sz="1400" b="1" dirty="0">
              <a:latin typeface="+mn-lt"/>
            </a:endParaRPr>
          </a:p>
        </p:txBody>
      </p:sp>
      <p:cxnSp>
        <p:nvCxnSpPr>
          <p:cNvPr id="20" name="Straight Arrow Connector 19"/>
          <p:cNvCxnSpPr>
            <a:endCxn id="15" idx="0"/>
          </p:cNvCxnSpPr>
          <p:nvPr/>
        </p:nvCxnSpPr>
        <p:spPr>
          <a:xfrm>
            <a:off x="780470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3879" y="1720273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79793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80362" y="172950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78617" y="1738607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2109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76323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19201" y="3816927"/>
            <a:ext cx="2260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16884" y="382146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41646" y="3821469"/>
            <a:ext cx="1451" cy="1067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11152" y="3821469"/>
            <a:ext cx="1451" cy="131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82676" y="3812386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-39853" y="4306307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Career Fair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0470" y="4722088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+mn-lt"/>
              </a:rPr>
              <a:t>EWeek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592114" y="502191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Luau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351222" y="5365181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Special Events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671691" y="3808922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5329" y="3816929"/>
            <a:ext cx="0" cy="1412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69546" y="3808924"/>
            <a:ext cx="0" cy="1079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93001" y="3808922"/>
            <a:ext cx="0" cy="825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77645" y="3816929"/>
            <a:ext cx="0" cy="662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660737" y="3808924"/>
            <a:ext cx="2516909" cy="8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>
          <a:xfrm>
            <a:off x="4517734" y="536556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Collegiate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5110883" y="505514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Recognition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706919" y="4783276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SOCC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330374" y="454309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FELD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015018" y="436240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Public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498108" y="1724891"/>
            <a:ext cx="0" cy="1392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3355106" y="298082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Technology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1176" y="6145631"/>
            <a:ext cx="73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OFFICERS are in black. </a:t>
            </a:r>
            <a:r>
              <a:rPr lang="en-US" b="1" dirty="0" smtClean="0">
                <a:solidFill>
                  <a:srgbClr val="FF0000"/>
                </a:solidFill>
              </a:rPr>
              <a:t>COMMITTEE CHAIRS are in red.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93619" y="197429"/>
            <a:ext cx="763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CEAS TRIBUNAL EXECUTIVE STRUCTURE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2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2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576392"/>
              </p:ext>
            </p:extLst>
          </p:nvPr>
        </p:nvGraphicFramePr>
        <p:xfrm>
          <a:off x="1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Alison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Hayfer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Carlo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Perottino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Matt Kitchen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Max 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Inniger</a:t>
                      </a:r>
                      <a:endParaRPr lang="en-US" sz="2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Jared Wood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Madeline Adams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12959"/>
              </p:ext>
            </p:extLst>
          </p:nvPr>
        </p:nvGraphicFramePr>
        <p:xfrm>
          <a:off x="372580" y="914400"/>
          <a:ext cx="8539646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Dane Sowers, Nick </a:t>
                      </a:r>
                      <a:r>
                        <a:rPr lang="en-US" sz="2000" b="1" baseline="0" dirty="0" err="1" smtClean="0"/>
                        <a:t>Stelzer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Alison Hayfer, Kitty </a:t>
                      </a:r>
                      <a:r>
                        <a:rPr lang="en-US" sz="2000" b="1" baseline="0" dirty="0" err="1" smtClean="0"/>
                        <a:t>DiFalco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Alexis Conway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Christian </a:t>
                      </a:r>
                      <a:r>
                        <a:rPr lang="en-US" sz="2000" b="1" dirty="0" err="1" smtClean="0"/>
                        <a:t>Lipa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solidFill>
                            <a:schemeClr val="tx1"/>
                          </a:solidFill>
                        </a:rPr>
                        <a:t>Juliann</a:t>
                      </a:r>
                      <a:r>
                        <a:rPr lang="en-US" sz="20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chemeClr val="tx1"/>
                          </a:solidFill>
                        </a:rPr>
                        <a:t>Leny</a:t>
                      </a:r>
                      <a:r>
                        <a:rPr lang="en-US" sz="2000" b="1" i="0" baseline="0" dirty="0" smtClean="0">
                          <a:solidFill>
                            <a:schemeClr val="tx1"/>
                          </a:solidFill>
                        </a:rPr>
                        <a:t>, Logan Buck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Scott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Blincoe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Charlie Hinton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Nominations for year long positions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President:</a:t>
            </a:r>
          </a:p>
          <a:p>
            <a:pPr marL="457200" lvl="1" indent="0">
              <a:buNone/>
            </a:pPr>
            <a:r>
              <a:rPr lang="en-US" sz="1600" dirty="0" smtClean="0"/>
              <a:t>Carlo </a:t>
            </a:r>
            <a:r>
              <a:rPr lang="en-US" sz="1600" dirty="0" err="1" smtClean="0"/>
              <a:t>Perottino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Alison </a:t>
            </a:r>
            <a:r>
              <a:rPr lang="en-US" sz="1600" dirty="0" err="1" smtClean="0"/>
              <a:t>Hayfer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Senators (2):</a:t>
            </a:r>
          </a:p>
          <a:p>
            <a:pPr marL="457200" lvl="1" indent="0">
              <a:buNone/>
            </a:pPr>
            <a:r>
              <a:rPr lang="en-US" sz="1600" dirty="0" smtClean="0"/>
              <a:t>John </a:t>
            </a:r>
            <a:r>
              <a:rPr lang="en-US" sz="1600" dirty="0" err="1" smtClean="0"/>
              <a:t>Lewnard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Dane Sowers</a:t>
            </a:r>
          </a:p>
          <a:p>
            <a:pPr marL="457200" lvl="1" indent="0">
              <a:buNone/>
            </a:pPr>
            <a:r>
              <a:rPr lang="en-US" sz="1600" dirty="0" err="1" smtClean="0"/>
              <a:t>Kibret</a:t>
            </a:r>
            <a:r>
              <a:rPr lang="en-US" sz="1600" dirty="0" smtClean="0"/>
              <a:t> </a:t>
            </a:r>
            <a:r>
              <a:rPr lang="en-US" sz="1600" dirty="0" err="1" smtClean="0"/>
              <a:t>Alem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152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 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Myriad Pro" pitchFamily="34" charset="0"/>
              </a:rPr>
              <a:t>Alison Hayfer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 </a:t>
            </a:r>
          </a:p>
          <a:p>
            <a:pPr lvl="1"/>
            <a:r>
              <a:rPr lang="en-US" sz="3200" dirty="0" smtClean="0"/>
              <a:t>Wednesdays 1:30-2:30 PM</a:t>
            </a:r>
          </a:p>
          <a:p>
            <a:pPr lvl="1"/>
            <a:r>
              <a:rPr lang="en-US" sz="3200" dirty="0" smtClean="0"/>
              <a:t>Baldwin </a:t>
            </a:r>
            <a:r>
              <a:rPr lang="en-US" sz="3200" dirty="0" smtClean="0"/>
              <a:t>650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52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 </a:t>
            </a:r>
          </a:p>
          <a:p>
            <a:r>
              <a:rPr lang="en-US" dirty="0" smtClean="0"/>
              <a:t>Carlo </a:t>
            </a:r>
            <a:r>
              <a:rPr lang="en-US" dirty="0" err="1" smtClean="0"/>
              <a:t>Perottino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Associate 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</a:t>
            </a:r>
          </a:p>
          <a:p>
            <a:pPr lvl="1"/>
            <a:r>
              <a:rPr lang="en-US" sz="3200" dirty="0" smtClean="0"/>
              <a:t>Tuesday/ Thursday 12:45-1:45 PM</a:t>
            </a:r>
          </a:p>
          <a:p>
            <a:pPr lvl="1"/>
            <a:r>
              <a:rPr lang="en-US" sz="3200" dirty="0" smtClean="0"/>
              <a:t>Baldwin </a:t>
            </a:r>
            <a:r>
              <a:rPr lang="en-US" sz="3200" dirty="0" smtClean="0"/>
              <a:t>650</a:t>
            </a:r>
            <a:endParaRPr lang="en-US" sz="32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52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Matt Kitchen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821</Words>
  <Application>Microsoft Office PowerPoint</Application>
  <PresentationFormat>On-screen Show (4:3)</PresentationFormat>
  <Paragraphs>198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1_Level</vt:lpstr>
      <vt:lpstr>Engineering and Applied  Science Tribunal</vt:lpstr>
      <vt:lpstr>PowerPoint Presentation</vt:lpstr>
      <vt:lpstr>President</vt:lpstr>
      <vt:lpstr>Tribunal Officers</vt:lpstr>
      <vt:lpstr>Tribunal Executives</vt:lpstr>
      <vt:lpstr>Officer Reports</vt:lpstr>
      <vt:lpstr>President</vt:lpstr>
      <vt:lpstr>Vice President</vt:lpstr>
      <vt:lpstr>Associate Vice President</vt:lpstr>
      <vt:lpstr>Senators</vt:lpstr>
      <vt:lpstr>PowerPoint Presentation</vt:lpstr>
      <vt:lpstr>Secretary</vt:lpstr>
      <vt:lpstr>Committee Reports</vt:lpstr>
      <vt:lpstr>Special Events</vt:lpstr>
      <vt:lpstr>Special Events</vt:lpstr>
      <vt:lpstr>Special Events</vt:lpstr>
      <vt:lpstr>Order of the Engineer</vt:lpstr>
      <vt:lpstr>Order of the Engineer</vt:lpstr>
      <vt:lpstr>Recognition</vt:lpstr>
      <vt:lpstr>PowerPoint Presentation</vt:lpstr>
      <vt:lpstr>Egg Throw with Phi Rho!</vt:lpstr>
      <vt:lpstr>TEDx Cincinnati</vt:lpstr>
      <vt:lpstr>RAFFLE!</vt:lpstr>
      <vt:lpstr>Constructive Criticism</vt:lpstr>
      <vt:lpstr>Next Meeting: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adnauseum</cp:lastModifiedBy>
  <cp:revision>235</cp:revision>
  <dcterms:created xsi:type="dcterms:W3CDTF">2012-06-23T16:33:59Z</dcterms:created>
  <dcterms:modified xsi:type="dcterms:W3CDTF">2015-03-23T22:06:03Z</dcterms:modified>
</cp:coreProperties>
</file>