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4F93EB-C614-4EF0-89C0-7123C4A43B2E}">
  <a:tblStyle styleId="{254F93EB-C614-4EF0-89C0-7123C4A43B2E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8ACC70AE-90FA-4130-868A-ED8C259DD38D}" styleName="Table_1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73566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4254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49660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26132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44433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9473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8575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2695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9814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32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33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7142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96430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0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87902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38304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n-US" sz="12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4691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2910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3559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40637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94090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3311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93515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36095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8317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PT Sans"/>
              <a:buNone/>
              <a:defRPr/>
            </a:lvl1pPr>
            <a:lvl2pPr marL="457173" indent="-12673" rtl="0">
              <a:spcBef>
                <a:spcPts val="0"/>
              </a:spcBef>
              <a:buFont typeface="PT Sans"/>
              <a:buNone/>
              <a:defRPr/>
            </a:lvl2pPr>
            <a:lvl3pPr marL="914344" indent="-12644" rtl="0">
              <a:spcBef>
                <a:spcPts val="0"/>
              </a:spcBef>
              <a:buFont typeface="PT Sans"/>
              <a:buNone/>
              <a:defRPr/>
            </a:lvl3pPr>
            <a:lvl4pPr marL="1371518" indent="-12618" rtl="0">
              <a:spcBef>
                <a:spcPts val="0"/>
              </a:spcBef>
              <a:buFont typeface="PT Sans"/>
              <a:buNone/>
              <a:defRPr/>
            </a:lvl4pPr>
            <a:lvl5pPr marL="1828691" indent="-12591" rtl="0">
              <a:spcBef>
                <a:spcPts val="0"/>
              </a:spcBef>
              <a:buFont typeface="PT Sans"/>
              <a:buNone/>
              <a:defRPr/>
            </a:lvl5pPr>
            <a:lvl6pPr marL="2285863" indent="-12562" rtl="0">
              <a:spcBef>
                <a:spcPts val="0"/>
              </a:spcBef>
              <a:buFont typeface="PT Sans"/>
              <a:buNone/>
              <a:defRPr/>
            </a:lvl6pPr>
            <a:lvl7pPr marL="2743036" indent="-12536" rtl="0">
              <a:spcBef>
                <a:spcPts val="0"/>
              </a:spcBef>
              <a:buFont typeface="PT Sans"/>
              <a:buNone/>
              <a:defRPr/>
            </a:lvl7pPr>
            <a:lvl8pPr marL="3200209" indent="-12508" rtl="0">
              <a:spcBef>
                <a:spcPts val="0"/>
              </a:spcBef>
              <a:buFont typeface="PT Sans"/>
              <a:buNone/>
              <a:defRPr/>
            </a:lvl8pPr>
            <a:lvl9pPr marL="3657381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173" marR="0" indent="-12673" algn="l" rtl="0">
              <a:spcBef>
                <a:spcPts val="0"/>
              </a:spcBef>
              <a:defRPr/>
            </a:lvl2pPr>
            <a:lvl3pPr marL="914344" marR="0" indent="-12644" algn="l" rtl="0">
              <a:spcBef>
                <a:spcPts val="0"/>
              </a:spcBef>
              <a:defRPr/>
            </a:lvl3pPr>
            <a:lvl4pPr marL="1371518" marR="0" indent="-12618" algn="l" rtl="0">
              <a:spcBef>
                <a:spcPts val="0"/>
              </a:spcBef>
              <a:defRPr/>
            </a:lvl4pPr>
            <a:lvl5pPr marL="1828691" marR="0" indent="-12591" algn="l" rtl="0">
              <a:spcBef>
                <a:spcPts val="0"/>
              </a:spcBef>
              <a:defRPr/>
            </a:lvl5pPr>
            <a:lvl6pPr marL="2285863" marR="0" indent="-12562" algn="l" rtl="0">
              <a:spcBef>
                <a:spcPts val="0"/>
              </a:spcBef>
              <a:defRPr/>
            </a:lvl6pPr>
            <a:lvl7pPr marL="2743036" marR="0" indent="-12536" algn="l" rtl="0">
              <a:spcBef>
                <a:spcPts val="0"/>
              </a:spcBef>
              <a:defRPr/>
            </a:lvl7pPr>
            <a:lvl8pPr marL="3200209" marR="0" indent="-12508" algn="l" rtl="0">
              <a:spcBef>
                <a:spcPts val="0"/>
              </a:spcBef>
              <a:defRPr/>
            </a:lvl8pPr>
            <a:lvl9pPr marL="3657381" marR="0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eadsmc@mail.uc.ed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520700" y="1524000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Engineering and Applied </a:t>
            </a:r>
            <a:b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</a:b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Science Tribunal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33400" y="40005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June 29, 2015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33400" y="2971800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6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7420900" y="87876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Dane Sowers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Tuesday, 1pm-2pm</a:t>
            </a:r>
          </a:p>
          <a:p>
            <a:pPr marL="914400" lvl="1" indent="-43180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</a:rPr>
              <a:t>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Max Inniger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Please sign in at the back of the room</a:t>
            </a:r>
          </a:p>
          <a:p>
            <a: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Must attend and sign in at minimum of 4 meetings each semester to having voting rights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700856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McKenzie Kinzbach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199" cy="355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10:30am-11:30am, Baldwin 650</a:t>
            </a:r>
          </a:p>
          <a:p>
            <a:pPr marL="457200" lvl="0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  <a:p>
            <a:pPr marL="914400" lvl="1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1371600" lvl="2" indent="-4318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6pm-7pm, Baldwin 650</a:t>
            </a:r>
          </a:p>
          <a:p>
            <a:pPr marL="341312" marR="0" lvl="0" indent="-138112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Cont.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7010389" y="46075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John Lewnard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Varun Nagarajan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762000" y="1646400"/>
            <a:ext cx="8026800" cy="480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4889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EFC – Elections facilitation committee</a:t>
            </a:r>
          </a:p>
          <a:p>
            <a:pPr marL="514350" marR="0" lvl="0" indent="-48895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Senate meeting – July 18</a:t>
            </a:r>
          </a:p>
          <a:p>
            <a:pPr marL="57150" marR="0" lvl="0" indent="-635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Committee Reports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592095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Innovation Committee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1295400" y="1735094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1381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341313" marR="0" lvl="0" indent="-341313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New committee to initiate projects and ideas to better the college and support CEAS students</a:t>
            </a:r>
          </a:p>
          <a:p>
            <a:pPr marL="341313" marR="0" lvl="0" indent="-341313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First committee meeting: July 9th (Wed) @ 5:30pm in Tribunal office (650 Baldwin)!!!!!!!!!!!!!!!!!!!!!!!!!</a:t>
            </a:r>
          </a:p>
          <a:p>
            <a:pPr marL="341313" marR="0" lvl="0" indent="-341313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Want to get involved?</a:t>
            </a:r>
          </a:p>
          <a:p>
            <a:pPr marL="741363" marR="0" lvl="1" indent="-284163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T Sans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demjanes@mail.uc.edu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7093314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Chair</a:t>
            </a: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Emily Demjanenko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Collegiate Affair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966500" y="16120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Forum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it?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opportunity for you to express your concerns and comments about anything relatable to the college (curriculum, co-op, faculty, etc…)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When?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today’s general meeting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Where?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room, at the bottom of the room</a:t>
            </a:r>
          </a:p>
          <a:p>
            <a: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7128839" y="-9475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Chair</a:t>
            </a: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Mark Gruenbacher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1104900" y="1535150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the first to hear about upcoming events: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us on Twitter @UCTribunal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 our Facebook page The UC Engineering and Applied Science Tribunal</a:t>
            </a:r>
          </a:p>
          <a:p>
            <a: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get involved contact </a:t>
            </a:r>
            <a:r>
              <a:rPr lang="en-US" sz="24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meadsmc@mail.uc.edu</a:t>
            </a:r>
          </a:p>
          <a:p>
            <a: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rent a Baldwin table go to tribunal.uc.edu/socc/table-reservation</a:t>
            </a: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Affairs</a:t>
            </a:r>
          </a:p>
        </p:txBody>
      </p:sp>
      <p:pic>
        <p:nvPicPr>
          <p:cNvPr id="240" name="Shape 2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80642" y="2546796"/>
            <a:ext cx="1097999" cy="109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02407" y="4097496"/>
            <a:ext cx="1031099" cy="1031099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Shape 242"/>
          <p:cNvSpPr txBox="1"/>
          <p:nvPr/>
        </p:nvSpPr>
        <p:spPr>
          <a:xfrm>
            <a:off x="7128839" y="-9475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u="sng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Chair</a:t>
            </a: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Meredith Meads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914400" y="457200"/>
            <a:ext cx="8077199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Recognition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838200" y="1752600"/>
            <a:ext cx="76961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1313" marR="0" lvl="0" indent="-34131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Engineering Professor and TA of the Semester applications will open 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July 6</a:t>
            </a:r>
            <a:r>
              <a:rPr lang="en-US" sz="2400" b="1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41313" marR="0" lvl="0" indent="-34131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2400" b="0" i="0" u="sng" strike="noStrike" cap="none" baseline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wood2jt@mail.uc.edu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if interested in joining Recognition Committee </a:t>
            </a:r>
          </a:p>
          <a:p>
            <a:pPr marL="341313" marR="0" lvl="0" indent="-34131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			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Read award nominations to help select winners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7391400" y="-57417"/>
            <a:ext cx="16001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Chair:</a:t>
            </a:r>
            <a:r>
              <a:rPr lang="en-US" sz="16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Jared Wood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Officer Reports</a:t>
            </a:r>
          </a:p>
          <a:p>
            <a:pPr marL="457200" lvl="0" indent="-4191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Committee Reports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Raffle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000">
                <a:solidFill>
                  <a:schemeClr val="dk1"/>
                </a:solidFill>
              </a:rPr>
              <a:t>Open Forum After The Meeting!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50967" y="1417637"/>
            <a:ext cx="3192899" cy="416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 Events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996600" y="1298950"/>
            <a:ext cx="5476199" cy="498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Reds Game on July 17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7:10pm (Friday)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Salsa on the Square on July 16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6:00pm (Saturday)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 UP ON GOOGLE DOC.</a:t>
            </a:r>
          </a:p>
          <a:p>
            <a: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questions? Email dunkerse@mail.uc.edu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7397400" y="-68425"/>
            <a:ext cx="18255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Chair:</a:t>
            </a:r>
            <a:r>
              <a:rPr lang="en-US" sz="16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Samantha Dunker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7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Other Announcements</a:t>
            </a:r>
          </a:p>
          <a:p>
            <a: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1066800" y="28575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RAFFLE!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67056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Constructive Criticism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41960" y="2362200"/>
            <a:ext cx="86868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do you like/dislike about the college?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Comments / Questions?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2400" b="0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questions.ceastribunal@gmail.com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2400" b="0" i="0" u="none" strike="noStrike" cap="none" baseline="0">
              <a:solidFill>
                <a:srgbClr val="FF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would you like to see Tribunal do next?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subTitle" idx="1"/>
          </p:nvPr>
        </p:nvSpPr>
        <p:spPr>
          <a:xfrm>
            <a:off x="1447800" y="33528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July 13, 2015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5:30pm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PT Sans"/>
              <a:buNone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525 Old Chem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Purpose</a:t>
            </a:r>
          </a:p>
        </p:txBody>
      </p:sp>
      <p:sp>
        <p:nvSpPr>
          <p:cNvPr id="101" name="Shape 101"/>
          <p:cNvSpPr/>
          <p:nvPr/>
        </p:nvSpPr>
        <p:spPr>
          <a:xfrm>
            <a:off x="1168400" y="1752600"/>
            <a:ext cx="75945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endParaRPr sz="4400" b="0" i="0" u="none" strike="noStrike" cap="none" baseline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895675" y="1524000"/>
            <a:ext cx="8001000" cy="3293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are: CEAS Branch of Student Government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Host programs for the college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Input on curriculum, grievances, and student/faculty relations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Improve student experience in the college</a:t>
            </a:r>
          </a:p>
          <a:p>
            <a:pPr marL="1028700" marR="0" lvl="1" indent="-317500" algn="l" rtl="0">
              <a:spcBef>
                <a:spcPts val="0"/>
              </a:spcBef>
              <a:buClr>
                <a:schemeClr val="dk1"/>
              </a:buClr>
              <a:buFont typeface="Courier New"/>
              <a:buNone/>
            </a:pPr>
            <a:endParaRPr sz="4000" b="0" i="0" u="none" strike="noStrike" cap="none" baseline="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3717632" y="97344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cxnSp>
        <p:nvCxnSpPr>
          <p:cNvPr id="108" name="Shape 108"/>
          <p:cNvCxnSpPr/>
          <p:nvPr/>
        </p:nvCxnSpPr>
        <p:spPr>
          <a:xfrm>
            <a:off x="4880260" y="1389225"/>
            <a:ext cx="0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Shape 109"/>
          <p:cNvCxnSpPr/>
          <p:nvPr/>
        </p:nvCxnSpPr>
        <p:spPr>
          <a:xfrm rot="10800000">
            <a:off x="1162567" y="1684784"/>
            <a:ext cx="3948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Shape 110"/>
          <p:cNvCxnSpPr/>
          <p:nvPr/>
        </p:nvCxnSpPr>
        <p:spPr>
          <a:xfrm rot="10800000">
            <a:off x="5114668" y="1684784"/>
            <a:ext cx="31460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Shape 111"/>
          <p:cNvSpPr txBox="1"/>
          <p:nvPr/>
        </p:nvSpPr>
        <p:spPr>
          <a:xfrm>
            <a:off x="2701628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4926441" y="2225040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Associate Vice President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-7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Secretary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183400" y="222503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Treasurer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7098140" y="2225038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Senators (X2)</a:t>
            </a:r>
          </a:p>
        </p:txBody>
      </p:sp>
      <p:cxnSp>
        <p:nvCxnSpPr>
          <p:cNvPr id="116" name="Shape 116"/>
          <p:cNvCxnSpPr>
            <a:endCxn id="113" idx="0"/>
          </p:cNvCxnSpPr>
          <p:nvPr/>
        </p:nvCxnSpPr>
        <p:spPr>
          <a:xfrm>
            <a:off x="1162642" y="1684739"/>
            <a:ext cx="0" cy="540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17" name="Shape 117"/>
          <p:cNvCxnSpPr/>
          <p:nvPr/>
        </p:nvCxnSpPr>
        <p:spPr>
          <a:xfrm>
            <a:off x="2346028" y="1675548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18" name="Shape 118"/>
          <p:cNvCxnSpPr/>
          <p:nvPr/>
        </p:nvCxnSpPr>
        <p:spPr>
          <a:xfrm>
            <a:off x="3861942" y="168478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19" name="Shape 119"/>
          <p:cNvCxnSpPr/>
          <p:nvPr/>
        </p:nvCxnSpPr>
        <p:spPr>
          <a:xfrm>
            <a:off x="6062512" y="1684783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8260767" y="1693882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1" name="Shape 121"/>
          <p:cNvCxnSpPr/>
          <p:nvPr/>
        </p:nvCxnSpPr>
        <p:spPr>
          <a:xfrm>
            <a:off x="3864260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Shape 122"/>
          <p:cNvCxnSpPr/>
          <p:nvPr/>
        </p:nvCxnSpPr>
        <p:spPr>
          <a:xfrm>
            <a:off x="6058473" y="2638616"/>
            <a:ext cx="0" cy="1133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3" name="Shape 123"/>
          <p:cNvCxnSpPr/>
          <p:nvPr/>
        </p:nvCxnSpPr>
        <p:spPr>
          <a:xfrm rot="10800000">
            <a:off x="1601443" y="3772201"/>
            <a:ext cx="22604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Shape 124"/>
          <p:cNvCxnSpPr/>
          <p:nvPr/>
        </p:nvCxnSpPr>
        <p:spPr>
          <a:xfrm>
            <a:off x="1599033" y="3776744"/>
            <a:ext cx="0" cy="5402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5" name="Shape 125"/>
          <p:cNvCxnSpPr/>
          <p:nvPr/>
        </p:nvCxnSpPr>
        <p:spPr>
          <a:xfrm flipH="1">
            <a:off x="2323747" y="3776744"/>
            <a:ext cx="1500" cy="10670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6" name="Shape 126"/>
          <p:cNvCxnSpPr/>
          <p:nvPr/>
        </p:nvCxnSpPr>
        <p:spPr>
          <a:xfrm>
            <a:off x="3093301" y="3776744"/>
            <a:ext cx="1500" cy="1316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27" name="Shape 127"/>
          <p:cNvCxnSpPr/>
          <p:nvPr/>
        </p:nvCxnSpPr>
        <p:spPr>
          <a:xfrm>
            <a:off x="3864826" y="3767660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28" name="Shape 128"/>
          <p:cNvSpPr txBox="1"/>
          <p:nvPr/>
        </p:nvSpPr>
        <p:spPr>
          <a:xfrm>
            <a:off x="342296" y="426158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Career Fair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162620" y="4677362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EWeek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974264" y="497718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Luau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2733372" y="532045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Special Events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6053841" y="3764196"/>
            <a:ext cx="0" cy="1667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3" name="Shape 133"/>
          <p:cNvCxnSpPr/>
          <p:nvPr/>
        </p:nvCxnSpPr>
        <p:spPr>
          <a:xfrm>
            <a:off x="6637478" y="3772203"/>
            <a:ext cx="0" cy="14129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4" name="Shape 134"/>
          <p:cNvCxnSpPr/>
          <p:nvPr/>
        </p:nvCxnSpPr>
        <p:spPr>
          <a:xfrm>
            <a:off x="7251696" y="3764198"/>
            <a:ext cx="0" cy="1079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5" name="Shape 135"/>
          <p:cNvCxnSpPr/>
          <p:nvPr/>
        </p:nvCxnSpPr>
        <p:spPr>
          <a:xfrm>
            <a:off x="7875150" y="3764196"/>
            <a:ext cx="0" cy="82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6" name="Shape 136"/>
          <p:cNvCxnSpPr/>
          <p:nvPr/>
        </p:nvCxnSpPr>
        <p:spPr>
          <a:xfrm>
            <a:off x="8559795" y="3772203"/>
            <a:ext cx="0" cy="6626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 rot="10800000" flipH="1">
            <a:off x="6042887" y="3764103"/>
            <a:ext cx="2516999" cy="8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8" name="Shape 138"/>
          <p:cNvSpPr txBox="1"/>
          <p:nvPr/>
        </p:nvSpPr>
        <p:spPr>
          <a:xfrm>
            <a:off x="4899883" y="532083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Collegiate Affairs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493032" y="5010417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Recognition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6089069" y="4738551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SOCC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6712523" y="449836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FELD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7397167" y="4317675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Public Affairs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x="4880257" y="1680166"/>
            <a:ext cx="0" cy="139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44" name="Shape 144"/>
          <p:cNvSpPr txBox="1"/>
          <p:nvPr/>
        </p:nvSpPr>
        <p:spPr>
          <a:xfrm>
            <a:off x="3737255" y="2936099"/>
            <a:ext cx="2325299" cy="4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PT Sans"/>
              <a:buNone/>
            </a:pPr>
            <a:r>
              <a:rPr lang="en-US" sz="135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Technology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1440919" y="146229"/>
            <a:ext cx="7637399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TRIBUNAL EXECUTIVE STRUCTURE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1440925" y="5903105"/>
            <a:ext cx="7307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OFFICERS are in black. </a:t>
            </a:r>
            <a:r>
              <a:rPr lang="en-US" sz="1800" b="1" i="0" u="none" strike="noStrike" cap="none" baseline="0">
                <a:solidFill>
                  <a:srgbClr val="FF0000"/>
                </a:solidFill>
                <a:latin typeface="PT Sans"/>
                <a:ea typeface="PT Sans"/>
                <a:cs typeface="PT Sans"/>
                <a:sym typeface="PT Sans"/>
              </a:rPr>
              <a:t>COMMITTEE CHAIRS are in red.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228600" y="457202"/>
            <a:ext cx="8915400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Officers</a:t>
            </a:r>
          </a:p>
        </p:txBody>
      </p:sp>
      <p:graphicFrame>
        <p:nvGraphicFramePr>
          <p:cNvPr id="152" name="Shape 152"/>
          <p:cNvGraphicFramePr/>
          <p:nvPr/>
        </p:nvGraphicFramePr>
        <p:xfrm>
          <a:off x="0" y="15240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{254F93EB-C614-4EF0-89C0-7123C4A43B2E}</a:tableStyleId>
              </a:tblPr>
              <a:tblGrid>
                <a:gridCol w="4419700"/>
                <a:gridCol w="152300"/>
                <a:gridCol w="75950"/>
                <a:gridCol w="4472250"/>
              </a:tblGrid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Carlo Perottino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Maggie Connell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7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Associate Vice President: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 Dane Sowers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Treasurer: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2200" b="1"/>
                        <a:t>Max Inniger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Secretary: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McKenzie Kinzbach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79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Senators: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John Lewnard</a:t>
                      </a:r>
                    </a:p>
                    <a:p>
                      <a:pPr marL="0" marR="0" lvl="0" indent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2200" b="1"/>
                        <a:t>Varun Nagarajan</a:t>
                      </a:r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35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16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1600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700" b="1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None/>
                      </a:pPr>
                      <a:endParaRPr sz="2200" b="1" u="sng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22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u="none" strike="noStrike" cap="none" baseline="0"/>
                    </a:p>
                  </a:txBody>
                  <a:tcPr marL="50425" marR="50425" marT="33450" marB="3345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2200" b="1" u="none" strike="noStrike" cap="none" baseline="0"/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04800" y="-6350"/>
            <a:ext cx="8839199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Tribunal Executives</a:t>
            </a:r>
          </a:p>
        </p:txBody>
      </p:sp>
      <p:graphicFrame>
        <p:nvGraphicFramePr>
          <p:cNvPr id="158" name="Shape 158"/>
          <p:cNvGraphicFramePr/>
          <p:nvPr/>
        </p:nvGraphicFramePr>
        <p:xfrm>
          <a:off x="372580" y="871725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{8ACC70AE-90FA-4130-868A-ED8C259DD38D}</a:tableStyleId>
              </a:tblPr>
              <a:tblGrid>
                <a:gridCol w="4422350"/>
                <a:gridCol w="126275"/>
                <a:gridCol w="3991025"/>
              </a:tblGrid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Career Fair: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Dane Sowers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Tim Kemper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Nick Stelzer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Collegiate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Mark Gruenbacher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EWeek: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Alison Hayfer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Andrew Bachus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FELD: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 Alexis Conway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Luau: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PT Sans"/>
                        <a:buNone/>
                      </a:pPr>
                      <a:r>
                        <a:rPr lang="en-US" sz="2000" b="1"/>
                        <a:t>Chris Katuscak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Recognition: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Jared Wood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Public Affairs: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Meredith Meads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SOCC: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Juanita Dickhaus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Special Events: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Samantha Dunker</a:t>
                      </a:r>
                    </a:p>
                  </a:txBody>
                  <a:tcPr marL="50425" marR="50425" marT="33450" marB="33450" anchor="ctr"/>
                </a:tc>
              </a:tr>
              <a:tr h="493775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u="none" strike="noStrike" cap="none" baseline="0"/>
                        <a:t>Technology: </a:t>
                      </a:r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buNone/>
                      </a:pPr>
                      <a:endParaRPr sz="2000" b="1" u="none" strike="noStrike" cap="none" baseline="0"/>
                    </a:p>
                  </a:txBody>
                  <a:tcPr marL="50425" marR="50425" marT="33450" marB="3345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Michael Santacroce</a:t>
                      </a:r>
                    </a:p>
                  </a:txBody>
                  <a:tcPr marL="50425" marR="50425" marT="33450" marB="334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990600" y="2514600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 Reports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President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1535600" y="1524000"/>
            <a:ext cx="7455900" cy="443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381000" rtl="0">
              <a:lnSpc>
                <a:spcPct val="12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Any questions or comments about the college or Tribunal? Email me!</a:t>
            </a:r>
          </a:p>
          <a:p>
            <a:pPr marL="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perottca@mail.uc.edu</a:t>
            </a:r>
          </a:p>
          <a:p>
            <a:pPr marL="457200" marR="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</a:pPr>
            <a:endParaRPr sz="16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7315200" y="0"/>
            <a:ext cx="2133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 i="0" u="sng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Carlo Perottino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Vice President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 Hours:</a:t>
            </a:r>
          </a:p>
          <a:p>
            <a:pPr marL="914400" lvl="1" indent="-431800" rtl="0">
              <a:lnSpc>
                <a:spcPct val="144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Monday, 6pm-7pm</a:t>
            </a:r>
          </a:p>
          <a:p>
            <a:pPr marL="914400" lvl="1" indent="-4318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-US" sz="32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Baldwin 650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77" name="Shape 177"/>
          <p:cNvSpPr txBox="1"/>
          <p:nvPr/>
        </p:nvSpPr>
        <p:spPr>
          <a:xfrm>
            <a:off x="7023925" y="78651"/>
            <a:ext cx="22860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sng" strike="noStrike" cap="none" baseline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Maggie Connell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On-screen Show (4:3)</PresentationFormat>
  <Paragraphs>180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Myriad Pro</vt:lpstr>
      <vt:lpstr>PT Sans</vt:lpstr>
      <vt:lpstr>Wingdings</vt:lpstr>
      <vt:lpstr>Default Design</vt:lpstr>
      <vt:lpstr>Engineering and Applied  Science Tribunal</vt:lpstr>
      <vt:lpstr>Agenda:</vt:lpstr>
      <vt:lpstr>PowerPoint Presentation</vt:lpstr>
      <vt:lpstr>President</vt:lpstr>
      <vt:lpstr>Tribunal Officers</vt:lpstr>
      <vt:lpstr>Tribunal Executives</vt:lpstr>
      <vt:lpstr>Officer Reports</vt:lpstr>
      <vt:lpstr>President</vt:lpstr>
      <vt:lpstr>Vice President</vt:lpstr>
      <vt:lpstr>Associate Vice President</vt:lpstr>
      <vt:lpstr>Treasurer</vt:lpstr>
      <vt:lpstr>Secretary</vt:lpstr>
      <vt:lpstr>Senators</vt:lpstr>
      <vt:lpstr>Senators Cont.</vt:lpstr>
      <vt:lpstr>Committee Reports</vt:lpstr>
      <vt:lpstr>Innovation Committee</vt:lpstr>
      <vt:lpstr>Collegiate Affairs</vt:lpstr>
      <vt:lpstr>Public Affairs</vt:lpstr>
      <vt:lpstr>Recognition</vt:lpstr>
      <vt:lpstr>Special Events</vt:lpstr>
      <vt:lpstr>PowerPoint Presentation</vt:lpstr>
      <vt:lpstr>RAFFLE!</vt:lpstr>
      <vt:lpstr>Constructive Criticism</vt:lpstr>
      <vt:lpstr>Next Meeting: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McKenzie Kinzbach</dc:creator>
  <cp:lastModifiedBy>McKenzie Kinzbach</cp:lastModifiedBy>
  <cp:revision>1</cp:revision>
  <dcterms:modified xsi:type="dcterms:W3CDTF">2015-07-31T18:33:50Z</dcterms:modified>
</cp:coreProperties>
</file>