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2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8DC60EC-7AC4-4855-AECD-6A74E9C1F9C7}">
  <a:tblStyle styleId="{D8DC60EC-7AC4-4855-AECD-6A74E9C1F9C7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5608DF1F-2C1D-418B-9EC7-B2AE5D50C24C}" styleName="Table_1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73886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69410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14118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68220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7410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1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4234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09779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6792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51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74173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7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69589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69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31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843181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22258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n-US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6887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17732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9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399" cy="4114799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325" tIns="45650" rIns="91325" bIns="45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669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54324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89309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83179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10598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0018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248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18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18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777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777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619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45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792288" y="4656667"/>
            <a:ext cx="5486399" cy="7106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2"/>
          </p:nvPr>
        </p:nvSpPr>
        <p:spPr>
          <a:xfrm>
            <a:off x="1792288" y="358775"/>
            <a:ext cx="5486399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 rot="5400000">
            <a:off x="2421466" y="-364066"/>
            <a:ext cx="430106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marR="0" indent="-126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marR="0" indent="-126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marR="0" indent="-125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5" marR="0" indent="-12645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7" marR="0" indent="-1261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0" marR="0" indent="-1259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2" marR="0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8" marR="0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5" indent="-12645" rtl="0">
              <a:spcBef>
                <a:spcPts val="0"/>
              </a:spcBef>
              <a:buFont typeface="PT Sans"/>
              <a:buNone/>
              <a:defRPr/>
            </a:lvl3pPr>
            <a:lvl4pPr marL="1371517" indent="-12617" rtl="0">
              <a:spcBef>
                <a:spcPts val="0"/>
              </a:spcBef>
              <a:buFont typeface="PT Sans"/>
              <a:buNone/>
              <a:defRPr/>
            </a:lvl4pPr>
            <a:lvl5pPr marL="1828690" indent="-12590" rtl="0">
              <a:spcBef>
                <a:spcPts val="0"/>
              </a:spcBef>
              <a:buFont typeface="PT Sans"/>
              <a:buNone/>
              <a:defRPr/>
            </a:lvl5pPr>
            <a:lvl6pPr marL="2285862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8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5" indent="-12645" rtl="0">
              <a:spcBef>
                <a:spcPts val="0"/>
              </a:spcBef>
              <a:buFont typeface="PT Sans"/>
              <a:buNone/>
              <a:defRPr/>
            </a:lvl3pPr>
            <a:lvl4pPr marL="1371517" indent="-12617" rtl="0">
              <a:spcBef>
                <a:spcPts val="0"/>
              </a:spcBef>
              <a:buFont typeface="PT Sans"/>
              <a:buNone/>
              <a:defRPr/>
            </a:lvl4pPr>
            <a:lvl5pPr marL="1828690" indent="-12590" rtl="0">
              <a:spcBef>
                <a:spcPts val="0"/>
              </a:spcBef>
              <a:buFont typeface="PT Sans"/>
              <a:buNone/>
              <a:defRPr/>
            </a:lvl5pPr>
            <a:lvl6pPr marL="2285862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8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5" indent="-12645" rtl="0">
              <a:spcBef>
                <a:spcPts val="0"/>
              </a:spcBef>
              <a:buFont typeface="PT Sans"/>
              <a:buNone/>
              <a:defRPr/>
            </a:lvl3pPr>
            <a:lvl4pPr marL="1371517" indent="-12617" rtl="0">
              <a:spcBef>
                <a:spcPts val="0"/>
              </a:spcBef>
              <a:buFont typeface="PT Sans"/>
              <a:buNone/>
              <a:defRPr/>
            </a:lvl4pPr>
            <a:lvl5pPr marL="1828690" indent="-12590" rtl="0">
              <a:spcBef>
                <a:spcPts val="0"/>
              </a:spcBef>
              <a:buFont typeface="PT Sans"/>
              <a:buNone/>
              <a:defRPr/>
            </a:lvl5pPr>
            <a:lvl6pPr marL="2285862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8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5" indent="-12645" rtl="0">
              <a:spcBef>
                <a:spcPts val="0"/>
              </a:spcBef>
              <a:buFont typeface="PT Sans"/>
              <a:buNone/>
              <a:defRPr/>
            </a:lvl3pPr>
            <a:lvl4pPr marL="1371517" indent="-12617" rtl="0">
              <a:spcBef>
                <a:spcPts val="0"/>
              </a:spcBef>
              <a:buFont typeface="PT Sans"/>
              <a:buNone/>
              <a:defRPr/>
            </a:lvl4pPr>
            <a:lvl5pPr marL="1828690" indent="-12590" rtl="0">
              <a:spcBef>
                <a:spcPts val="0"/>
              </a:spcBef>
              <a:buFont typeface="PT Sans"/>
              <a:buNone/>
              <a:defRPr/>
            </a:lvl5pPr>
            <a:lvl6pPr marL="2285862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8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5" indent="-12645" rtl="0">
              <a:spcBef>
                <a:spcPts val="0"/>
              </a:spcBef>
              <a:buFont typeface="PT Sans"/>
              <a:buNone/>
              <a:defRPr/>
            </a:lvl3pPr>
            <a:lvl4pPr marL="1371517" indent="-12617" rtl="0">
              <a:spcBef>
                <a:spcPts val="0"/>
              </a:spcBef>
              <a:buFont typeface="PT Sans"/>
              <a:buNone/>
              <a:defRPr/>
            </a:lvl4pPr>
            <a:lvl5pPr marL="1828690" indent="-12590" rtl="0">
              <a:spcBef>
                <a:spcPts val="0"/>
              </a:spcBef>
              <a:buFont typeface="PT Sans"/>
              <a:buNone/>
              <a:defRPr/>
            </a:lvl5pPr>
            <a:lvl6pPr marL="2285862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8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 rot="5400000">
            <a:off x="3177450" y="-327884"/>
            <a:ext cx="3551099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99" cy="384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/>
          <p:nvPr/>
        </p:nvSpPr>
        <p:spPr>
          <a:xfrm>
            <a:off x="873125" y="5770564"/>
            <a:ext cx="1933500" cy="892199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marR="0" indent="-126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marR="0" indent="-126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marR="0" indent="-125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marR="0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marR="0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5" marR="0" indent="-12645" algn="l" rtl="0">
              <a:spcBef>
                <a:spcPts val="0"/>
              </a:spcBef>
              <a:defRPr/>
            </a:lvl3pPr>
            <a:lvl4pPr marL="1371517" marR="0" indent="-12617" algn="l" rtl="0">
              <a:spcBef>
                <a:spcPts val="0"/>
              </a:spcBef>
              <a:defRPr/>
            </a:lvl4pPr>
            <a:lvl5pPr marL="1828690" marR="0" indent="-12590" algn="l" rtl="0">
              <a:spcBef>
                <a:spcPts val="0"/>
              </a:spcBef>
              <a:defRPr/>
            </a:lvl5pPr>
            <a:lvl6pPr marL="2285862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8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owersdd@mail.uc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520700" y="1524000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Engineering and Applied </a:t>
            </a:r>
            <a:b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Science Tribunal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533400" y="40005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June 1, 2015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533400" y="29718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461050" y="1524000"/>
            <a:ext cx="75306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381000" rtl="0">
              <a:lnSpc>
                <a:spcPct val="12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Any questions or comments about the college or Tribunal? Email me!</a:t>
            </a:r>
          </a:p>
          <a:p>
            <a:pPr marL="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perottca@mail.uc.edu</a:t>
            </a:r>
          </a:p>
          <a:p>
            <a:pPr marL="457200" marR="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03" name="Shape 303"/>
          <p:cNvSpPr txBox="1"/>
          <p:nvPr/>
        </p:nvSpPr>
        <p:spPr>
          <a:xfrm>
            <a:off x="73152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Carlo Perottino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○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○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Baldwin 650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7023925" y="78651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Maggie Connell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32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</a:rPr>
              <a:t>Have questions and can’t make office hours? Email me at </a:t>
            </a:r>
            <a:r>
              <a:rPr lang="en-US" sz="3200" u="sng">
                <a:solidFill>
                  <a:srgbClr val="4A86E8"/>
                </a:solidFill>
                <a:hlinkClick r:id="rId3"/>
              </a:rPr>
              <a:t>sowersdd@mail.uc.edu</a:t>
            </a:r>
            <a:r>
              <a:rPr lang="en-US" sz="3200">
                <a:solidFill>
                  <a:schemeClr val="dk1"/>
                </a:solidFill>
              </a:rPr>
              <a:t>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6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17" name="Shape 317"/>
          <p:cNvSpPr txBox="1"/>
          <p:nvPr/>
        </p:nvSpPr>
        <p:spPr>
          <a:xfrm>
            <a:off x="7420900" y="87876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Dane Sowers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1295400" y="1752825"/>
            <a:ext cx="34604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PT Sans"/>
                <a:ea typeface="PT Sans"/>
                <a:cs typeface="PT Sans"/>
                <a:sym typeface="PT Sans"/>
              </a:rPr>
              <a:t>GoCharge Station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latin typeface="PT Sans"/>
                <a:ea typeface="PT Sans"/>
                <a:cs typeface="PT Sans"/>
                <a:sym typeface="PT Sans"/>
              </a:rPr>
              <a:t>Now located in 617 ERC over by the plotter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latin typeface="PT Sans"/>
                <a:ea typeface="PT Sans"/>
                <a:cs typeface="PT Sans"/>
                <a:sym typeface="PT Sans"/>
              </a:rPr>
              <a:t>Tell your friends -- if this one gets used a lot we may look into purchasing additional units for other places in CEAS!</a:t>
            </a:r>
          </a:p>
        </p:txBody>
      </p:sp>
      <p:pic>
        <p:nvPicPr>
          <p:cNvPr id="324" name="Shape 3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8875" y="1850825"/>
            <a:ext cx="3202574" cy="42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Shape 325"/>
          <p:cNvSpPr txBox="1"/>
          <p:nvPr/>
        </p:nvSpPr>
        <p:spPr>
          <a:xfrm>
            <a:off x="7420900" y="87876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Dane Sowers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33" name="Shape 333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Max Inniger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Please sign in at the back of the room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Must attend and sign in at minimum of 4 meetings each semester to having voting rights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McKenzie Kinzbach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10:30am-11:30am, Baldwin 650</a:t>
            </a:r>
          </a:p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6pm-7pm, 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Cont.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1295400" y="1704027"/>
            <a:ext cx="76961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6250"/>
              <a:buFont typeface="PT Sans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Bearcats at the ballpark – June 17</a:t>
            </a:r>
          </a:p>
          <a:p>
            <a:pPr marL="914400" lvl="1" indent="-40640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UC’s annual night at Reds; 800 students last year</a:t>
            </a:r>
          </a:p>
          <a:p>
            <a:pPr marL="914400" lvl="1" indent="-40640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Discounted tickets at reds.com/bearcats</a:t>
            </a:r>
          </a:p>
          <a:p>
            <a:pPr marL="914400" lvl="1" indent="-40640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 Ono plans to attend</a:t>
            </a:r>
          </a:p>
          <a:p>
            <a:pPr marL="457200" lvl="0" indent="-34290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6250"/>
              <a:buFont typeface="PT Sans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 Society for Quality</a:t>
            </a:r>
          </a:p>
          <a:p>
            <a:pPr marL="457200" lvl="0" indent="-34290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56250"/>
              <a:buFont typeface="PT Sans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Senate meeting – June 13 at 11am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1295400" y="814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6000"/>
              <a:t>Luau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1045750" y="1395800"/>
            <a:ext cx="7945800" cy="495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70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• What it is: Our yearly celebration for engineers at the beach waterpark that includes a day at the beach waterpark, food, and drinks for those of you of age</a:t>
            </a:r>
          </a:p>
          <a:p>
            <a:pPr marL="0" lvl="0" indent="0" rtl="0">
              <a:lnSpc>
                <a:spcPct val="100000"/>
              </a:lnSpc>
              <a:spcBef>
                <a:spcPts val="7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• When is it: June 27</a:t>
            </a:r>
            <a:r>
              <a:rPr lang="en-US" sz="3000" baseline="30000">
                <a:solidFill>
                  <a:schemeClr val="dk1"/>
                </a:solidFill>
              </a:rPr>
              <a:t>th</a:t>
            </a:r>
            <a:r>
              <a:rPr lang="en-US" sz="3000">
                <a:solidFill>
                  <a:schemeClr val="dk1"/>
                </a:solidFill>
              </a:rPr>
              <a:t> 2015</a:t>
            </a:r>
          </a:p>
          <a:p>
            <a:pPr marL="0" lvl="0" indent="0" rtl="0">
              <a:lnSpc>
                <a:spcPct val="100000"/>
              </a:lnSpc>
              <a:spcBef>
                <a:spcPts val="7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• Want tickets: Tickets will be sold June 15</a:t>
            </a:r>
            <a:r>
              <a:rPr lang="en-US" sz="3000" baseline="30000">
                <a:solidFill>
                  <a:schemeClr val="dk1"/>
                </a:solidFill>
              </a:rPr>
              <a:t>th</a:t>
            </a:r>
            <a:r>
              <a:rPr lang="en-US" sz="3000">
                <a:solidFill>
                  <a:schemeClr val="dk1"/>
                </a:solidFill>
              </a:rPr>
              <a:t>-26</a:t>
            </a:r>
            <a:r>
              <a:rPr lang="en-US" sz="3000" baseline="30000">
                <a:solidFill>
                  <a:schemeClr val="dk1"/>
                </a:solidFill>
              </a:rPr>
              <a:t>th</a:t>
            </a:r>
            <a:r>
              <a:rPr lang="en-US" sz="3000">
                <a:solidFill>
                  <a:schemeClr val="dk1"/>
                </a:solidFill>
              </a:rPr>
              <a:t> in Baldwin Lobby from 10 am – 2 pm for $30</a:t>
            </a:r>
          </a:p>
          <a:p>
            <a:pPr marL="0" lvl="0" indent="0" rtl="0">
              <a:lnSpc>
                <a:spcPct val="100000"/>
              </a:lnSpc>
              <a:spcBef>
                <a:spcPts val="7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• Questions? katuscca@mail.uc.edu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Agenda: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2" lvl="0" rtl="0">
              <a:lnSpc>
                <a:spcPct val="144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Dean Lim Presentation</a:t>
            </a:r>
          </a:p>
          <a:p>
            <a:pPr marL="341312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Officer Reports</a:t>
            </a:r>
          </a:p>
          <a:p>
            <a:pPr marL="341312"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Committee Reports</a:t>
            </a:r>
          </a:p>
          <a:p>
            <a:pPr marL="341312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Raffle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/>
        </p:nvSpPr>
        <p:spPr>
          <a:xfrm>
            <a:off x="875675" y="1479475"/>
            <a:ext cx="8268299" cy="562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 email soon with possible dates for all events listed below</a:t>
            </a:r>
          </a:p>
          <a:p>
            <a:pPr marL="457200" lvl="0" indent="-38100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Events in the planning stages:</a:t>
            </a:r>
          </a:p>
          <a:p>
            <a:pPr marL="914400" lvl="1" indent="-381000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5714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Service</a:t>
            </a:r>
          </a:p>
          <a:p>
            <a:pPr marL="914400" lvl="1" indent="-381000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5714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Reds Game</a:t>
            </a:r>
          </a:p>
          <a:p>
            <a:pPr marL="914400" lvl="1" indent="-381000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5714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Dayton Dragons Game</a:t>
            </a:r>
          </a:p>
          <a:p>
            <a:pPr marL="914400" lvl="1" indent="-381000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5714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Columbus Crew Game</a:t>
            </a:r>
          </a:p>
          <a:p>
            <a:pPr marL="914400" lvl="1" indent="-381000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5714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Downtown Day (Salsa on the Square)</a:t>
            </a:r>
          </a:p>
          <a:p>
            <a:pPr marL="914400" lvl="1" indent="-381000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5714"/>
              <a:buFont typeface="Arial"/>
              <a:buChar char="○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Camping Trip to Red River Gorge</a:t>
            </a:r>
          </a:p>
          <a:p>
            <a:pPr marL="457200" lvl="0" indent="-38100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Sam Dunker: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dunkerse@mail.uc.edu if you’d like to join!</a:t>
            </a:r>
          </a:p>
        </p:txBody>
      </p:sp>
      <p:pic>
        <p:nvPicPr>
          <p:cNvPr id="373" name="Shape 3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575" y="0"/>
            <a:ext cx="2894399" cy="19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Shape 3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9150" y="3194975"/>
            <a:ext cx="2215599" cy="1861949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Shape 375"/>
          <p:cNvSpPr txBox="1"/>
          <p:nvPr/>
        </p:nvSpPr>
        <p:spPr>
          <a:xfrm>
            <a:off x="1677650" y="-129050"/>
            <a:ext cx="300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b="1" u="sng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Samantha Dunker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0" y="755958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817275" y="1492425"/>
            <a:ext cx="8174400" cy="454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the first to hear about upcoming events: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○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us on Twitter @UCTribunal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○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our Facebook page The UC Engineering and Applied Science Tribunal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○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professional headshot day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○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get involved contact meadsmc@mail.uc.edu</a:t>
            </a:r>
          </a:p>
        </p:txBody>
      </p:sp>
      <p:pic>
        <p:nvPicPr>
          <p:cNvPr id="383" name="Shape 3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0025" y="5221900"/>
            <a:ext cx="1466850" cy="1457325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7435050" y="-154000"/>
            <a:ext cx="300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b="1" u="sng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Meredith Meads</a:t>
            </a:r>
          </a:p>
        </p:txBody>
      </p:sp>
      <p:pic>
        <p:nvPicPr>
          <p:cNvPr id="386" name="Shape 3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9925" y="5260000"/>
            <a:ext cx="1371600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7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Announcements</a:t>
            </a:r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RAFFLE!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Constructive Criticism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441960" y="2362200"/>
            <a:ext cx="86868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do you like/dislike about the college?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Comments / Questions?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questions.ceastribunal@gmail.com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400" b="0" i="0" u="none" strike="noStrike" cap="none" baseline="0">
              <a:solidFill>
                <a:srgbClr val="FF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would you like to see Tribunal do next?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subTitle" idx="1"/>
          </p:nvPr>
        </p:nvSpPr>
        <p:spPr>
          <a:xfrm>
            <a:off x="1447800" y="33528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June 15, 2015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5:30pm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525 Old Chem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723900" y="2857508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Dean Teik Lim!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411"/>
            <a:ext cx="193577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/>
          <p:nvPr/>
        </p:nvSpPr>
        <p:spPr>
          <a:xfrm>
            <a:off x="9525" y="0"/>
            <a:ext cx="9134475" cy="445775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 Teik C. Lim, Dean            COLLEGE OF </a:t>
            </a:r>
            <a:r>
              <a:rPr lang="en-US" sz="1800" b="1" i="0" u="none" strike="noStrike" cap="none" baseline="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ENGINEERING</a:t>
            </a:r>
            <a:r>
              <a:rPr lang="en-US" sz="1800" b="0" i="0" u="none" strike="noStrike" cap="none" baseline="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&amp; </a:t>
            </a:r>
            <a:r>
              <a:rPr lang="en-US" sz="1800" b="1" i="0" u="none" strike="noStrike" cap="none" baseline="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APPLIED SCIENCE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0091" y="5518410"/>
            <a:ext cx="1603140" cy="112158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/>
          <p:nvPr/>
        </p:nvSpPr>
        <p:spPr>
          <a:xfrm>
            <a:off x="0" y="0"/>
            <a:ext cx="9143998" cy="685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1935773" y="5942571"/>
            <a:ext cx="7208227" cy="91542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5">
            <a:alphaModFix amt="34000"/>
          </a:blip>
          <a:srcRect l="25807" t="1000"/>
          <a:stretch/>
        </p:blipFill>
        <p:spPr>
          <a:xfrm>
            <a:off x="1935773" y="444662"/>
            <a:ext cx="7208227" cy="6412223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 txBox="1"/>
          <p:nvPr/>
        </p:nvSpPr>
        <p:spPr>
          <a:xfrm>
            <a:off x="1935773" y="687356"/>
            <a:ext cx="7208225" cy="5160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Enhancing Students’ experience</a:t>
            </a:r>
          </a:p>
          <a:p>
            <a:pPr marL="800100" marR="0" lvl="1" indent="-342900" algn="l" rtl="0">
              <a:spcBef>
                <a:spcPts val="800"/>
              </a:spcBef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President’s 3</a:t>
            </a:r>
            <a:r>
              <a:rPr lang="en-US" sz="2400" b="1" i="0" u="none" strike="noStrike" cap="none" baseline="30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Century initiative</a:t>
            </a:r>
          </a:p>
          <a:p>
            <a:pPr marL="800100" marR="0" lvl="1" indent="-342900" algn="l" rtl="0">
              <a:spcBef>
                <a:spcPts val="0"/>
              </a:spcBef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Faculty hiring, 50 in 5 plan</a:t>
            </a:r>
          </a:p>
          <a:p>
            <a:pPr marL="800100" marR="0" lvl="1" indent="-342900" algn="l" rtl="0">
              <a:spcBef>
                <a:spcPts val="0"/>
              </a:spcBef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Retention effort</a:t>
            </a:r>
          </a:p>
          <a:p>
            <a:pPr marL="800100" marR="0" lvl="1" indent="-342900" algn="l" rtl="0">
              <a:spcBef>
                <a:spcPts val="0"/>
              </a:spcBef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ASSET (</a:t>
            </a:r>
            <a:r>
              <a:rPr lang="en-US" sz="20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Advancing Student Success in Engrg &amp; Tech</a:t>
            </a: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Improve lab capabilities and capacities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Steady-state, 4000 undergrads &amp; 1000 grads</a:t>
            </a:r>
          </a:p>
          <a:p>
            <a:pPr marL="800100" marR="0" lvl="1" indent="-342900" algn="l" rtl="0">
              <a:spcBef>
                <a:spcPts val="800"/>
              </a:spcBef>
              <a:buClr>
                <a:srgbClr val="FF0000"/>
              </a:buClr>
              <a:buSzPct val="116666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Diversity (more female and minority students</a:t>
            </a:r>
            <a:r>
              <a:rPr lang="en-US" sz="2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800100" marR="0" lvl="1" indent="-342900" algn="l" rtl="0">
              <a:spcBef>
                <a:spcPts val="0"/>
              </a:spcBef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More undergraduate scholarships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More research &amp; entrepreneurship opportunities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strategy, JCI, FUE, TUM, Bordeaux,…</a:t>
            </a:r>
          </a:p>
          <a:p>
            <a:pPr marL="800100" marR="0" lvl="1" indent="-342900" algn="l" rtl="0">
              <a:spcBef>
                <a:spcPts val="800"/>
              </a:spcBef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More resources for CEAS</a:t>
            </a:r>
          </a:p>
          <a:p>
            <a:pPr marL="800100" marR="0" lvl="1" indent="-342900" algn="l" rtl="0">
              <a:spcBef>
                <a:spcPts val="0"/>
              </a:spcBef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Opportunities for our students to learn globally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800"/>
              </a:spcAft>
              <a:buClr>
                <a:srgbClr val="FF0000"/>
              </a:buClr>
              <a:buSzPct val="100000"/>
              <a:buFont typeface="Noto Symbol"/>
              <a:buChar char="▪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Build a reputation for CEAS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</p:txBody>
      </p:sp>
      <p:sp>
        <p:nvSpPr>
          <p:cNvPr id="234" name="Shape 234"/>
          <p:cNvSpPr/>
          <p:nvPr/>
        </p:nvSpPr>
        <p:spPr>
          <a:xfrm>
            <a:off x="1168400" y="1752600"/>
            <a:ext cx="75945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895675" y="1524000"/>
            <a:ext cx="8001000" cy="329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are: CEAS Branch of Student Government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Host programs for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Input on curriculum, grievances, and student/faculty relations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Improve student experience in the college</a:t>
            </a:r>
          </a:p>
          <a:p>
            <a:pPr marL="1028700" marR="0" lvl="1" indent="-317500" algn="l" rtl="0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endParaRPr sz="40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ctrTitle"/>
          </p:nvPr>
        </p:nvSpPr>
        <p:spPr>
          <a:xfrm>
            <a:off x="3717632" y="97344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cxnSp>
        <p:nvCxnSpPr>
          <p:cNvPr id="241" name="Shape 241"/>
          <p:cNvCxnSpPr/>
          <p:nvPr/>
        </p:nvCxnSpPr>
        <p:spPr>
          <a:xfrm>
            <a:off x="4880260" y="1389225"/>
            <a:ext cx="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2" name="Shape 242"/>
          <p:cNvCxnSpPr/>
          <p:nvPr/>
        </p:nvCxnSpPr>
        <p:spPr>
          <a:xfrm rot="10800000">
            <a:off x="1162567" y="1684784"/>
            <a:ext cx="3948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3" name="Shape 243"/>
          <p:cNvCxnSpPr/>
          <p:nvPr/>
        </p:nvCxnSpPr>
        <p:spPr>
          <a:xfrm rot="10800000">
            <a:off x="5114668" y="1684784"/>
            <a:ext cx="31460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4" name="Shape 244"/>
          <p:cNvSpPr txBox="1"/>
          <p:nvPr/>
        </p:nvSpPr>
        <p:spPr>
          <a:xfrm>
            <a:off x="2701628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4926441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-7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183400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7098140" y="2225038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(X2)</a:t>
            </a:r>
          </a:p>
        </p:txBody>
      </p:sp>
      <p:cxnSp>
        <p:nvCxnSpPr>
          <p:cNvPr id="249" name="Shape 249"/>
          <p:cNvCxnSpPr>
            <a:endCxn id="246" idx="0"/>
          </p:cNvCxnSpPr>
          <p:nvPr/>
        </p:nvCxnSpPr>
        <p:spPr>
          <a:xfrm>
            <a:off x="1162642" y="1684739"/>
            <a:ext cx="0" cy="540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0" name="Shape 250"/>
          <p:cNvCxnSpPr/>
          <p:nvPr/>
        </p:nvCxnSpPr>
        <p:spPr>
          <a:xfrm>
            <a:off x="2346028" y="1675548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1" name="Shape 251"/>
          <p:cNvCxnSpPr/>
          <p:nvPr/>
        </p:nvCxnSpPr>
        <p:spPr>
          <a:xfrm>
            <a:off x="3861942" y="168478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2" name="Shape 252"/>
          <p:cNvCxnSpPr/>
          <p:nvPr/>
        </p:nvCxnSpPr>
        <p:spPr>
          <a:xfrm>
            <a:off x="6062512" y="1684783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3" name="Shape 253"/>
          <p:cNvCxnSpPr/>
          <p:nvPr/>
        </p:nvCxnSpPr>
        <p:spPr>
          <a:xfrm>
            <a:off x="8260767" y="1693882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4" name="Shape 254"/>
          <p:cNvCxnSpPr/>
          <p:nvPr/>
        </p:nvCxnSpPr>
        <p:spPr>
          <a:xfrm>
            <a:off x="3864260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5" name="Shape 255"/>
          <p:cNvCxnSpPr/>
          <p:nvPr/>
        </p:nvCxnSpPr>
        <p:spPr>
          <a:xfrm>
            <a:off x="6058473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6" name="Shape 256"/>
          <p:cNvCxnSpPr/>
          <p:nvPr/>
        </p:nvCxnSpPr>
        <p:spPr>
          <a:xfrm rot="10800000">
            <a:off x="1601443" y="3772201"/>
            <a:ext cx="22604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7" name="Shape 257"/>
          <p:cNvCxnSpPr/>
          <p:nvPr/>
        </p:nvCxnSpPr>
        <p:spPr>
          <a:xfrm>
            <a:off x="1599033" y="377674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8" name="Shape 258"/>
          <p:cNvCxnSpPr/>
          <p:nvPr/>
        </p:nvCxnSpPr>
        <p:spPr>
          <a:xfrm flipH="1">
            <a:off x="2323747" y="3776744"/>
            <a:ext cx="1500" cy="10670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9" name="Shape 259"/>
          <p:cNvCxnSpPr/>
          <p:nvPr/>
        </p:nvCxnSpPr>
        <p:spPr>
          <a:xfrm>
            <a:off x="3093301" y="3776744"/>
            <a:ext cx="1500" cy="131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0" name="Shape 260"/>
          <p:cNvCxnSpPr/>
          <p:nvPr/>
        </p:nvCxnSpPr>
        <p:spPr>
          <a:xfrm>
            <a:off x="3864826" y="3767660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61" name="Shape 261"/>
          <p:cNvSpPr txBox="1"/>
          <p:nvPr/>
        </p:nvSpPr>
        <p:spPr>
          <a:xfrm>
            <a:off x="342296" y="426158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Career Fair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62620" y="467736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EWeek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974264" y="497718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Luau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2733372" y="532045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6053841" y="3764196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6" name="Shape 266"/>
          <p:cNvCxnSpPr/>
          <p:nvPr/>
        </p:nvCxnSpPr>
        <p:spPr>
          <a:xfrm>
            <a:off x="6637478" y="3772203"/>
            <a:ext cx="0" cy="14129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7" name="Shape 267"/>
          <p:cNvCxnSpPr/>
          <p:nvPr/>
        </p:nvCxnSpPr>
        <p:spPr>
          <a:xfrm>
            <a:off x="7251696" y="3764198"/>
            <a:ext cx="0" cy="1079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8" name="Shape 268"/>
          <p:cNvCxnSpPr/>
          <p:nvPr/>
        </p:nvCxnSpPr>
        <p:spPr>
          <a:xfrm>
            <a:off x="7875150" y="3764196"/>
            <a:ext cx="0" cy="82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9" name="Shape 269"/>
          <p:cNvCxnSpPr/>
          <p:nvPr/>
        </p:nvCxnSpPr>
        <p:spPr>
          <a:xfrm>
            <a:off x="8559795" y="3772203"/>
            <a:ext cx="0" cy="662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70" name="Shape 270"/>
          <p:cNvCxnSpPr/>
          <p:nvPr/>
        </p:nvCxnSpPr>
        <p:spPr>
          <a:xfrm rot="10800000" flipH="1">
            <a:off x="6042887" y="3764103"/>
            <a:ext cx="2516999" cy="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1" name="Shape 271"/>
          <p:cNvSpPr txBox="1"/>
          <p:nvPr/>
        </p:nvSpPr>
        <p:spPr>
          <a:xfrm>
            <a:off x="4899883" y="532083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5493032" y="5010417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Recognition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6089069" y="4738551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6712523" y="449836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FELD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7397167" y="431767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cxnSp>
        <p:nvCxnSpPr>
          <p:cNvPr id="276" name="Shape 276"/>
          <p:cNvCxnSpPr/>
          <p:nvPr/>
        </p:nvCxnSpPr>
        <p:spPr>
          <a:xfrm>
            <a:off x="4880257" y="168016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77" name="Shape 277"/>
          <p:cNvSpPr txBox="1"/>
          <p:nvPr/>
        </p:nvSpPr>
        <p:spPr>
          <a:xfrm>
            <a:off x="3737255" y="293609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Technology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440919" y="146229"/>
            <a:ext cx="76373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TRIBUNAL EXECUTIVE STRUCTURE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1440925" y="5903105"/>
            <a:ext cx="7307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OFFICERS are in black. </a:t>
            </a:r>
            <a:r>
              <a:rPr lang="en-US" sz="180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COMMITTEE CHAIRS are in red.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228600" y="457202"/>
            <a:ext cx="89154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Officers</a:t>
            </a:r>
          </a:p>
        </p:txBody>
      </p:sp>
      <p:graphicFrame>
        <p:nvGraphicFramePr>
          <p:cNvPr id="285" name="Shape 285"/>
          <p:cNvGraphicFramePr/>
          <p:nvPr/>
        </p:nvGraphicFramePr>
        <p:xfrm>
          <a:off x="0" y="15240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{D8DC60EC-7AC4-4855-AECD-6A74E9C1F9C7}</a:tableStyleId>
              </a:tblPr>
              <a:tblGrid>
                <a:gridCol w="4419700"/>
                <a:gridCol w="152300"/>
                <a:gridCol w="75950"/>
                <a:gridCol w="4472250"/>
              </a:tblGrid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Carlo Perottino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Maggie Connell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Associate 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 Dane Sowers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Treasurer: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200" b="1"/>
                        <a:t>Max Inniger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Secretary: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McKenzie Kinzbach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Senators: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John Lewnard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Varun Nagarajan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16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600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700" b="1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2200" b="1" u="sng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304800" y="-6350"/>
            <a:ext cx="88391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Executives</a:t>
            </a:r>
          </a:p>
        </p:txBody>
      </p:sp>
      <p:graphicFrame>
        <p:nvGraphicFramePr>
          <p:cNvPr id="291" name="Shape 291"/>
          <p:cNvGraphicFramePr/>
          <p:nvPr/>
        </p:nvGraphicFramePr>
        <p:xfrm>
          <a:off x="372580" y="8717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{5608DF1F-2C1D-418B-9EC7-B2AE5D50C24C}</a:tableStyleId>
              </a:tblPr>
              <a:tblGrid>
                <a:gridCol w="4422350"/>
                <a:gridCol w="126275"/>
                <a:gridCol w="3991025"/>
              </a:tblGrid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Career Fair: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Dane Sowers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Tim Kemper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Nick Stelzer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Collegiate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Mark Gruenbacher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EWeek: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Alison Hayfer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Andrew Bachus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FELD: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 Alexis Conway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Luau: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PT Sans"/>
                        <a:buNone/>
                      </a:pPr>
                      <a:r>
                        <a:rPr lang="en-US" sz="2000" b="1"/>
                        <a:t>Chris Katuscak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Recognition: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Jared Wood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Public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Meredith Meads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SOCC: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Juanita Dickhaus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Special Events: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Samantha Dunker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Technology: 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Michael Santacroce</a:t>
                      </a:r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On-screen Show (4:3)</PresentationFormat>
  <Paragraphs>190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Courier New</vt:lpstr>
      <vt:lpstr>Myriad Pro</vt:lpstr>
      <vt:lpstr>Noto Symbol</vt:lpstr>
      <vt:lpstr>PT Sans</vt:lpstr>
      <vt:lpstr>Wingdings</vt:lpstr>
      <vt:lpstr>Default Design</vt:lpstr>
      <vt:lpstr>Office Theme</vt:lpstr>
      <vt:lpstr>Default Design</vt:lpstr>
      <vt:lpstr>Engineering and Applied  Science Tribunal</vt:lpstr>
      <vt:lpstr>Agenda:</vt:lpstr>
      <vt:lpstr>Dean Teik Lim! </vt:lpstr>
      <vt:lpstr>PowerPoint Presentation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Associate Vice President</vt:lpstr>
      <vt:lpstr>Associate Vice President</vt:lpstr>
      <vt:lpstr>Treasurer</vt:lpstr>
      <vt:lpstr>Secretary</vt:lpstr>
      <vt:lpstr>Senators</vt:lpstr>
      <vt:lpstr>Senators Cont.</vt:lpstr>
      <vt:lpstr>Committee Reports</vt:lpstr>
      <vt:lpstr>Luau</vt:lpstr>
      <vt:lpstr>Special Events</vt:lpstr>
      <vt:lpstr>Public Affairs</vt:lpstr>
      <vt:lpstr>PowerPoint Presentation</vt:lpstr>
      <vt:lpstr>RAFFLE!</vt:lpstr>
      <vt:lpstr>Constructive Criticism</vt:lpstr>
      <vt:lpstr>Next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McKenzie Kinzbach</dc:creator>
  <cp:lastModifiedBy>McKenzie Kinzbach</cp:lastModifiedBy>
  <cp:revision>1</cp:revision>
  <dcterms:modified xsi:type="dcterms:W3CDTF">2015-07-31T18:37:43Z</dcterms:modified>
</cp:coreProperties>
</file>