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8DD5217-B42E-4E39-A5F2-B95AB7B4FE87}">
  <a:tblStyle styleId="{78DD5217-B42E-4E39-A5F2-B95AB7B4FE87}" styleName="Table_0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  <a:tblStyle styleId="{5FA486A1-1D21-4963-847C-C6A430F446BB}" styleName="Table_1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61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952270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3639504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439886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300185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5994131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685136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2142311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2" name="Shape 2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2508191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9" name="Shape 2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703535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6" name="Shape 2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932943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41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629339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963240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Shape 25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05675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4748068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9" name="Shape 2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818587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en-US" sz="12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Shape 2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6" name="Shape 2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1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20144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78215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34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792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902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93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03630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054930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62307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1pPr>
            <a:lvl2pPr marL="457173" marR="0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2pPr>
            <a:lvl3pPr marL="914344" marR="0" indent="-12644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3pPr>
            <a:lvl4pPr marL="1371518" marR="0" indent="-1261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4pPr>
            <a:lvl5pPr marL="1828691" marR="0" indent="-1259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5pPr>
            <a:lvl6pPr marL="2285863" marR="0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6pPr>
            <a:lvl7pPr marL="2743036" marR="0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7pPr>
            <a:lvl8pPr marL="3200209" marR="0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8pPr>
            <a:lvl9pPr marL="3657381" marR="0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3177381" y="-327816"/>
            <a:ext cx="3551236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 rot="5400000">
            <a:off x="5543550" y="2038349"/>
            <a:ext cx="4876799" cy="201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49"/>
            <a:ext cx="4876799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1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Shape 1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/>
          <p:nvPr/>
        </p:nvSpPr>
        <p:spPr>
          <a:xfrm>
            <a:off x="873125" y="5770564"/>
            <a:ext cx="1933574" cy="892174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1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marR="0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marR="0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marR="0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marR="0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520700" y="1524000"/>
            <a:ext cx="86232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Engineering and Applied </a:t>
            </a:r>
            <a:b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Science Tribunal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533400" y="40005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July 27, 2015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533400" y="29718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General Meeting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304800" y="-6350"/>
            <a:ext cx="8839199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Executives</a:t>
            </a:r>
          </a:p>
        </p:txBody>
      </p:sp>
      <p:graphicFrame>
        <p:nvGraphicFramePr>
          <p:cNvPr id="186" name="Shape 186"/>
          <p:cNvGraphicFramePr/>
          <p:nvPr/>
        </p:nvGraphicFramePr>
        <p:xfrm>
          <a:off x="372580" y="871725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{5FA486A1-1D21-4963-847C-C6A430F446BB}</a:tableStyleId>
              </a:tblPr>
              <a:tblGrid>
                <a:gridCol w="4422350"/>
                <a:gridCol w="126275"/>
                <a:gridCol w="3991025"/>
              </a:tblGrid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Career Fair: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Dane Sowers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Tim Kemper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Nick Stelzer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Collegiate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Mark Gruenbacher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EWeek: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Alison Hayfer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Andrew Bachus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FELD: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 Alexis Conway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Luau: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PT Sans"/>
                        <a:buNone/>
                      </a:pPr>
                      <a:r>
                        <a:rPr lang="en-US" sz="2000" b="1"/>
                        <a:t>Chris Katuscak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Recognition: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Jared Wood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Public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Meredith Meads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SOCC: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Juanita Dickhaus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Special Events: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Samantha Dunker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Technology: 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Michael Santacroce</a:t>
                      </a:r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 Reports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1490875" y="1524000"/>
            <a:ext cx="7500600" cy="443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381000" rtl="0">
              <a:lnSpc>
                <a:spcPct val="120000"/>
              </a:lnSpc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Any questions or comments about the college or Tribunal? Email me!</a:t>
            </a:r>
          </a:p>
          <a:p>
            <a:pPr marL="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perottca@mail.uc.edu</a:t>
            </a:r>
          </a:p>
          <a:p>
            <a:pPr marL="457200" marR="0" lvl="1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16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7315200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Carlo Perottino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914400" lvl="1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6pm-7pm</a:t>
            </a:r>
          </a:p>
          <a:p>
            <a:pPr marL="914400" lvl="1" indent="-431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Baldwin 650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7023925" y="78651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Maggie Connell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</a:rPr>
              <a:t>Office Hours: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Tuesday, 1pm-2pm</a:t>
            </a:r>
          </a:p>
          <a:p>
            <a:pPr marL="914400" lvl="1" indent="-431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Baldwin 650</a:t>
            </a:r>
          </a:p>
          <a:p>
            <a:pPr marL="0" marR="0" lvl="0" indent="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6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12" name="Shape 212"/>
          <p:cNvSpPr txBox="1"/>
          <p:nvPr/>
        </p:nvSpPr>
        <p:spPr>
          <a:xfrm>
            <a:off x="7420900" y="87876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Dane Sowers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</a:rPr>
              <a:t>Office Hours: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Tuesday, 1pm-2pm</a:t>
            </a:r>
          </a:p>
          <a:p>
            <a:pPr marL="914400" lvl="1" indent="-431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Baldwin 650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Max Inniger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Please sign in at the back of the room</a:t>
            </a:r>
          </a:p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Must attend and sign in at minimum of 4 meetings each semester to having voting rights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McKenzie Kinzbach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</a:t>
            </a:r>
          </a:p>
        </p:txBody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lvl="2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10:30am-11:30am, Baldwin 650</a:t>
            </a:r>
          </a:p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lvl="2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6pm-7pm, Baldwin 650</a:t>
            </a:r>
          </a:p>
          <a:p>
            <a: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33" name="Shape 233"/>
          <p:cNvSpPr txBox="1"/>
          <p:nvPr/>
        </p:nvSpPr>
        <p:spPr>
          <a:xfrm>
            <a:off x="7010389" y="46075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 Cont.</a:t>
            </a:r>
          </a:p>
        </p:txBody>
      </p:sp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1295400" y="1539777"/>
            <a:ext cx="7696199" cy="3551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42900"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Government Hackathon (July 18) went well – many good ideas!</a:t>
            </a:r>
          </a:p>
          <a:p>
            <a:pPr marL="742950" lvl="1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Snapchat filter for CEAS</a:t>
            </a:r>
          </a:p>
          <a:p>
            <a:pPr marL="742950" lvl="1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Technology/Start up Day in the Spring</a:t>
            </a:r>
          </a:p>
          <a:p>
            <a:pPr marL="1143000" lvl="2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Incorporates Senior Design Project Expo</a:t>
            </a:r>
          </a:p>
          <a:p>
            <a:pPr marL="1143000" lvl="2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Prizes for best Senior Design Project</a:t>
            </a:r>
          </a:p>
          <a:p>
            <a:pPr marL="1143000" lvl="2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 Up Companies</a:t>
            </a:r>
          </a:p>
          <a:p>
            <a:pPr marL="342900"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Fifth Third Arena Renovations</a:t>
            </a:r>
          </a:p>
          <a:p>
            <a:pPr marL="742950" lvl="1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lvl="2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0" name="Shape 240"/>
          <p:cNvSpPr txBox="1"/>
          <p:nvPr/>
        </p:nvSpPr>
        <p:spPr>
          <a:xfrm>
            <a:off x="7010389" y="46075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Committee Reports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Agenda: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2" lvl="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Spring 2016 Officer Elections</a:t>
            </a:r>
          </a:p>
          <a:p>
            <a:pPr marL="341312" lvl="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Fall 2015 Treasurer Nominations </a:t>
            </a:r>
          </a:p>
          <a:p>
            <a:pPr marL="341312" lvl="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Officer Reports</a:t>
            </a:r>
          </a:p>
          <a:p>
            <a:pPr marL="341312"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Committee Reports</a:t>
            </a:r>
          </a:p>
          <a:p>
            <a:pPr marL="341312"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Raffle</a:t>
            </a:r>
          </a:p>
          <a:p>
            <a: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title"/>
          </p:nvPr>
        </p:nvSpPr>
        <p:spPr>
          <a:xfrm>
            <a:off x="457200" y="592095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Innovation Committee</a:t>
            </a:r>
          </a:p>
        </p:txBody>
      </p:sp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1295400" y="1735094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3" marR="0" lvl="0" indent="-15335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295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341313" marR="0" lvl="0" indent="-341313" algn="l" rtl="0">
              <a:lnSpc>
                <a:spcPct val="90000"/>
              </a:lnSpc>
              <a:spcBef>
                <a:spcPts val="590"/>
              </a:spcBef>
              <a:spcAft>
                <a:spcPts val="0"/>
              </a:spcAft>
              <a:buClr>
                <a:schemeClr val="dk1"/>
              </a:buClr>
              <a:buSzPct val="98333"/>
              <a:buFont typeface="PT Sans"/>
              <a:buChar char="•"/>
            </a:pPr>
            <a:r>
              <a:rPr lang="en-US" sz="295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New committee to initiate projects and ideas to better the college and support CEAS students</a:t>
            </a:r>
          </a:p>
          <a:p>
            <a:pPr marL="341313" marR="0" lvl="0" indent="-341313" algn="l" rtl="0">
              <a:lnSpc>
                <a:spcPct val="90000"/>
              </a:lnSpc>
              <a:spcBef>
                <a:spcPts val="590"/>
              </a:spcBef>
              <a:spcAft>
                <a:spcPts val="0"/>
              </a:spcAft>
              <a:buClr>
                <a:schemeClr val="dk1"/>
              </a:buClr>
              <a:buSzPct val="98333"/>
              <a:buFont typeface="PT Sans"/>
              <a:buChar char="•"/>
            </a:pPr>
            <a:r>
              <a:rPr lang="en-US" sz="295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is currently being formed; lots of opportunity for students to be involved!</a:t>
            </a:r>
          </a:p>
          <a:p>
            <a:pPr marL="341313" marR="0" lvl="0" indent="-341313" algn="l" rtl="0">
              <a:lnSpc>
                <a:spcPct val="90000"/>
              </a:lnSpc>
              <a:spcBef>
                <a:spcPts val="590"/>
              </a:spcBef>
              <a:spcAft>
                <a:spcPts val="0"/>
              </a:spcAft>
              <a:buClr>
                <a:schemeClr val="dk1"/>
              </a:buClr>
              <a:buSzPct val="98333"/>
              <a:buFont typeface="PT Sans"/>
              <a:buChar char="•"/>
            </a:pPr>
            <a:r>
              <a:rPr lang="en-US" sz="295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demjanes@mail.uc.edu</a:t>
            </a:r>
          </a:p>
        </p:txBody>
      </p:sp>
      <p:sp>
        <p:nvSpPr>
          <p:cNvPr id="253" name="Shape 253"/>
          <p:cNvSpPr txBox="1"/>
          <p:nvPr/>
        </p:nvSpPr>
        <p:spPr>
          <a:xfrm>
            <a:off x="7010389" y="46075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u="sng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Committee Chair</a:t>
            </a: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Emily Demjanenko 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7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Other Announcements</a:t>
            </a:r>
          </a:p>
          <a:p>
            <a: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RAFFLE!</a:t>
            </a:r>
          </a:p>
        </p:txBody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3" marR="0" lvl="0" indent="-1635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66" name="Shape 266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3" marR="0" lvl="0" indent="-1635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>
            <a:spLocks noGrp="1"/>
          </p:cNvSpPr>
          <p:nvPr>
            <p:ph type="title"/>
          </p:nvPr>
        </p:nvSpPr>
        <p:spPr>
          <a:xfrm>
            <a:off x="670560" y="838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Constructive Criticism</a:t>
            </a:r>
          </a:p>
        </p:txBody>
      </p:sp>
      <p:sp>
        <p:nvSpPr>
          <p:cNvPr id="272" name="Shape 272"/>
          <p:cNvSpPr txBox="1">
            <a:spLocks noGrp="1"/>
          </p:cNvSpPr>
          <p:nvPr>
            <p:ph type="body" idx="1"/>
          </p:nvPr>
        </p:nvSpPr>
        <p:spPr>
          <a:xfrm>
            <a:off x="441960" y="2362200"/>
            <a:ext cx="8686800" cy="2209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do you like/dislike about the college?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Comments / Questions?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2400" b="0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questions.ceastribunal@gmail.com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2400" b="0" i="0" u="none" strike="noStrike" cap="none" baseline="0">
              <a:solidFill>
                <a:srgbClr val="FF000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would you like to see Tribunal do next?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Next Meeting:</a:t>
            </a:r>
          </a:p>
        </p:txBody>
      </p:sp>
      <p:sp>
        <p:nvSpPr>
          <p:cNvPr id="279" name="Shape 279"/>
          <p:cNvSpPr txBox="1">
            <a:spLocks noGrp="1"/>
          </p:cNvSpPr>
          <p:nvPr>
            <p:ph type="subTitle" idx="1"/>
          </p:nvPr>
        </p:nvSpPr>
        <p:spPr>
          <a:xfrm>
            <a:off x="1447800" y="3352801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August 24, 2015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5:30 PM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525 Old Chem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Spring 2016 Elections Rules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/>
              <a:t>2 Minute Speech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/>
              <a:t>3 Minutes for Questions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/>
              <a:t>Allowed ONE drop-down (rule can be suspended by a ⅔ vote)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1295400" y="38333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44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Spring 2016 Elections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295400" y="1032375"/>
            <a:ext cx="7696199" cy="5908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42900" lvl="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-US" sz="2400" b="1">
                <a:solidFill>
                  <a:schemeClr val="dk1"/>
                </a:solidFill>
              </a:rPr>
              <a:t>VP:</a:t>
            </a:r>
          </a:p>
          <a:p>
            <a:pPr marL="914400" marR="0" lvl="0" indent="-3810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 b="1">
                <a:solidFill>
                  <a:schemeClr val="dk1"/>
                </a:solidFill>
              </a:rPr>
              <a:t>Dane Sowers</a:t>
            </a:r>
          </a:p>
          <a:p>
            <a:pPr marL="914400" marR="0" lvl="0" indent="-3810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>
                <a:solidFill>
                  <a:schemeClr val="dk1"/>
                </a:solidFill>
              </a:rPr>
              <a:t>Mark Gruenbacher</a:t>
            </a:r>
          </a:p>
          <a:p>
            <a:pPr marL="342900" lvl="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-US" sz="2400" b="1">
                <a:solidFill>
                  <a:schemeClr val="dk1"/>
                </a:solidFill>
              </a:rPr>
              <a:t>AVP:</a:t>
            </a:r>
          </a:p>
          <a:p>
            <a:pPr marL="914400" marR="0" lvl="0" indent="-3810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>
                <a:solidFill>
                  <a:schemeClr val="dk1"/>
                </a:solidFill>
              </a:rPr>
              <a:t>McKenzie Kinzbach</a:t>
            </a:r>
          </a:p>
          <a:p>
            <a:pPr marL="342900" lvl="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-US" sz="2400" b="1">
                <a:solidFill>
                  <a:schemeClr val="dk1"/>
                </a:solidFill>
              </a:rPr>
              <a:t>Treasurer:</a:t>
            </a:r>
          </a:p>
          <a:p>
            <a:pPr marL="914400" marR="0" lvl="0" indent="-3810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>
                <a:solidFill>
                  <a:schemeClr val="dk1"/>
                </a:solidFill>
              </a:rPr>
              <a:t>Max Inninger</a:t>
            </a:r>
          </a:p>
          <a:p>
            <a:pPr marL="342900" lvl="0" rtl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b="1">
                <a:solidFill>
                  <a:schemeClr val="dk1"/>
                </a:solidFill>
              </a:rPr>
              <a:t>Secretary:</a:t>
            </a:r>
          </a:p>
          <a:p>
            <a:pPr marL="914400" lvl="0" indent="-3810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>
                <a:solidFill>
                  <a:schemeClr val="dk1"/>
                </a:solidFill>
              </a:rPr>
              <a:t>Frazier Baker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1067100" y="969300"/>
            <a:ext cx="81528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4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Fall 2015 Treasurer Nominations 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/>
              <a:t>Max Inniger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/>
              <a:t>Jared Wood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1355000" y="655925"/>
            <a:ext cx="7986900" cy="1316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en-US" sz="36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Fall 2015 Treasurer Nominations Cont.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1295400" y="1935199"/>
            <a:ext cx="7696199" cy="4222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</a:rPr>
              <a:t>Nominations will stay open till the elections (the first general meeting in the fall).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810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</a:rPr>
              <a:t>Nominations can be emailed to perottca@mail.uc.edu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</a:rPr>
              <a:t>All nominations are conditional till eligibility is checked.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/>
        </p:nvSpPr>
        <p:spPr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Purpose</a:t>
            </a:r>
          </a:p>
        </p:txBody>
      </p:sp>
      <p:sp>
        <p:nvSpPr>
          <p:cNvPr id="129" name="Shape 129"/>
          <p:cNvSpPr/>
          <p:nvPr/>
        </p:nvSpPr>
        <p:spPr>
          <a:xfrm>
            <a:off x="1168400" y="1752600"/>
            <a:ext cx="7594599" cy="3809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endParaRPr sz="4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0" name="Shape 130"/>
          <p:cNvSpPr txBox="1"/>
          <p:nvPr/>
        </p:nvSpPr>
        <p:spPr>
          <a:xfrm>
            <a:off x="895675" y="1524000"/>
            <a:ext cx="8001000" cy="3293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are: CEAS Branch of Student Government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do: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Host programs for the college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Input on curriculum, grievances, and student/faculty relations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Improve student experience in the college</a:t>
            </a:r>
          </a:p>
          <a:p>
            <a:pPr marL="1028700" marR="0" lvl="1" indent="-317500" algn="l" rtl="0">
              <a:spcBef>
                <a:spcPts val="0"/>
              </a:spcBef>
              <a:buClr>
                <a:schemeClr val="dk1"/>
              </a:buClr>
              <a:buFont typeface="Courier New"/>
              <a:buNone/>
            </a:pPr>
            <a:endParaRPr sz="40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ctrTitle"/>
          </p:nvPr>
        </p:nvSpPr>
        <p:spPr>
          <a:xfrm>
            <a:off x="3717632" y="97344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cxnSp>
        <p:nvCxnSpPr>
          <p:cNvPr id="136" name="Shape 136"/>
          <p:cNvCxnSpPr/>
          <p:nvPr/>
        </p:nvCxnSpPr>
        <p:spPr>
          <a:xfrm>
            <a:off x="4880260" y="1389225"/>
            <a:ext cx="0" cy="3047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7" name="Shape 137"/>
          <p:cNvCxnSpPr/>
          <p:nvPr/>
        </p:nvCxnSpPr>
        <p:spPr>
          <a:xfrm rot="10800000">
            <a:off x="1162567" y="1684784"/>
            <a:ext cx="3948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8" name="Shape 138"/>
          <p:cNvCxnSpPr/>
          <p:nvPr/>
        </p:nvCxnSpPr>
        <p:spPr>
          <a:xfrm rot="10800000">
            <a:off x="5114668" y="1684784"/>
            <a:ext cx="31460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9" name="Shape 139"/>
          <p:cNvSpPr txBox="1"/>
          <p:nvPr/>
        </p:nvSpPr>
        <p:spPr>
          <a:xfrm>
            <a:off x="2701628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4926441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-7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142" name="Shape 142"/>
          <p:cNvSpPr txBox="1"/>
          <p:nvPr/>
        </p:nvSpPr>
        <p:spPr>
          <a:xfrm>
            <a:off x="1183400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7098140" y="2225038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 (X2)</a:t>
            </a:r>
          </a:p>
        </p:txBody>
      </p:sp>
      <p:cxnSp>
        <p:nvCxnSpPr>
          <p:cNvPr id="144" name="Shape 144"/>
          <p:cNvCxnSpPr>
            <a:endCxn id="141" idx="0"/>
          </p:cNvCxnSpPr>
          <p:nvPr/>
        </p:nvCxnSpPr>
        <p:spPr>
          <a:xfrm>
            <a:off x="1162642" y="1684739"/>
            <a:ext cx="0" cy="540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45" name="Shape 145"/>
          <p:cNvCxnSpPr/>
          <p:nvPr/>
        </p:nvCxnSpPr>
        <p:spPr>
          <a:xfrm>
            <a:off x="2346028" y="1675548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46" name="Shape 146"/>
          <p:cNvCxnSpPr/>
          <p:nvPr/>
        </p:nvCxnSpPr>
        <p:spPr>
          <a:xfrm>
            <a:off x="3861942" y="1684784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47" name="Shape 147"/>
          <p:cNvCxnSpPr/>
          <p:nvPr/>
        </p:nvCxnSpPr>
        <p:spPr>
          <a:xfrm>
            <a:off x="6062512" y="1684783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48" name="Shape 148"/>
          <p:cNvCxnSpPr/>
          <p:nvPr/>
        </p:nvCxnSpPr>
        <p:spPr>
          <a:xfrm>
            <a:off x="8260767" y="1693882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49" name="Shape 149"/>
          <p:cNvCxnSpPr/>
          <p:nvPr/>
        </p:nvCxnSpPr>
        <p:spPr>
          <a:xfrm>
            <a:off x="3864260" y="263861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0" name="Shape 150"/>
          <p:cNvCxnSpPr/>
          <p:nvPr/>
        </p:nvCxnSpPr>
        <p:spPr>
          <a:xfrm>
            <a:off x="6058473" y="263861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1" name="Shape 151"/>
          <p:cNvCxnSpPr/>
          <p:nvPr/>
        </p:nvCxnSpPr>
        <p:spPr>
          <a:xfrm rot="10800000">
            <a:off x="1601443" y="3772201"/>
            <a:ext cx="22604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" name="Shape 152"/>
          <p:cNvCxnSpPr/>
          <p:nvPr/>
        </p:nvCxnSpPr>
        <p:spPr>
          <a:xfrm>
            <a:off x="1599033" y="3776744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53" name="Shape 153"/>
          <p:cNvCxnSpPr/>
          <p:nvPr/>
        </p:nvCxnSpPr>
        <p:spPr>
          <a:xfrm flipH="1">
            <a:off x="2323747" y="3776744"/>
            <a:ext cx="1500" cy="10670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54" name="Shape 154"/>
          <p:cNvCxnSpPr/>
          <p:nvPr/>
        </p:nvCxnSpPr>
        <p:spPr>
          <a:xfrm>
            <a:off x="3093301" y="3776744"/>
            <a:ext cx="1500" cy="1316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55" name="Shape 155"/>
          <p:cNvCxnSpPr/>
          <p:nvPr/>
        </p:nvCxnSpPr>
        <p:spPr>
          <a:xfrm>
            <a:off x="3864826" y="3767660"/>
            <a:ext cx="0" cy="1667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156" name="Shape 156"/>
          <p:cNvSpPr txBox="1"/>
          <p:nvPr/>
        </p:nvSpPr>
        <p:spPr>
          <a:xfrm>
            <a:off x="342296" y="426158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Career Fair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x="1162620" y="467736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EWeek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1974264" y="497718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Luau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2733372" y="532045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Special Events</a:t>
            </a:r>
          </a:p>
        </p:txBody>
      </p:sp>
      <p:cxnSp>
        <p:nvCxnSpPr>
          <p:cNvPr id="160" name="Shape 160"/>
          <p:cNvCxnSpPr/>
          <p:nvPr/>
        </p:nvCxnSpPr>
        <p:spPr>
          <a:xfrm>
            <a:off x="6053841" y="3764196"/>
            <a:ext cx="0" cy="1667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61" name="Shape 161"/>
          <p:cNvCxnSpPr/>
          <p:nvPr/>
        </p:nvCxnSpPr>
        <p:spPr>
          <a:xfrm>
            <a:off x="6637478" y="3772203"/>
            <a:ext cx="0" cy="14129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62" name="Shape 162"/>
          <p:cNvCxnSpPr/>
          <p:nvPr/>
        </p:nvCxnSpPr>
        <p:spPr>
          <a:xfrm>
            <a:off x="7251696" y="3764198"/>
            <a:ext cx="0" cy="10796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63" name="Shape 163"/>
          <p:cNvCxnSpPr/>
          <p:nvPr/>
        </p:nvCxnSpPr>
        <p:spPr>
          <a:xfrm>
            <a:off x="7875150" y="3764196"/>
            <a:ext cx="0" cy="825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64" name="Shape 164"/>
          <p:cNvCxnSpPr/>
          <p:nvPr/>
        </p:nvCxnSpPr>
        <p:spPr>
          <a:xfrm>
            <a:off x="8559795" y="3772203"/>
            <a:ext cx="0" cy="6626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65" name="Shape 165"/>
          <p:cNvCxnSpPr/>
          <p:nvPr/>
        </p:nvCxnSpPr>
        <p:spPr>
          <a:xfrm rot="10800000" flipH="1">
            <a:off x="6042887" y="3764103"/>
            <a:ext cx="2516999" cy="8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6" name="Shape 166"/>
          <p:cNvSpPr txBox="1"/>
          <p:nvPr/>
        </p:nvSpPr>
        <p:spPr>
          <a:xfrm>
            <a:off x="4899883" y="532083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Collegiate Affairs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5493032" y="5010417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Recognition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6089069" y="4738551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SOCC</a:t>
            </a:r>
          </a:p>
        </p:txBody>
      </p:sp>
      <p:sp>
        <p:nvSpPr>
          <p:cNvPr id="169" name="Shape 169"/>
          <p:cNvSpPr txBox="1"/>
          <p:nvPr/>
        </p:nvSpPr>
        <p:spPr>
          <a:xfrm>
            <a:off x="6712523" y="449836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FELD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7397167" y="431767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Public Affairs</a:t>
            </a:r>
          </a:p>
        </p:txBody>
      </p:sp>
      <p:cxnSp>
        <p:nvCxnSpPr>
          <p:cNvPr id="171" name="Shape 171"/>
          <p:cNvCxnSpPr/>
          <p:nvPr/>
        </p:nvCxnSpPr>
        <p:spPr>
          <a:xfrm>
            <a:off x="4880257" y="1680166"/>
            <a:ext cx="0" cy="139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172" name="Shape 172"/>
          <p:cNvSpPr txBox="1"/>
          <p:nvPr/>
        </p:nvSpPr>
        <p:spPr>
          <a:xfrm>
            <a:off x="3737255" y="293609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Technology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1440919" y="146229"/>
            <a:ext cx="7637399" cy="584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CEAS TRIBUNAL EXECUTIVE STRUCTURE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1440925" y="5903105"/>
            <a:ext cx="7307099" cy="369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OFFICERS are in black. </a:t>
            </a:r>
            <a:r>
              <a:rPr lang="en-US" sz="180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COMMITTEE CHAIRS are in red.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xfrm>
            <a:off x="228600" y="457202"/>
            <a:ext cx="8915400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Officers</a:t>
            </a:r>
          </a:p>
        </p:txBody>
      </p:sp>
      <p:graphicFrame>
        <p:nvGraphicFramePr>
          <p:cNvPr id="180" name="Shape 180"/>
          <p:cNvGraphicFramePr/>
          <p:nvPr/>
        </p:nvGraphicFramePr>
        <p:xfrm>
          <a:off x="0" y="152400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{78DD5217-B42E-4E39-A5F2-B95AB7B4FE87}</a:tableStyleId>
              </a:tblPr>
              <a:tblGrid>
                <a:gridCol w="4419700"/>
                <a:gridCol w="152300"/>
                <a:gridCol w="75950"/>
                <a:gridCol w="4472250"/>
              </a:tblGrid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Carlo Perottino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Maggie Connell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Associate 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 Dane Sowers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Treasurer: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200" b="1"/>
                        <a:t>Max Inniger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Secretary: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McKenzie Kinzbach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7900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Senators: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John Lewnard</a:t>
                      </a:r>
                    </a:p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Varun Nagarajan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3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16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600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700" b="1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None/>
                      </a:pPr>
                      <a:endParaRPr sz="2200" b="1" u="sng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535</Words>
  <Application>Microsoft Office PowerPoint</Application>
  <PresentationFormat>On-screen Show (4:3)</PresentationFormat>
  <Paragraphs>174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Courier New</vt:lpstr>
      <vt:lpstr>Myriad Pro</vt:lpstr>
      <vt:lpstr>PT Sans</vt:lpstr>
      <vt:lpstr>Wingdings</vt:lpstr>
      <vt:lpstr>Default Design</vt:lpstr>
      <vt:lpstr>Engineering and Applied  Science Tribunal</vt:lpstr>
      <vt:lpstr>Agenda:</vt:lpstr>
      <vt:lpstr>Spring 2016 Elections Rules</vt:lpstr>
      <vt:lpstr>Spring 2016 Elections</vt:lpstr>
      <vt:lpstr>Fall 2015 Treasurer Nominations  </vt:lpstr>
      <vt:lpstr>Fall 2015 Treasurer Nominations Cont. </vt:lpstr>
      <vt:lpstr>PowerPoint Presentation</vt:lpstr>
      <vt:lpstr>President</vt:lpstr>
      <vt:lpstr>Tribunal Officers</vt:lpstr>
      <vt:lpstr>Tribunal Executives</vt:lpstr>
      <vt:lpstr>Officer Reports</vt:lpstr>
      <vt:lpstr>President</vt:lpstr>
      <vt:lpstr>Vice President</vt:lpstr>
      <vt:lpstr>Associate Vice President</vt:lpstr>
      <vt:lpstr>Treasurer</vt:lpstr>
      <vt:lpstr>Secretary</vt:lpstr>
      <vt:lpstr>Senators</vt:lpstr>
      <vt:lpstr>Senators Cont.</vt:lpstr>
      <vt:lpstr>Committee Reports</vt:lpstr>
      <vt:lpstr>Innovation Committee</vt:lpstr>
      <vt:lpstr>PowerPoint Presentation</vt:lpstr>
      <vt:lpstr>RAFFLE!</vt:lpstr>
      <vt:lpstr>Constructive Criticism</vt:lpstr>
      <vt:lpstr>Next Meeting: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and Applied  Science Tribunal</dc:title>
  <dc:creator>McKenzie Kinzbach</dc:creator>
  <cp:lastModifiedBy>McKenzie Kinzbach</cp:lastModifiedBy>
  <cp:revision>1</cp:revision>
  <dcterms:modified xsi:type="dcterms:W3CDTF">2015-07-31T17:14:03Z</dcterms:modified>
</cp:coreProperties>
</file>