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AB01ED8-8393-45AE-8746-EEC645F30FF8}">
  <a:tblStyle styleId="{0AB01ED8-8393-45AE-8746-EEC645F30FF8}" styleName="Table_0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A3B7B37C-0947-4955-ABE3-E0BD8A157340}" styleName="Table_1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153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32859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15511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31140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12188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74889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53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93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9540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5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93738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6360" y="4342533"/>
            <a:ext cx="5486679" cy="411451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716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60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184340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78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553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740205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314722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n-US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06770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4147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74921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82996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76022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6775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68772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60266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6924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4" marR="0" indent="-12644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8" marR="0" indent="-1261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1" marR="0" indent="-1259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3" marR="0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9" marR="0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3177381" y="-327816"/>
            <a:ext cx="3551236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5543550" y="2038349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/>
          <p:nvPr/>
        </p:nvSpPr>
        <p:spPr>
          <a:xfrm>
            <a:off x="873125" y="5770564"/>
            <a:ext cx="1933574" cy="892174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1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marR="0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marR="0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marR="0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marR="0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4200" y="6445250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>
            <a:off x="873125" y="5770562"/>
            <a:ext cx="1933574" cy="892174"/>
          </a:xfrm>
          <a:prstGeom prst="ellipse">
            <a:avLst/>
          </a:prstGeom>
          <a:solidFill>
            <a:srgbClr val="FFFFFF"/>
          </a:solidFill>
          <a:ln w="255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56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1935161"/>
            <a:ext cx="3960811" cy="3549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110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6211" cy="47466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PT Sans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eadsmc@mail.uc.edu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520700" y="1524000"/>
            <a:ext cx="86232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Engineering and Applied </a:t>
            </a:r>
            <a:b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Science Tribunal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533400" y="40005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June 15, 2015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533400" y="29718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General Meeting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</a:rPr>
              <a:t>Office Hours: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Tuesday, 1pm-2pm</a:t>
            </a:r>
          </a:p>
          <a:p>
            <a:pPr marL="914400" lvl="1" indent="-431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Baldwin 650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6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7113425" y="101251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Great Dane Sowers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</a:rPr>
              <a:t>Office Hours:</a:t>
            </a:r>
          </a:p>
          <a:p>
            <a:pPr marL="914400" lvl="1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Tuesday, 1pm-2pm</a:t>
            </a:r>
          </a:p>
          <a:p>
            <a:pPr marL="914400" lvl="1" indent="-4318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Baldwin 650</a:t>
            </a:r>
          </a:p>
          <a:p>
            <a: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Max Inniger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Please sign in at the back of the room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Must attend and sign in at minimum of 4 meetings each semester to having voting rights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McKenzie Kinzbach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lvl="2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10:30am-11:30am, Baldwin 650</a:t>
            </a:r>
          </a:p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lvl="2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6pm-7pm, Baldwin 650</a:t>
            </a:r>
          </a:p>
          <a:p>
            <a: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7010389" y="46075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Jahn Lewnard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Senator report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914400" y="15781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Bearcats at the ballpark – June 17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UC’s annual night at Reds; 800 students last year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Discounted tickets at reds.com/bearcats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Prez Ono plans to attend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Meal equivalency bill passed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Swipes for Papa John’s in the spring</a:t>
            </a:r>
          </a:p>
          <a:p>
            <a:pPr marL="514350" marR="0" lvl="0" indent="-4635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Langsam renovation</a:t>
            </a:r>
          </a:p>
          <a:p>
            <a:pPr marL="514350" marR="0" lvl="0" indent="-4635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EFC – Elections facilitation committee</a:t>
            </a:r>
          </a:p>
          <a:p>
            <a:pPr marL="514350" marR="0" lvl="0" indent="-463550" algn="l" rtl="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Senate meeting – July 18th </a:t>
            </a: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54940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Arial"/>
              <a:buNone/>
            </a:pPr>
            <a:endParaRPr sz="295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</a:t>
            </a:r>
            <a:r>
              <a:rPr lang="en-US" sz="16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</a:t>
            </a:r>
            <a:r>
              <a:rPr lang="en-US" sz="16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hn Lewnard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908547" y="1611200"/>
            <a:ext cx="85409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Grill Outs: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 17: 5:00 pm to 6:30 pm in Schneider Quad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 25: 5:00 pm to 6:30 pm in Schneider Quad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Selling Luau Tickets and taking suggestions for Tribunal and College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Freshmen Resume Update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Committee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Senator Report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7315939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</a:t>
            </a:r>
            <a:r>
              <a:rPr lang="en-US" sz="16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</a:t>
            </a:r>
            <a:r>
              <a:rPr lang="en-US" sz="16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hn Lewnardc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Committee Reports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1240375" y="235558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6000"/>
              <a:t>Luau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924675" y="1210875"/>
            <a:ext cx="8157000" cy="564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 b="1">
                <a:solidFill>
                  <a:schemeClr val="dk1"/>
                </a:solidFill>
              </a:rPr>
              <a:t>What it is:</a:t>
            </a:r>
            <a:r>
              <a:rPr lang="en-US" sz="2400">
                <a:solidFill>
                  <a:schemeClr val="dk1"/>
                </a:solidFill>
              </a:rPr>
              <a:t> Our yearly celebration for engineers at the beach waterpark that includes a day at the beach waterpark, food, and drinks for those of you of age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 b="1">
                <a:solidFill>
                  <a:schemeClr val="dk1"/>
                </a:solidFill>
              </a:rPr>
              <a:t>When is it: </a:t>
            </a:r>
            <a:r>
              <a:rPr lang="en-US" sz="2400">
                <a:solidFill>
                  <a:schemeClr val="dk1"/>
                </a:solidFill>
              </a:rPr>
              <a:t>Saturday, June 27</a:t>
            </a:r>
            <a:r>
              <a:rPr lang="en-US" sz="4000" baseline="30000">
                <a:solidFill>
                  <a:schemeClr val="dk1"/>
                </a:solidFill>
              </a:rPr>
              <a:t>th</a:t>
            </a:r>
            <a:r>
              <a:rPr lang="en-US" sz="2400">
                <a:solidFill>
                  <a:schemeClr val="dk1"/>
                </a:solidFill>
              </a:rPr>
              <a:t>, 2015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 b="1">
                <a:solidFill>
                  <a:schemeClr val="dk1"/>
                </a:solidFill>
              </a:rPr>
              <a:t>Want tickets</a:t>
            </a:r>
            <a:r>
              <a:rPr lang="en-US" sz="2400">
                <a:solidFill>
                  <a:schemeClr val="dk1"/>
                </a:solidFill>
              </a:rPr>
              <a:t>: Tickets will be sold every day this week and next week in </a:t>
            </a:r>
            <a:r>
              <a:rPr lang="en-US" sz="2400" b="1">
                <a:solidFill>
                  <a:schemeClr val="dk1"/>
                </a:solidFill>
              </a:rPr>
              <a:t>Baldwin Lobby, </a:t>
            </a:r>
            <a:r>
              <a:rPr lang="en-US" sz="2400">
                <a:solidFill>
                  <a:schemeClr val="dk1"/>
                </a:solidFill>
              </a:rPr>
              <a:t>from </a:t>
            </a:r>
            <a:r>
              <a:rPr lang="en-US" sz="2400" b="1">
                <a:solidFill>
                  <a:schemeClr val="dk1"/>
                </a:solidFill>
              </a:rPr>
              <a:t>10:00AM </a:t>
            </a:r>
            <a:r>
              <a:rPr lang="en-US" sz="2400">
                <a:solidFill>
                  <a:schemeClr val="dk1"/>
                </a:solidFill>
              </a:rPr>
              <a:t> to </a:t>
            </a:r>
            <a:r>
              <a:rPr lang="en-US" sz="2400" b="1">
                <a:solidFill>
                  <a:schemeClr val="dk1"/>
                </a:solidFill>
              </a:rPr>
              <a:t>2:00PM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>
                <a:solidFill>
                  <a:schemeClr val="dk1"/>
                </a:solidFill>
              </a:rPr>
              <a:t>There will also be two evening sales,</a:t>
            </a:r>
            <a:r>
              <a:rPr lang="en-US" sz="2400" b="1">
                <a:solidFill>
                  <a:schemeClr val="dk1"/>
                </a:solidFill>
              </a:rPr>
              <a:t> June 18</a:t>
            </a:r>
            <a:r>
              <a:rPr lang="en-US" sz="4000" b="1" baseline="30000">
                <a:solidFill>
                  <a:schemeClr val="dk1"/>
                </a:solidFill>
              </a:rPr>
              <a:t>th</a:t>
            </a:r>
            <a:r>
              <a:rPr lang="en-US" sz="2400" b="1">
                <a:solidFill>
                  <a:schemeClr val="dk1"/>
                </a:solidFill>
              </a:rPr>
              <a:t> </a:t>
            </a:r>
            <a:r>
              <a:rPr lang="en-US" sz="2400">
                <a:solidFill>
                  <a:schemeClr val="dk1"/>
                </a:solidFill>
              </a:rPr>
              <a:t>and</a:t>
            </a:r>
            <a:r>
              <a:rPr lang="en-US" sz="2400" b="1">
                <a:solidFill>
                  <a:schemeClr val="dk1"/>
                </a:solidFill>
              </a:rPr>
              <a:t> June 23</a:t>
            </a:r>
            <a:r>
              <a:rPr lang="en-US" sz="4000" b="1" baseline="30000">
                <a:solidFill>
                  <a:schemeClr val="dk1"/>
                </a:solidFill>
              </a:rPr>
              <a:t>rd</a:t>
            </a:r>
            <a:r>
              <a:rPr lang="en-US" sz="2400" b="1">
                <a:solidFill>
                  <a:schemeClr val="dk1"/>
                </a:solidFill>
              </a:rPr>
              <a:t> </a:t>
            </a:r>
            <a:r>
              <a:rPr lang="en-US" sz="2400">
                <a:solidFill>
                  <a:schemeClr val="dk1"/>
                </a:solidFill>
              </a:rPr>
              <a:t>from</a:t>
            </a:r>
            <a:r>
              <a:rPr lang="en-US" sz="2400" b="1">
                <a:solidFill>
                  <a:schemeClr val="dk1"/>
                </a:solidFill>
              </a:rPr>
              <a:t> 7:00-8:00PM</a:t>
            </a: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2400">
                <a:solidFill>
                  <a:schemeClr val="dk1"/>
                </a:solidFill>
              </a:rPr>
              <a:t>Any Questions? Please contact Andy Droesch at droescaj@mail.uc.edu or Chris Katuscak at katuscca@mail.uc.edu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914400" y="457200"/>
            <a:ext cx="8077199" cy="1295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SOCC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822325" y="1371600"/>
            <a:ext cx="8001000" cy="426719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739775" marR="0" lvl="1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•"/>
            </a:pPr>
            <a:r>
              <a:rPr lang="en-US" sz="21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Student Organizations Communications Committee </a:t>
            </a:r>
            <a:r>
              <a:rPr lang="en-US" sz="21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(SOCC) is a Tribunal committee dedicated to helping CEAS organizations and fostering collaboration between them. </a:t>
            </a:r>
          </a:p>
          <a:p>
            <a:pPr marL="739775" marR="0" lvl="1" indent="-2825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•"/>
            </a:pPr>
            <a:r>
              <a:rPr lang="en-US" sz="21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Monthly planning meetings are the 3</a:t>
            </a:r>
            <a:r>
              <a:rPr lang="en-US" sz="2100" b="0" i="0" u="none" strike="noStrike" cap="none" baseline="300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rd</a:t>
            </a:r>
            <a:r>
              <a:rPr lang="en-US" sz="21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Tuesday of each month.</a:t>
            </a:r>
          </a:p>
          <a:p>
            <a:pPr marL="739775" marR="0" lvl="1" indent="-2825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•"/>
            </a:pPr>
            <a:r>
              <a:rPr lang="en-US" sz="2100" b="0" i="1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Next planning meeting:</a:t>
            </a:r>
            <a:r>
              <a:rPr lang="en-US" sz="21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1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June 16</a:t>
            </a:r>
            <a:r>
              <a:rPr lang="en-US" sz="2100" b="1" i="0" u="none" strike="noStrike" cap="none" baseline="300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th</a:t>
            </a:r>
            <a:r>
              <a:rPr lang="en-US" sz="21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, 5:00 PM</a:t>
            </a:r>
            <a:r>
              <a:rPr lang="en-US" sz="21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at Baldwin 650 (tomorrow, Tribunal's office).</a:t>
            </a:r>
          </a:p>
          <a:p>
            <a:pPr marL="739775" marR="0" lvl="1" indent="-2825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•"/>
            </a:pPr>
            <a:r>
              <a:rPr lang="en-US" sz="21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Workshops are for organization presidents or their reps. We focus on student organization issues such as fall recruitment, retention, and funding.</a:t>
            </a:r>
          </a:p>
          <a:p>
            <a:pPr marL="739775" marR="0" lvl="1" indent="-2825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/>
              <a:buChar char="•"/>
            </a:pPr>
            <a:r>
              <a:rPr lang="en-US" sz="2100" b="0" i="1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First summer workshop:</a:t>
            </a:r>
            <a:r>
              <a:rPr lang="en-US" sz="21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1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Thursday, June 26</a:t>
            </a:r>
            <a:r>
              <a:rPr lang="en-US" sz="2100" b="1" i="0" u="none" strike="noStrike" cap="none" baseline="3000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th</a:t>
            </a:r>
            <a:r>
              <a:rPr lang="en-US" sz="21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, 6pm-7pm.</a:t>
            </a:r>
            <a:r>
              <a:rPr lang="en-US" sz="21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Email will go out to SOCC listserv regarding location and food.</a:t>
            </a:r>
          </a:p>
          <a:p>
            <a:pPr marL="739775" marR="0" lvl="1" indent="-2825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PT Sans"/>
              <a:buNone/>
            </a:pPr>
            <a:endParaRPr sz="21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Email me with any questions or comments at dickhajm@mail.uc.edu.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1400"/>
              </a:spcBef>
              <a:spcAft>
                <a:spcPts val="140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28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sz="28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					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7010400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1600" b="1" i="0" u="sng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Chair:</a:t>
            </a:r>
            <a:r>
              <a:rPr lang="en-US" sz="1600" b="0" i="0" u="sng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PT Sans"/>
              <a:buNone/>
            </a:pPr>
            <a:r>
              <a:rPr lang="en-US" sz="16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Juanita Dickhaus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/>
              <a:t>Collegiate Affairs Open Forum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74930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</a:rPr>
              <a:t>Any concerns or suggestions about the college?</a:t>
            </a:r>
          </a:p>
          <a:p>
            <a:pPr marL="74930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</a:rPr>
              <a:t>Can range from:</a:t>
            </a:r>
          </a:p>
          <a:p>
            <a:pPr marL="1371600" lvl="2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Curriculum</a:t>
            </a:r>
          </a:p>
          <a:p>
            <a:pPr marL="1371600" lvl="2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Professors</a:t>
            </a:r>
          </a:p>
          <a:p>
            <a:pPr marL="1371600" lvl="2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Facilities</a:t>
            </a:r>
          </a:p>
          <a:p>
            <a:pPr marL="1371600" lvl="2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Co-op</a:t>
            </a:r>
          </a:p>
          <a:p>
            <a:pPr marL="1371600" lvl="2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</a:rPr>
              <a:t>Etc…</a:t>
            </a:r>
          </a:p>
          <a:p>
            <a:pPr marL="0" indent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We are here to help you!</a:t>
            </a:r>
          </a:p>
          <a:p>
            <a:pPr marL="0" indent="0" rtl="0">
              <a:lnSpc>
                <a:spcPct val="120000"/>
              </a:lnSpc>
              <a:spcBef>
                <a:spcPts val="0"/>
              </a:spcBef>
              <a:buNone/>
            </a:pPr>
            <a:endParaRPr sz="900">
              <a:solidFill>
                <a:schemeClr val="dk1"/>
              </a:solidFill>
            </a:endParaRPr>
          </a:p>
          <a:p>
            <a:pPr marL="0" lvl="0" indent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Forums will take place after each meeting beginning in two weeks!</a:t>
            </a:r>
          </a:p>
          <a:p>
            <a:pPr marL="0" lvl="0" indent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</a:rPr>
              <a:t>	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 txBox="1"/>
          <p:nvPr/>
        </p:nvSpPr>
        <p:spPr>
          <a:xfrm>
            <a:off x="7286725" y="-131175"/>
            <a:ext cx="300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b="1" u="sng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Chair: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600" b="1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M</a:t>
            </a:r>
            <a:r>
              <a:rPr lang="en-US" sz="1600" b="1">
                <a:latin typeface="PT Sans"/>
                <a:ea typeface="PT Sans"/>
                <a:cs typeface="PT Sans"/>
                <a:sym typeface="PT Sans"/>
              </a:rPr>
              <a:t>ark Gruenbacher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Agenda: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2" lvl="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Officer Reports</a:t>
            </a:r>
          </a:p>
          <a:p>
            <a:pPr marL="341312"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Committee Reports</a:t>
            </a:r>
          </a:p>
          <a:p>
            <a:pPr marL="341312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000">
                <a:solidFill>
                  <a:schemeClr val="dk1"/>
                </a:solidFill>
              </a:rPr>
              <a:t>Raffle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Shape 2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58225" y="665929"/>
            <a:ext cx="3314700" cy="3251999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 Events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972150" y="1690825"/>
            <a:ext cx="7886700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Reds Game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Date: July 17th at 7:10pm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Salsa on the Square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Dates: July 9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document will be sent out tonight!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6" name="Shape 2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4905" y="4119285"/>
            <a:ext cx="2753999" cy="2497799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Shape 267"/>
          <p:cNvSpPr txBox="1"/>
          <p:nvPr/>
        </p:nvSpPr>
        <p:spPr>
          <a:xfrm>
            <a:off x="1677650" y="-129050"/>
            <a:ext cx="300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b="1" u="sng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600" b="1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Samantha Dunker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1157050" y="387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Affairs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1157050" y="1847625"/>
            <a:ext cx="7886700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the first to hear about upcoming events: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us on Twitter @UCTribunal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our Facebook page The UC Engineering and Applied Science Tribunal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get involved contact </a:t>
            </a:r>
            <a:r>
              <a:rPr lang="en-US" sz="2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meadsmc@mail.uc.edu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Shape 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78217" y="2444821"/>
            <a:ext cx="1097999" cy="109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2210" y="4274821"/>
            <a:ext cx="1031099" cy="1031099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Shape 277"/>
          <p:cNvSpPr txBox="1"/>
          <p:nvPr/>
        </p:nvSpPr>
        <p:spPr>
          <a:xfrm>
            <a:off x="7435050" y="-154000"/>
            <a:ext cx="300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b="1" u="sng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Committee Chair: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600" b="1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Meredith Meads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7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Other Announcements</a:t>
            </a:r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980450" y="28575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RAFFLE!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670560" y="838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Constructive Criticism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441960" y="2362200"/>
            <a:ext cx="8686800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do you like/dislike about the college?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Comments / Questions?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2400" b="0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questions.ceastribunal@gmail.com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400" b="0" i="0" u="none" strike="noStrike" cap="none" baseline="0">
              <a:solidFill>
                <a:srgbClr val="FF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would you like to see Tribunal do next?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Next Meeting: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subTitle" idx="1"/>
          </p:nvPr>
        </p:nvSpPr>
        <p:spPr>
          <a:xfrm>
            <a:off x="1447800" y="3352801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June 29, 2015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5:30pm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525 Old Chem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Purpose</a:t>
            </a:r>
          </a:p>
        </p:txBody>
      </p:sp>
      <p:sp>
        <p:nvSpPr>
          <p:cNvPr id="111" name="Shape 111"/>
          <p:cNvSpPr/>
          <p:nvPr/>
        </p:nvSpPr>
        <p:spPr>
          <a:xfrm>
            <a:off x="1168400" y="1752600"/>
            <a:ext cx="7594599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4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895675" y="1524000"/>
            <a:ext cx="8001000" cy="329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are: CEAS Branch of Student Government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do: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Host programs for the college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Input on curriculum, grievances, and student/faculty relations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Improve student experience in the college</a:t>
            </a:r>
          </a:p>
          <a:p>
            <a:pPr marL="1028700" marR="0" lvl="1" indent="-317500" algn="l" rtl="0">
              <a:spcBef>
                <a:spcPts val="0"/>
              </a:spcBef>
              <a:buClr>
                <a:schemeClr val="dk1"/>
              </a:buClr>
              <a:buFont typeface="Courier New"/>
              <a:buNone/>
            </a:pPr>
            <a:endParaRPr sz="40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3717632" y="97344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cxnSp>
        <p:nvCxnSpPr>
          <p:cNvPr id="118" name="Shape 118"/>
          <p:cNvCxnSpPr/>
          <p:nvPr/>
        </p:nvCxnSpPr>
        <p:spPr>
          <a:xfrm>
            <a:off x="4880260" y="1389225"/>
            <a:ext cx="0" cy="3047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9" name="Shape 119"/>
          <p:cNvCxnSpPr/>
          <p:nvPr/>
        </p:nvCxnSpPr>
        <p:spPr>
          <a:xfrm rot="10800000">
            <a:off x="1162567" y="1684784"/>
            <a:ext cx="3948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0" name="Shape 120"/>
          <p:cNvCxnSpPr/>
          <p:nvPr/>
        </p:nvCxnSpPr>
        <p:spPr>
          <a:xfrm rot="10800000">
            <a:off x="5114668" y="1684784"/>
            <a:ext cx="31460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1" name="Shape 121"/>
          <p:cNvSpPr txBox="1"/>
          <p:nvPr/>
        </p:nvSpPr>
        <p:spPr>
          <a:xfrm>
            <a:off x="2701628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926441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-7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1183400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7098140" y="2225038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 (X2)</a:t>
            </a:r>
          </a:p>
        </p:txBody>
      </p:sp>
      <p:cxnSp>
        <p:nvCxnSpPr>
          <p:cNvPr id="126" name="Shape 126"/>
          <p:cNvCxnSpPr>
            <a:endCxn id="123" idx="0"/>
          </p:cNvCxnSpPr>
          <p:nvPr/>
        </p:nvCxnSpPr>
        <p:spPr>
          <a:xfrm>
            <a:off x="1162642" y="1684739"/>
            <a:ext cx="0" cy="540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7" name="Shape 127"/>
          <p:cNvCxnSpPr/>
          <p:nvPr/>
        </p:nvCxnSpPr>
        <p:spPr>
          <a:xfrm>
            <a:off x="2346028" y="1675548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8" name="Shape 128"/>
          <p:cNvCxnSpPr/>
          <p:nvPr/>
        </p:nvCxnSpPr>
        <p:spPr>
          <a:xfrm>
            <a:off x="3861942" y="168478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9" name="Shape 129"/>
          <p:cNvCxnSpPr/>
          <p:nvPr/>
        </p:nvCxnSpPr>
        <p:spPr>
          <a:xfrm>
            <a:off x="6062512" y="1684783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0" name="Shape 130"/>
          <p:cNvCxnSpPr/>
          <p:nvPr/>
        </p:nvCxnSpPr>
        <p:spPr>
          <a:xfrm>
            <a:off x="8260767" y="1693882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1" name="Shape 131"/>
          <p:cNvCxnSpPr/>
          <p:nvPr/>
        </p:nvCxnSpPr>
        <p:spPr>
          <a:xfrm>
            <a:off x="3864260" y="263861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Shape 132"/>
          <p:cNvCxnSpPr/>
          <p:nvPr/>
        </p:nvCxnSpPr>
        <p:spPr>
          <a:xfrm>
            <a:off x="6058473" y="263861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" name="Shape 133"/>
          <p:cNvCxnSpPr/>
          <p:nvPr/>
        </p:nvCxnSpPr>
        <p:spPr>
          <a:xfrm rot="10800000">
            <a:off x="1601443" y="3772201"/>
            <a:ext cx="22604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Shape 134"/>
          <p:cNvCxnSpPr/>
          <p:nvPr/>
        </p:nvCxnSpPr>
        <p:spPr>
          <a:xfrm>
            <a:off x="1599033" y="377674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5" name="Shape 135"/>
          <p:cNvCxnSpPr/>
          <p:nvPr/>
        </p:nvCxnSpPr>
        <p:spPr>
          <a:xfrm flipH="1">
            <a:off x="2323747" y="3776744"/>
            <a:ext cx="1500" cy="10670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6" name="Shape 136"/>
          <p:cNvCxnSpPr/>
          <p:nvPr/>
        </p:nvCxnSpPr>
        <p:spPr>
          <a:xfrm>
            <a:off x="3093301" y="3776744"/>
            <a:ext cx="1500" cy="1316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7" name="Shape 137"/>
          <p:cNvCxnSpPr/>
          <p:nvPr/>
        </p:nvCxnSpPr>
        <p:spPr>
          <a:xfrm>
            <a:off x="3864826" y="3767660"/>
            <a:ext cx="0" cy="166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38" name="Shape 138"/>
          <p:cNvSpPr txBox="1"/>
          <p:nvPr/>
        </p:nvSpPr>
        <p:spPr>
          <a:xfrm>
            <a:off x="342296" y="426158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Career Fair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1162620" y="467736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EWeek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974264" y="497718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Luau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2733372" y="532045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  <p:cxnSp>
        <p:nvCxnSpPr>
          <p:cNvPr id="142" name="Shape 142"/>
          <p:cNvCxnSpPr/>
          <p:nvPr/>
        </p:nvCxnSpPr>
        <p:spPr>
          <a:xfrm>
            <a:off x="6053841" y="3764196"/>
            <a:ext cx="0" cy="166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43" name="Shape 143"/>
          <p:cNvCxnSpPr/>
          <p:nvPr/>
        </p:nvCxnSpPr>
        <p:spPr>
          <a:xfrm>
            <a:off x="6637478" y="3772203"/>
            <a:ext cx="0" cy="14129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44" name="Shape 144"/>
          <p:cNvCxnSpPr/>
          <p:nvPr/>
        </p:nvCxnSpPr>
        <p:spPr>
          <a:xfrm>
            <a:off x="7251696" y="3764198"/>
            <a:ext cx="0" cy="10796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45" name="Shape 145"/>
          <p:cNvCxnSpPr/>
          <p:nvPr/>
        </p:nvCxnSpPr>
        <p:spPr>
          <a:xfrm>
            <a:off x="7875150" y="3764196"/>
            <a:ext cx="0" cy="82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46" name="Shape 146"/>
          <p:cNvCxnSpPr/>
          <p:nvPr/>
        </p:nvCxnSpPr>
        <p:spPr>
          <a:xfrm>
            <a:off x="8559795" y="3772203"/>
            <a:ext cx="0" cy="6626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47" name="Shape 147"/>
          <p:cNvCxnSpPr/>
          <p:nvPr/>
        </p:nvCxnSpPr>
        <p:spPr>
          <a:xfrm rot="10800000" flipH="1">
            <a:off x="6042887" y="3764103"/>
            <a:ext cx="2516999" cy="8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8" name="Shape 148"/>
          <p:cNvSpPr txBox="1"/>
          <p:nvPr/>
        </p:nvSpPr>
        <p:spPr>
          <a:xfrm>
            <a:off x="4899883" y="532083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Collegiate Affairs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5493032" y="5010417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Recognition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6089069" y="4738551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SOCC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6712523" y="449836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FELD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7397167" y="431767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Public Affairs</a:t>
            </a:r>
          </a:p>
        </p:txBody>
      </p:sp>
      <p:cxnSp>
        <p:nvCxnSpPr>
          <p:cNvPr id="153" name="Shape 153"/>
          <p:cNvCxnSpPr/>
          <p:nvPr/>
        </p:nvCxnSpPr>
        <p:spPr>
          <a:xfrm>
            <a:off x="4880257" y="1680166"/>
            <a:ext cx="0" cy="13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54" name="Shape 154"/>
          <p:cNvSpPr txBox="1"/>
          <p:nvPr/>
        </p:nvSpPr>
        <p:spPr>
          <a:xfrm>
            <a:off x="3737255" y="293609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Technology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1440919" y="146229"/>
            <a:ext cx="76373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CEAS TRIBUNAL EXECUTIVE STRUCTURE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1440925" y="5903105"/>
            <a:ext cx="73070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OFFICERS are in black. </a:t>
            </a:r>
            <a:r>
              <a:rPr lang="en-US" sz="180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COMMITTEE CHAIRS are in red.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228600" y="457202"/>
            <a:ext cx="8915400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Officers</a:t>
            </a:r>
          </a:p>
        </p:txBody>
      </p:sp>
      <p:graphicFrame>
        <p:nvGraphicFramePr>
          <p:cNvPr id="162" name="Shape 162"/>
          <p:cNvGraphicFramePr/>
          <p:nvPr/>
        </p:nvGraphicFramePr>
        <p:xfrm>
          <a:off x="0" y="15240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{0AB01ED8-8393-45AE-8746-EEC645F30FF8}</a:tableStyleId>
              </a:tblPr>
              <a:tblGrid>
                <a:gridCol w="4419700"/>
                <a:gridCol w="152300"/>
                <a:gridCol w="75950"/>
                <a:gridCol w="4472250"/>
              </a:tblGrid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Carlo Perottino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Maggie Connell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Associate 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 Dane Sowers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Treasurer: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200" b="1"/>
                        <a:t>Max Inniger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Secretary: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McKenzie Kinzbach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9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Senators: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John Lewnard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Varun Nagarajan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3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16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600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700" b="1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2200" b="1" u="sng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04800" y="-6350"/>
            <a:ext cx="88391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Executives</a:t>
            </a:r>
          </a:p>
        </p:txBody>
      </p:sp>
      <p:graphicFrame>
        <p:nvGraphicFramePr>
          <p:cNvPr id="168" name="Shape 168"/>
          <p:cNvGraphicFramePr/>
          <p:nvPr/>
        </p:nvGraphicFramePr>
        <p:xfrm>
          <a:off x="372580" y="8717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{A3B7B37C-0947-4955-ABE3-E0BD8A157340}</a:tableStyleId>
              </a:tblPr>
              <a:tblGrid>
                <a:gridCol w="4422350"/>
                <a:gridCol w="126275"/>
                <a:gridCol w="3991025"/>
              </a:tblGrid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Career Fair: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Dane Sowers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Tim Kemper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Nick Stelzer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Collegiate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Mark Gruenbacher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EWeek: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Alison Hayfer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Andrew Bachus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FELD: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 Alexis Conway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Luau: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PT Sans"/>
                        <a:buNone/>
                      </a:pPr>
                      <a:r>
                        <a:rPr lang="en-US" sz="2000" b="1"/>
                        <a:t>Chris Katuscak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Recognition: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Jared Wood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Public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Meredith Meads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SOCC: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Juanita Dickhaus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Special Events: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Samantha Dunker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Technology: 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Michael Santacroce</a:t>
                      </a:r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 Reports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1490875" y="1524000"/>
            <a:ext cx="7500600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381000" rtl="0">
              <a:lnSpc>
                <a:spcPct val="12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Any questions or comments about the college or Tribunal? Email me!</a:t>
            </a:r>
          </a:p>
          <a:p>
            <a:pPr marL="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perottca@mail.uc.edu</a:t>
            </a:r>
          </a:p>
          <a:p>
            <a:pPr marL="457200" marR="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7315200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Carlo Perottino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914400" lvl="1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</a:t>
            </a:r>
          </a:p>
          <a:p>
            <a:pPr marL="914400" lvl="1" indent="-431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Baldwin 650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7023925" y="78651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Maggie Connell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777</Words>
  <Application>Microsoft Office PowerPoint</Application>
  <PresentationFormat>On-screen Show (4:3)</PresentationFormat>
  <Paragraphs>203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Myriad Pro</vt:lpstr>
      <vt:lpstr>PT Sans</vt:lpstr>
      <vt:lpstr>Wingdings</vt:lpstr>
      <vt:lpstr>Default Design</vt:lpstr>
      <vt:lpstr>Custom Theme</vt:lpstr>
      <vt:lpstr>Engineering and Applied  Science Tribunal</vt:lpstr>
      <vt:lpstr>Agenda:</vt:lpstr>
      <vt:lpstr>PowerPoint Presentation</vt:lpstr>
      <vt:lpstr>President</vt:lpstr>
      <vt:lpstr>Tribunal Officers</vt:lpstr>
      <vt:lpstr>Tribunal Executives</vt:lpstr>
      <vt:lpstr>Officer Reports</vt:lpstr>
      <vt:lpstr>President</vt:lpstr>
      <vt:lpstr>Vice President</vt:lpstr>
      <vt:lpstr>Associate Vice President</vt:lpstr>
      <vt:lpstr>Treasurer</vt:lpstr>
      <vt:lpstr>Secretary</vt:lpstr>
      <vt:lpstr>Senators</vt:lpstr>
      <vt:lpstr>Senator report</vt:lpstr>
      <vt:lpstr>Senator Report</vt:lpstr>
      <vt:lpstr>Committee Reports</vt:lpstr>
      <vt:lpstr>Luau</vt:lpstr>
      <vt:lpstr>SOCC</vt:lpstr>
      <vt:lpstr>Collegiate Affairs Open Forum</vt:lpstr>
      <vt:lpstr>Special Events</vt:lpstr>
      <vt:lpstr>Public Affairs</vt:lpstr>
      <vt:lpstr>PowerPoint Presentation</vt:lpstr>
      <vt:lpstr>RAFFLE!</vt:lpstr>
      <vt:lpstr>Constructive Criticism</vt:lpstr>
      <vt:lpstr>Next Meeting: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Applied  Science Tribunal</dc:title>
  <dc:creator>McKenzie Kinzbach</dc:creator>
  <cp:lastModifiedBy>McKenzie Kinzbach</cp:lastModifiedBy>
  <cp:revision>1</cp:revision>
  <dcterms:modified xsi:type="dcterms:W3CDTF">2015-06-16T00:14:47Z</dcterms:modified>
</cp:coreProperties>
</file>