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1" r:id="rId2"/>
  </p:sldMasterIdLst>
  <p:notesMasterIdLst>
    <p:notesMasterId r:id="rId28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AB01ED8-8393-45AE-8746-EEC645F30FF8}">
  <a:tblStyle styleId="{0AB01ED8-8393-45AE-8746-EEC645F30FF8}" styleName="Table_0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  <a:tblStyle styleId="{A3B7B37C-0947-4955-ABE3-E0BD8A157340}" styleName="Table_1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91532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4328599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7" name="Shape 1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315511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4" name="Shape 2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2311402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4121888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4748890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6" name="Shape 22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953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3" name="Shape 2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4" name="Shape 23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8930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895407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6" name="Shape 24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524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93738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686360" y="4342533"/>
            <a:ext cx="5486679" cy="411451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7164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1" name="Shape 26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160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5184340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Shape 2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70" name="Shape 2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1" name="Shape 27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788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Shape 2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80" name="Shape 28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1" name="Shape 281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553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6" name="Shape 2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4740205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83147220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Shape 296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en-US" sz="1200" b="0" i="0" u="none" strike="noStrike" cap="none" baseline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Shape 2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98" name="Shape 29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 b="1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067707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4" name="Shape 30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44147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74921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4829963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5" name="Shape 16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76022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6677555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1687720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602668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069249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1pPr>
            <a:lvl2pPr marL="457173" marR="0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2pPr>
            <a:lvl3pPr marL="914344" marR="0" indent="-12644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3pPr>
            <a:lvl4pPr marL="1371518" marR="0" indent="-1261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4pPr>
            <a:lvl5pPr marL="1828691" marR="0" indent="-1259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5pPr>
            <a:lvl6pPr marL="2285863" marR="0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6pPr>
            <a:lvl7pPr marL="2743036" marR="0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7pPr>
            <a:lvl8pPr marL="3200209" marR="0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8pPr>
            <a:lvl9pPr marL="3657381" marR="0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 rot="5400000">
            <a:off x="3177381" y="-327816"/>
            <a:ext cx="3551236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 rot="5400000">
            <a:off x="5543550" y="2038349"/>
            <a:ext cx="4876799" cy="201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49"/>
            <a:ext cx="4876799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spcAft>
                <a:spcPts val="0"/>
              </a:spcAft>
              <a:defRPr/>
            </a:lvl1pPr>
            <a:lvl2pPr algn="ctr" rtl="0">
              <a:spcBef>
                <a:spcPts val="0"/>
              </a:spcBef>
              <a:spcAft>
                <a:spcPts val="0"/>
              </a:spcAft>
              <a:defRPr/>
            </a:lvl2pPr>
            <a:lvl3pPr algn="ctr" rtl="0">
              <a:spcBef>
                <a:spcPts val="0"/>
              </a:spcBef>
              <a:spcAft>
                <a:spcPts val="0"/>
              </a:spcAft>
              <a:defRPr/>
            </a:lvl3pPr>
            <a:lvl4pPr algn="ctr" rtl="0">
              <a:spcBef>
                <a:spcPts val="0"/>
              </a:spcBef>
              <a:spcAft>
                <a:spcPts val="0"/>
              </a:spcAft>
              <a:defRPr/>
            </a:lvl4pPr>
            <a:lvl5pPr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PT Sans"/>
              <a:buNone/>
              <a:defRPr/>
            </a:lvl1pPr>
            <a:lvl2pPr marL="457173" indent="-12673" rtl="0">
              <a:spcBef>
                <a:spcPts val="0"/>
              </a:spcBef>
              <a:buFont typeface="PT Sans"/>
              <a:buNone/>
              <a:defRPr/>
            </a:lvl2pPr>
            <a:lvl3pPr marL="914344" indent="-12644" rtl="0">
              <a:spcBef>
                <a:spcPts val="0"/>
              </a:spcBef>
              <a:buFont typeface="PT Sans"/>
              <a:buNone/>
              <a:defRPr/>
            </a:lvl3pPr>
            <a:lvl4pPr marL="1371518" indent="-12618" rtl="0">
              <a:spcBef>
                <a:spcPts val="0"/>
              </a:spcBef>
              <a:buFont typeface="PT Sans"/>
              <a:buNone/>
              <a:defRPr/>
            </a:lvl4pPr>
            <a:lvl5pPr marL="1828691" indent="-12591" rtl="0">
              <a:spcBef>
                <a:spcPts val="0"/>
              </a:spcBef>
              <a:buFont typeface="PT Sans"/>
              <a:buNone/>
              <a:defRPr/>
            </a:lvl5pPr>
            <a:lvl6pPr marL="2285863" indent="-12562" rtl="0">
              <a:spcBef>
                <a:spcPts val="0"/>
              </a:spcBef>
              <a:buFont typeface="PT Sans"/>
              <a:buNone/>
              <a:defRPr/>
            </a:lvl6pPr>
            <a:lvl7pPr marL="2743036" indent="-12536" rtl="0">
              <a:spcBef>
                <a:spcPts val="0"/>
              </a:spcBef>
              <a:buFont typeface="PT Sans"/>
              <a:buNone/>
              <a:defRPr/>
            </a:lvl7pPr>
            <a:lvl8pPr marL="3200209" indent="-12508" rtl="0">
              <a:spcBef>
                <a:spcPts val="0"/>
              </a:spcBef>
              <a:buFont typeface="PT Sans"/>
              <a:buNone/>
              <a:defRPr/>
            </a:lvl8pPr>
            <a:lvl9pPr marL="3657381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4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1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Shape 1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/>
          <p:nvPr/>
        </p:nvSpPr>
        <p:spPr>
          <a:xfrm>
            <a:off x="873125" y="5770564"/>
            <a:ext cx="1933574" cy="892174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1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marR="0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marR="0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marR="0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marR="0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173" marR="0" indent="-12673" algn="l" rtl="0">
              <a:spcBef>
                <a:spcPts val="0"/>
              </a:spcBef>
              <a:defRPr/>
            </a:lvl2pPr>
            <a:lvl3pPr marL="914344" marR="0" indent="-12644" algn="l" rtl="0">
              <a:spcBef>
                <a:spcPts val="0"/>
              </a:spcBef>
              <a:defRPr/>
            </a:lvl3pPr>
            <a:lvl4pPr marL="1371518" marR="0" indent="-12618" algn="l" rtl="0">
              <a:spcBef>
                <a:spcPts val="0"/>
              </a:spcBef>
              <a:defRPr/>
            </a:lvl4pPr>
            <a:lvl5pPr marL="1828691" marR="0" indent="-12591" algn="l" rtl="0">
              <a:spcBef>
                <a:spcPts val="0"/>
              </a:spcBef>
              <a:defRPr/>
            </a:lvl5pPr>
            <a:lvl6pPr marL="2285863" marR="0" indent="-12562" algn="l" rtl="0">
              <a:spcBef>
                <a:spcPts val="0"/>
              </a:spcBef>
              <a:defRPr/>
            </a:lvl6pPr>
            <a:lvl7pPr marL="2743036" marR="0" indent="-12536" algn="l" rtl="0">
              <a:spcBef>
                <a:spcPts val="0"/>
              </a:spcBef>
              <a:defRPr/>
            </a:lvl7pPr>
            <a:lvl8pPr marL="3200209" marR="0" indent="-12508" algn="l" rtl="0">
              <a:spcBef>
                <a:spcPts val="0"/>
              </a:spcBef>
              <a:defRPr/>
            </a:lvl8pPr>
            <a:lvl9pPr marL="3657381" marR="0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Shape 8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34200" y="6445250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Shape 8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/>
          <p:nvPr/>
        </p:nvSpPr>
        <p:spPr>
          <a:xfrm>
            <a:off x="873125" y="5770562"/>
            <a:ext cx="1933574" cy="892174"/>
          </a:xfrm>
          <a:prstGeom prst="ellipse">
            <a:avLst/>
          </a:prstGeom>
          <a:solidFill>
            <a:srgbClr val="FFFFFF"/>
          </a:solidFill>
          <a:ln w="25550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5612" cy="11414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742950" marR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1143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6002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2057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514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429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800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629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1935161"/>
            <a:ext cx="3960811" cy="35496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342900" algn="l" rtl="0">
              <a:lnSpc>
                <a:spcPct val="100000"/>
              </a:lnSpc>
              <a:spcBef>
                <a:spcPts val="0"/>
              </a:spcBef>
              <a:spcAft>
                <a:spcPts val="1400"/>
              </a:spcAft>
              <a:defRPr/>
            </a:lvl1pPr>
            <a:lvl2pPr marL="742950" marR="0" indent="-285750" algn="l" rtl="0">
              <a:lnSpc>
                <a:spcPct val="100000"/>
              </a:lnSpc>
              <a:spcBef>
                <a:spcPts val="0"/>
              </a:spcBef>
              <a:spcAft>
                <a:spcPts val="1100"/>
              </a:spcAft>
              <a:defRPr/>
            </a:lvl2pPr>
            <a:lvl3pPr marL="1143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 marL="16002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defRPr/>
            </a:lvl4pPr>
            <a:lvl5pPr marL="2057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/>
            </a:lvl5pPr>
            <a:lvl6pPr marL="2514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/>
            </a:lvl6pPr>
            <a:lvl7pPr marL="34290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/>
            </a:lvl7pPr>
            <a:lvl8pPr marL="48006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/>
            </a:lvl8pPr>
            <a:lvl9pPr marL="6629400" marR="0" indent="-228600" algn="l" rtl="0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defRPr/>
            </a:lvl9pPr>
          </a:lstStyle>
          <a:p>
            <a:endParaRPr/>
          </a:p>
        </p:txBody>
      </p:sp>
      <p:sp>
        <p:nvSpPr>
          <p:cNvPr id="92" name="Shape 92"/>
          <p:cNvSpPr/>
          <p:nvPr/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Shape 93"/>
          <p:cNvSpPr/>
          <p:nvPr/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6211" cy="474661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defRPr>
            </a:lvl1pPr>
          </a:lstStyle>
          <a:p>
            <a:pPr marL="0" lvl="0" indent="0">
              <a:spcBef>
                <a:spcPts val="0"/>
              </a:spcBef>
              <a:buClr>
                <a:srgbClr val="000000"/>
              </a:buClr>
              <a:buSzPct val="25000"/>
              <a:buFont typeface="PT Sans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meadsmc@mail.uc.edu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ctrTitle"/>
          </p:nvPr>
        </p:nvSpPr>
        <p:spPr>
          <a:xfrm>
            <a:off x="520700" y="1524000"/>
            <a:ext cx="86232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Engineering and Applied </a:t>
            </a:r>
            <a:b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</a:b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Science Tribunal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533400" y="40005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June 15, 2015</a:t>
            </a:r>
          </a:p>
        </p:txBody>
      </p:sp>
      <p:sp>
        <p:nvSpPr>
          <p:cNvPr id="99" name="Shape 99"/>
          <p:cNvSpPr txBox="1"/>
          <p:nvPr/>
        </p:nvSpPr>
        <p:spPr>
          <a:xfrm>
            <a:off x="533400" y="2971800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General Meeting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Shape 192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193" name="Shape 193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</a:rPr>
              <a:t>Office Hours: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Tuesday, 1pm-2pm</a:t>
            </a:r>
          </a:p>
          <a:p>
            <a:pPr marL="914400" lvl="1" indent="-431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Baldwin 650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6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94" name="Shape 194"/>
          <p:cNvSpPr txBox="1"/>
          <p:nvPr/>
        </p:nvSpPr>
        <p:spPr>
          <a:xfrm>
            <a:off x="7113425" y="101251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  <a:r>
              <a:rPr lang="en-US" sz="1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Great Dane Sowers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</a:rPr>
              <a:t>Office Hours:</a:t>
            </a:r>
          </a:p>
          <a:p>
            <a:pPr marL="914400" lvl="1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Tuesday, 1pm-2pm</a:t>
            </a:r>
          </a:p>
          <a:p>
            <a:pPr marL="914400" lvl="1" indent="-431800" rtl="0">
              <a:lnSpc>
                <a:spcPct val="138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</a:rPr>
              <a:t>Baldwin 650</a:t>
            </a:r>
          </a:p>
          <a:p>
            <a: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01" name="Shape 201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Max Inniger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Please sign in at the back of the room</a:t>
            </a:r>
          </a:p>
          <a:p>
            <a: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Must attend and sign in at minimum of 4 meetings each semester to having voting rights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McKenzie Kinzbach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SzPct val="25000"/>
              <a:buNone/>
            </a:pPr>
            <a:r>
              <a:rPr lang="en-US" sz="44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</a:t>
            </a:r>
          </a:p>
        </p:txBody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John Lewnard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lvl="2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10:30am-11:30am, Baldwin 650</a:t>
            </a:r>
          </a:p>
          <a:p>
            <a:pPr marL="457200" lvl="0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  <a:p>
            <a:pPr marL="914400" lvl="1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1371600" lvl="2" indent="-4318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Wingdings"/>
              <a:buChar char="§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6pm-7pm, Baldwin 650</a:t>
            </a:r>
          </a:p>
          <a:p>
            <a:pPr marL="341312" marR="0" lvl="0" indent="-138112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15" name="Shape 215"/>
          <p:cNvSpPr txBox="1"/>
          <p:nvPr/>
        </p:nvSpPr>
        <p:spPr>
          <a:xfrm>
            <a:off x="7010389" y="46075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Jahn Lewnard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Senator report</a:t>
            </a:r>
          </a:p>
        </p:txBody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914400" y="1578175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en-US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Bearcats at the ballpark – June 17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UC’s annual night at Reds; 800 students last year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Discounted tickets at reds.com/bearcats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Prez Ono plans to attend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en-US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Meal equivalency bill passed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2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6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Swipes for Papa John’s in the spring</a:t>
            </a:r>
          </a:p>
          <a:p>
            <a:pPr marL="514350" marR="0" lvl="0" indent="-463550" algn="l" rtl="0">
              <a:lnSpc>
                <a:spcPct val="9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en-US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Langsam renovation</a:t>
            </a:r>
          </a:p>
          <a:p>
            <a:pPr marL="514350" marR="0" lvl="0" indent="-463550" algn="l" rtl="0">
              <a:lnSpc>
                <a:spcPct val="9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en-US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EFC – Elections facilitation committee</a:t>
            </a:r>
          </a:p>
          <a:p>
            <a:pPr marL="514350" marR="0" lvl="0" indent="-463550" algn="l" rtl="0">
              <a:lnSpc>
                <a:spcPct val="90000"/>
              </a:lnSpc>
              <a:spcBef>
                <a:spcPts val="590"/>
              </a:spcBef>
              <a:buClr>
                <a:schemeClr val="dk1"/>
              </a:buClr>
              <a:buSzPct val="98333"/>
              <a:buFont typeface="Arial"/>
              <a:buChar char="•"/>
            </a:pPr>
            <a:r>
              <a:rPr lang="en-US" sz="295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 Senate meeting – July 18th </a:t>
            </a:r>
          </a:p>
          <a:p>
            <a:pPr marL="342900" marR="0" lvl="0" indent="-154940" algn="l" rtl="0">
              <a:lnSpc>
                <a:spcPct val="90000"/>
              </a:lnSpc>
              <a:spcBef>
                <a:spcPts val="592"/>
              </a:spcBef>
              <a:buClr>
                <a:schemeClr val="dk1"/>
              </a:buClr>
              <a:buFont typeface="Arial"/>
              <a:buNone/>
            </a:pPr>
            <a:endParaRPr sz="295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54940" algn="l" rtl="0">
              <a:lnSpc>
                <a:spcPct val="90000"/>
              </a:lnSpc>
              <a:spcBef>
                <a:spcPts val="592"/>
              </a:spcBef>
              <a:buClr>
                <a:schemeClr val="dk1"/>
              </a:buClr>
              <a:buFont typeface="Arial"/>
              <a:buNone/>
            </a:pPr>
            <a:endParaRPr sz="295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54940" algn="l" rtl="0">
              <a:lnSpc>
                <a:spcPct val="90000"/>
              </a:lnSpc>
              <a:spcBef>
                <a:spcPts val="592"/>
              </a:spcBef>
              <a:buClr>
                <a:schemeClr val="dk1"/>
              </a:buClr>
              <a:buFont typeface="Arial"/>
              <a:buNone/>
            </a:pPr>
            <a:endParaRPr sz="295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Shape 222"/>
          <p:cNvSpPr txBox="1"/>
          <p:nvPr/>
        </p:nvSpPr>
        <p:spPr>
          <a:xfrm>
            <a:off x="7008564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</a:t>
            </a:r>
            <a:r>
              <a:rPr lang="en-US" sz="16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</a:t>
            </a:r>
            <a:r>
              <a:rPr lang="en-US" sz="16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hn Lewnard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908547" y="1611200"/>
            <a:ext cx="8540999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Grill Outs: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June 17: 5:00 pm to 6:30 pm in Schneider Quad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June 25: 5:00 pm to 6:30 pm in Schneider Quad</a:t>
            </a:r>
          </a:p>
          <a:p>
            <a:pPr marL="742950" marR="0" lvl="1" indent="-2857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Selling Luau Tickets and taking suggestions for Tribunal and College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Freshmen Resume Update</a:t>
            </a:r>
          </a:p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Innovation Committee</a:t>
            </a:r>
          </a:p>
          <a:p>
            <a:pPr marL="342900" marR="0" lvl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Shape 2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Senator Report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7315939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Officers: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Varun Nagarajan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</a:t>
            </a:r>
            <a:r>
              <a:rPr lang="en-US" sz="160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</a:t>
            </a:r>
            <a:r>
              <a:rPr lang="en-US" sz="16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hn Lewnardc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Committee Reports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title"/>
          </p:nvPr>
        </p:nvSpPr>
        <p:spPr>
          <a:xfrm>
            <a:off x="1240375" y="235558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6000"/>
              <a:t>Luau</a:t>
            </a:r>
          </a:p>
        </p:txBody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924675" y="1210875"/>
            <a:ext cx="8157000" cy="56469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 b="1">
                <a:solidFill>
                  <a:schemeClr val="dk1"/>
                </a:solidFill>
              </a:rPr>
              <a:t>What it is:</a:t>
            </a:r>
            <a:r>
              <a:rPr lang="en-US" sz="2400">
                <a:solidFill>
                  <a:schemeClr val="dk1"/>
                </a:solidFill>
              </a:rPr>
              <a:t> Our yearly celebration for engineers at the beach waterpark that includes a day at the beach waterpark, food, and drinks for those of you of age</a:t>
            </a:r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 b="1">
                <a:solidFill>
                  <a:schemeClr val="dk1"/>
                </a:solidFill>
              </a:rPr>
              <a:t>When is it: </a:t>
            </a:r>
            <a:r>
              <a:rPr lang="en-US" sz="2400">
                <a:solidFill>
                  <a:schemeClr val="dk1"/>
                </a:solidFill>
              </a:rPr>
              <a:t>Saturday, June 27</a:t>
            </a:r>
            <a:r>
              <a:rPr lang="en-US" sz="4000" baseline="30000">
                <a:solidFill>
                  <a:schemeClr val="dk1"/>
                </a:solidFill>
              </a:rPr>
              <a:t>th</a:t>
            </a:r>
            <a:r>
              <a:rPr lang="en-US" sz="2400">
                <a:solidFill>
                  <a:schemeClr val="dk1"/>
                </a:solidFill>
              </a:rPr>
              <a:t>, 2015</a:t>
            </a:r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 b="1">
                <a:solidFill>
                  <a:schemeClr val="dk1"/>
                </a:solidFill>
              </a:rPr>
              <a:t>Want tickets</a:t>
            </a:r>
            <a:r>
              <a:rPr lang="en-US" sz="2400">
                <a:solidFill>
                  <a:schemeClr val="dk1"/>
                </a:solidFill>
              </a:rPr>
              <a:t>: Tickets will be sold every day this week and next week in </a:t>
            </a:r>
            <a:r>
              <a:rPr lang="en-US" sz="2400" b="1">
                <a:solidFill>
                  <a:schemeClr val="dk1"/>
                </a:solidFill>
              </a:rPr>
              <a:t>Baldwin Lobby, </a:t>
            </a:r>
            <a:r>
              <a:rPr lang="en-US" sz="2400">
                <a:solidFill>
                  <a:schemeClr val="dk1"/>
                </a:solidFill>
              </a:rPr>
              <a:t>from </a:t>
            </a:r>
            <a:r>
              <a:rPr lang="en-US" sz="2400" b="1">
                <a:solidFill>
                  <a:schemeClr val="dk1"/>
                </a:solidFill>
              </a:rPr>
              <a:t>10:00AM </a:t>
            </a:r>
            <a:r>
              <a:rPr lang="en-US" sz="2400">
                <a:solidFill>
                  <a:schemeClr val="dk1"/>
                </a:solidFill>
              </a:rPr>
              <a:t> to </a:t>
            </a:r>
            <a:r>
              <a:rPr lang="en-US" sz="2400" b="1">
                <a:solidFill>
                  <a:schemeClr val="dk1"/>
                </a:solidFill>
              </a:rPr>
              <a:t>2:00PM</a:t>
            </a:r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>
                <a:solidFill>
                  <a:schemeClr val="dk1"/>
                </a:solidFill>
              </a:rPr>
              <a:t>There will also be two evening sales,</a:t>
            </a:r>
            <a:r>
              <a:rPr lang="en-US" sz="2400" b="1">
                <a:solidFill>
                  <a:schemeClr val="dk1"/>
                </a:solidFill>
              </a:rPr>
              <a:t> June 18</a:t>
            </a:r>
            <a:r>
              <a:rPr lang="en-US" sz="4000" b="1" baseline="30000">
                <a:solidFill>
                  <a:schemeClr val="dk1"/>
                </a:solidFill>
              </a:rPr>
              <a:t>th</a:t>
            </a:r>
            <a:r>
              <a:rPr lang="en-US" sz="2400" b="1">
                <a:solidFill>
                  <a:schemeClr val="dk1"/>
                </a:solidFill>
              </a:rPr>
              <a:t> </a:t>
            </a:r>
            <a:r>
              <a:rPr lang="en-US" sz="2400">
                <a:solidFill>
                  <a:schemeClr val="dk1"/>
                </a:solidFill>
              </a:rPr>
              <a:t>and</a:t>
            </a:r>
            <a:r>
              <a:rPr lang="en-US" sz="2400" b="1">
                <a:solidFill>
                  <a:schemeClr val="dk1"/>
                </a:solidFill>
              </a:rPr>
              <a:t> June 23</a:t>
            </a:r>
            <a:r>
              <a:rPr lang="en-US" sz="4000" b="1" baseline="30000">
                <a:solidFill>
                  <a:schemeClr val="dk1"/>
                </a:solidFill>
              </a:rPr>
              <a:t>rd</a:t>
            </a:r>
            <a:r>
              <a:rPr lang="en-US" sz="2400" b="1">
                <a:solidFill>
                  <a:schemeClr val="dk1"/>
                </a:solidFill>
              </a:rPr>
              <a:t> </a:t>
            </a:r>
            <a:r>
              <a:rPr lang="en-US" sz="2400">
                <a:solidFill>
                  <a:schemeClr val="dk1"/>
                </a:solidFill>
              </a:rPr>
              <a:t>from</a:t>
            </a:r>
            <a:r>
              <a:rPr lang="en-US" sz="2400" b="1">
                <a:solidFill>
                  <a:schemeClr val="dk1"/>
                </a:solidFill>
              </a:rPr>
              <a:t> 7:00-8:00PM</a:t>
            </a:r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2400">
                <a:solidFill>
                  <a:schemeClr val="dk1"/>
                </a:solidFill>
              </a:rPr>
              <a:t>Any Questions? Please contact Andy Droesch at droescaj@mail.uc.edu or Chris Katuscak at katuscca@mail.uc.edu </a:t>
            </a:r>
          </a:p>
          <a:p>
            <a:pPr marL="0" lvl="0" indent="0" rtl="0">
              <a:lnSpc>
                <a:spcPct val="100000"/>
              </a:lnSpc>
              <a:spcBef>
                <a:spcPts val="0"/>
              </a:spcBef>
              <a:buNone/>
            </a:pPr>
            <a:endParaRPr sz="3000">
              <a:solidFill>
                <a:schemeClr val="dk1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xfrm>
            <a:off x="914400" y="457200"/>
            <a:ext cx="8077199" cy="1295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r>
              <a:rPr lang="en-US" sz="44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SOCC</a:t>
            </a:r>
          </a:p>
        </p:txBody>
      </p:sp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822325" y="1371600"/>
            <a:ext cx="8001000" cy="4267199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 anchor="t" anchorCtr="0">
            <a:noAutofit/>
          </a:bodyPr>
          <a:lstStyle/>
          <a:p>
            <a:pPr marL="739775" marR="0" lvl="1" indent="-2825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Arial"/>
              <a:buChar char="•"/>
            </a:pPr>
            <a:r>
              <a:rPr lang="en-US" sz="21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Student Organizations Communications Committee </a:t>
            </a:r>
            <a:r>
              <a:rPr lang="en-US" sz="21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(SOCC) is a Tribunal committee dedicated to helping CEAS organizations and fostering collaboration between them. </a:t>
            </a:r>
          </a:p>
          <a:p>
            <a:pPr marL="739775" marR="0" lvl="1" indent="-28257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Arial"/>
              <a:buChar char="•"/>
            </a:pPr>
            <a:r>
              <a:rPr lang="en-US" sz="21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Monthly planning meetings are the 3</a:t>
            </a:r>
            <a:r>
              <a:rPr lang="en-US" sz="2100" b="0" i="0" u="none" strike="noStrike" cap="none" baseline="300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rd</a:t>
            </a:r>
            <a:r>
              <a:rPr lang="en-US" sz="21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 Tuesday of each month.</a:t>
            </a:r>
          </a:p>
          <a:p>
            <a:pPr marL="739775" marR="0" lvl="1" indent="-28257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Arial"/>
              <a:buChar char="•"/>
            </a:pPr>
            <a:r>
              <a:rPr lang="en-US" sz="2100" b="0" i="1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Next planning meeting:</a:t>
            </a:r>
            <a:r>
              <a:rPr lang="en-US" sz="21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lang="en-US" sz="21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June 16</a:t>
            </a:r>
            <a:r>
              <a:rPr lang="en-US" sz="2100" b="1" i="0" u="none" strike="noStrike" cap="none" baseline="300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th</a:t>
            </a:r>
            <a:r>
              <a:rPr lang="en-US" sz="21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, 5:00 PM</a:t>
            </a:r>
            <a:r>
              <a:rPr lang="en-US" sz="21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 at Baldwin 650 (tomorrow, Tribunal's office).</a:t>
            </a:r>
          </a:p>
          <a:p>
            <a:pPr marL="739775" marR="0" lvl="1" indent="-28257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Arial"/>
              <a:buChar char="•"/>
            </a:pPr>
            <a:r>
              <a:rPr lang="en-US" sz="21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Workshops are for organization presidents or their reps. We focus on student organization issues such as fall recruitment, retention, and funding.</a:t>
            </a:r>
          </a:p>
          <a:p>
            <a:pPr marL="739775" marR="0" lvl="1" indent="-28257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75000"/>
              <a:buFont typeface="Arial"/>
              <a:buChar char="•"/>
            </a:pPr>
            <a:r>
              <a:rPr lang="en-US" sz="2100" b="0" i="1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First summer workshop:</a:t>
            </a:r>
            <a:r>
              <a:rPr lang="en-US" sz="21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lang="en-US" sz="21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Thursday, June 26</a:t>
            </a:r>
            <a:r>
              <a:rPr lang="en-US" sz="2100" b="1" i="0" u="none" strike="noStrike" cap="none" baseline="3000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th</a:t>
            </a:r>
            <a:r>
              <a:rPr lang="en-US" sz="21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, 6pm-7pm.</a:t>
            </a:r>
            <a:r>
              <a:rPr lang="en-US" sz="21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 Email will go out to SOCC listserv regarding location and food.</a:t>
            </a:r>
          </a:p>
          <a:p>
            <a:pPr marL="739775" marR="0" lvl="1" indent="-282575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Font typeface="PT Sans"/>
              <a:buNone/>
            </a:pPr>
            <a:endParaRPr sz="21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r>
              <a:rPr lang="en-US" sz="20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Email me with any questions or comments at dickhajm@mail.uc.edu.</a:t>
            </a:r>
          </a:p>
          <a:p>
            <a:pPr marL="457200" marR="0" lvl="0" indent="0" algn="l" rtl="0">
              <a:lnSpc>
                <a:spcPct val="100000"/>
              </a:lnSpc>
              <a:spcBef>
                <a:spcPts val="1400"/>
              </a:spcBef>
              <a:spcAft>
                <a:spcPts val="1400"/>
              </a:spcAft>
              <a:buClr>
                <a:srgbClr val="000000"/>
              </a:buClr>
              <a:buSzPct val="25000"/>
              <a:buFont typeface="PT Sans"/>
              <a:buNone/>
            </a:pPr>
            <a:r>
              <a:rPr lang="en-US" sz="28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  <a:r>
              <a:rPr lang="en-US" sz="28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					</a:t>
            </a:r>
          </a:p>
        </p:txBody>
      </p:sp>
      <p:sp>
        <p:nvSpPr>
          <p:cNvPr id="250" name="Shape 250"/>
          <p:cNvSpPr txBox="1"/>
          <p:nvPr/>
        </p:nvSpPr>
        <p:spPr>
          <a:xfrm>
            <a:off x="7010400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r>
              <a:rPr lang="en-US" sz="1600" b="1" i="0" u="sng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Chair:</a:t>
            </a:r>
            <a:r>
              <a:rPr lang="en-US" sz="1600" b="0" i="0" u="sng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PT Sans"/>
              <a:buNone/>
            </a:pPr>
            <a:r>
              <a:rPr lang="en-US" sz="1600" b="0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Juanita Dickhaus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199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4400"/>
              <a:t>Collegiate Affairs Open Forum</a:t>
            </a:r>
          </a:p>
        </p:txBody>
      </p:sp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199" cy="35510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74930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</a:rPr>
              <a:t>Any concerns or suggestions about the college?</a:t>
            </a:r>
          </a:p>
          <a:p>
            <a:pPr marL="74930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</a:rPr>
              <a:t>Can range from:</a:t>
            </a:r>
          </a:p>
          <a:p>
            <a:pPr marL="1371600" lvl="2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</a:rPr>
              <a:t>Curriculum</a:t>
            </a:r>
          </a:p>
          <a:p>
            <a:pPr marL="1371600" lvl="2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</a:rPr>
              <a:t>Professors</a:t>
            </a:r>
          </a:p>
          <a:p>
            <a:pPr marL="1371600" lvl="2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</a:rPr>
              <a:t>Facilities</a:t>
            </a:r>
          </a:p>
          <a:p>
            <a:pPr marL="1371600" lvl="2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</a:rPr>
              <a:t>Co-op</a:t>
            </a:r>
          </a:p>
          <a:p>
            <a:pPr marL="1371600" lvl="2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</a:rPr>
              <a:t>Etc…</a:t>
            </a:r>
          </a:p>
          <a:p>
            <a:pPr marL="0" indent="0" rt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>
                <a:solidFill>
                  <a:schemeClr val="dk1"/>
                </a:solidFill>
              </a:rPr>
              <a:t>We are here to help you!</a:t>
            </a:r>
          </a:p>
          <a:p>
            <a:pPr marL="0" indent="0" rtl="0">
              <a:lnSpc>
                <a:spcPct val="120000"/>
              </a:lnSpc>
              <a:spcBef>
                <a:spcPts val="0"/>
              </a:spcBef>
              <a:buNone/>
            </a:pPr>
            <a:endParaRPr sz="900">
              <a:solidFill>
                <a:schemeClr val="dk1"/>
              </a:solidFill>
            </a:endParaRPr>
          </a:p>
          <a:p>
            <a:pPr marL="0" lvl="0" indent="0" rt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400">
                <a:solidFill>
                  <a:schemeClr val="dk1"/>
                </a:solidFill>
              </a:rPr>
              <a:t>Forums will take place after each meeting beginning in two weeks!</a:t>
            </a:r>
          </a:p>
          <a:p>
            <a:pPr marL="0" lvl="0" indent="0" rtl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000">
                <a:solidFill>
                  <a:schemeClr val="dk1"/>
                </a:solidFill>
              </a:rPr>
              <a:t>	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7" name="Shape 257"/>
          <p:cNvSpPr txBox="1"/>
          <p:nvPr/>
        </p:nvSpPr>
        <p:spPr>
          <a:xfrm>
            <a:off x="7286725" y="-131175"/>
            <a:ext cx="3000000" cy="88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 b="1" u="sng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Chair: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600" b="1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M</a:t>
            </a:r>
            <a:r>
              <a:rPr lang="en-US" sz="1600" b="1">
                <a:latin typeface="PT Sans"/>
                <a:ea typeface="PT Sans"/>
                <a:cs typeface="PT Sans"/>
                <a:sym typeface="PT Sans"/>
              </a:rPr>
              <a:t>ark Gruenbacher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Agenda:</a:t>
            </a:r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1312" lvl="0" rtl="0">
              <a:lnSpc>
                <a:spcPct val="120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Officer Reports</a:t>
            </a:r>
          </a:p>
          <a:p>
            <a:pPr marL="341312"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Committee Reports</a:t>
            </a:r>
          </a:p>
          <a:p>
            <a:pPr marL="341312" lvl="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PT Sans"/>
              <a:buChar char="•"/>
            </a:pPr>
            <a:r>
              <a:rPr lang="en-US" sz="3000">
                <a:solidFill>
                  <a:schemeClr val="dk1"/>
                </a:solidFill>
              </a:rPr>
              <a:t>Raffle</a:t>
            </a:r>
          </a:p>
          <a:p>
            <a:pPr marL="0" marR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  <a:p>
            <a: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Shape 26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58225" y="665929"/>
            <a:ext cx="3314700" cy="3251999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Shape 26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 Events</a:t>
            </a:r>
          </a:p>
        </p:txBody>
      </p:sp>
      <p:sp>
        <p:nvSpPr>
          <p:cNvPr id="265" name="Shape 265"/>
          <p:cNvSpPr txBox="1">
            <a:spLocks noGrp="1"/>
          </p:cNvSpPr>
          <p:nvPr>
            <p:ph type="body" idx="1"/>
          </p:nvPr>
        </p:nvSpPr>
        <p:spPr>
          <a:xfrm>
            <a:off x="972150" y="1690825"/>
            <a:ext cx="7886700" cy="4351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Reds Game</a:t>
            </a: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Date: July 17th at 7:10pm</a:t>
            </a: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Salsa on the Square</a:t>
            </a: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Dates: July 9</a:t>
            </a:r>
            <a:r>
              <a:rPr lang="en-US" sz="2400" b="0" i="0" u="none" strike="noStrike" cap="none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Google document will be sent out tonight!</a:t>
            </a:r>
          </a:p>
          <a:p>
            <a: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66" name="Shape 26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24905" y="4119285"/>
            <a:ext cx="2753999" cy="2497799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Shape 267"/>
          <p:cNvSpPr txBox="1"/>
          <p:nvPr/>
        </p:nvSpPr>
        <p:spPr>
          <a:xfrm>
            <a:off x="1677650" y="-129050"/>
            <a:ext cx="3000000" cy="88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 b="1" u="sng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600" b="1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Samantha Dunker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>
            <a:spLocks noGrp="1"/>
          </p:cNvSpPr>
          <p:nvPr>
            <p:ph type="title"/>
          </p:nvPr>
        </p:nvSpPr>
        <p:spPr>
          <a:xfrm>
            <a:off x="1157050" y="387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Public Affairs</a:t>
            </a:r>
          </a:p>
        </p:txBody>
      </p:sp>
      <p:sp>
        <p:nvSpPr>
          <p:cNvPr id="274" name="Shape 274"/>
          <p:cNvSpPr txBox="1">
            <a:spLocks noGrp="1"/>
          </p:cNvSpPr>
          <p:nvPr>
            <p:ph type="body" idx="1"/>
          </p:nvPr>
        </p:nvSpPr>
        <p:spPr>
          <a:xfrm>
            <a:off x="1157050" y="1847625"/>
            <a:ext cx="7886700" cy="4351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the first to hear about upcoming events:</a:t>
            </a: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 us on Twitter @UCTribunal</a:t>
            </a: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 our Facebook page The UC Engineering and Applied Science Tribunal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get involved contact </a:t>
            </a:r>
            <a:r>
              <a:rPr lang="en-US" sz="2400" b="0" i="0" u="sng" strike="noStrike" cap="none" baseline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meadsmc@mail.uc.edu</a:t>
            </a:r>
          </a:p>
          <a:p>
            <a: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75" name="Shape 27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78217" y="2444821"/>
            <a:ext cx="1097999" cy="109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Shape 27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22210" y="4274821"/>
            <a:ext cx="1031099" cy="1031099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Shape 277"/>
          <p:cNvSpPr txBox="1"/>
          <p:nvPr/>
        </p:nvSpPr>
        <p:spPr>
          <a:xfrm>
            <a:off x="7435050" y="-154000"/>
            <a:ext cx="3000000" cy="88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1600" b="1" u="sng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Committee Chair:</a:t>
            </a:r>
          </a:p>
          <a:p>
            <a:pPr lvl="0" rtl="0">
              <a:spcBef>
                <a:spcPts val="0"/>
              </a:spcBef>
              <a:buNone/>
            </a:pPr>
            <a:r>
              <a:rPr lang="en-US" sz="1600" b="1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Meredith Meads</a:t>
            </a: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7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Other Announcements</a:t>
            </a:r>
          </a:p>
          <a:p>
            <a: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title"/>
          </p:nvPr>
        </p:nvSpPr>
        <p:spPr>
          <a:xfrm>
            <a:off x="980450" y="28575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RAFFLE!</a:t>
            </a:r>
          </a:p>
        </p:txBody>
      </p:sp>
    </p:spTree>
  </p:cSld>
  <p:clrMapOvr>
    <a:masterClrMapping/>
  </p:clrMapOvr>
  <p:transition spd="slow">
    <p:cu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title"/>
          </p:nvPr>
        </p:nvSpPr>
        <p:spPr>
          <a:xfrm>
            <a:off x="670560" y="838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Constructive Criticism</a:t>
            </a:r>
          </a:p>
        </p:txBody>
      </p:sp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441960" y="2362200"/>
            <a:ext cx="8686800" cy="2209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do you like/dislike about the college?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Comments / Questions?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2400" b="0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questions.ceastribunal@gmail.com</a:t>
            </a:r>
          </a:p>
          <a:p>
            <a:pPr marL="0" marR="0" lvl="0" indent="0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2400" b="0" i="0" u="none" strike="noStrike" cap="none" baseline="0">
              <a:solidFill>
                <a:srgbClr val="FF0000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would you like to see Tribunal do next?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32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Next Meeting:</a:t>
            </a:r>
          </a:p>
        </p:txBody>
      </p:sp>
      <p:sp>
        <p:nvSpPr>
          <p:cNvPr id="301" name="Shape 301"/>
          <p:cNvSpPr txBox="1">
            <a:spLocks noGrp="1"/>
          </p:cNvSpPr>
          <p:nvPr>
            <p:ph type="subTitle" idx="1"/>
          </p:nvPr>
        </p:nvSpPr>
        <p:spPr>
          <a:xfrm>
            <a:off x="1447800" y="3352801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June 29, 2015</a:t>
            </a:r>
          </a:p>
          <a:p>
            <a:pPr lvl="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34375"/>
              <a:buFont typeface="Arial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5:30pm</a:t>
            </a:r>
          </a:p>
          <a:p>
            <a: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PT Sans"/>
              <a:buNone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525 Old Chem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/>
        </p:nvSpPr>
        <p:spPr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Purpose</a:t>
            </a:r>
          </a:p>
        </p:txBody>
      </p:sp>
      <p:sp>
        <p:nvSpPr>
          <p:cNvPr id="111" name="Shape 111"/>
          <p:cNvSpPr/>
          <p:nvPr/>
        </p:nvSpPr>
        <p:spPr>
          <a:xfrm>
            <a:off x="1168400" y="1752600"/>
            <a:ext cx="7594599" cy="3809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Calibri"/>
              <a:buNone/>
            </a:pPr>
            <a:endParaRPr sz="4400" b="0" i="0" u="none" strike="noStrike" cap="none" baseline="0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2" name="Shape 112"/>
          <p:cNvSpPr txBox="1"/>
          <p:nvPr/>
        </p:nvSpPr>
        <p:spPr>
          <a:xfrm>
            <a:off x="895675" y="1524000"/>
            <a:ext cx="8001000" cy="3293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are: CEAS Branch of Student Government</a:t>
            </a:r>
          </a:p>
          <a:p>
            <a:pPr marL="285750" marR="0" lvl="0" indent="-2857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do: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Host programs for the college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Input on curriculum, grievances, and student/faculty relations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2800" b="0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Improve student experience in the college</a:t>
            </a:r>
          </a:p>
          <a:p>
            <a:pPr marL="1028700" marR="0" lvl="1" indent="-317500" algn="l" rtl="0">
              <a:spcBef>
                <a:spcPts val="0"/>
              </a:spcBef>
              <a:buClr>
                <a:schemeClr val="dk1"/>
              </a:buClr>
              <a:buFont typeface="Courier New"/>
              <a:buNone/>
            </a:pPr>
            <a:endParaRPr sz="4000" b="0" i="0" u="none" strike="noStrike" cap="none" baseline="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ctrTitle"/>
          </p:nvPr>
        </p:nvSpPr>
        <p:spPr>
          <a:xfrm>
            <a:off x="3717632" y="97344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cxnSp>
        <p:nvCxnSpPr>
          <p:cNvPr id="118" name="Shape 118"/>
          <p:cNvCxnSpPr/>
          <p:nvPr/>
        </p:nvCxnSpPr>
        <p:spPr>
          <a:xfrm>
            <a:off x="4880260" y="1389225"/>
            <a:ext cx="0" cy="3047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9" name="Shape 119"/>
          <p:cNvCxnSpPr/>
          <p:nvPr/>
        </p:nvCxnSpPr>
        <p:spPr>
          <a:xfrm rot="10800000">
            <a:off x="1162567" y="1684784"/>
            <a:ext cx="3948600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0" name="Shape 120"/>
          <p:cNvCxnSpPr/>
          <p:nvPr/>
        </p:nvCxnSpPr>
        <p:spPr>
          <a:xfrm rot="10800000">
            <a:off x="5114668" y="1684784"/>
            <a:ext cx="31460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1" name="Shape 121"/>
          <p:cNvSpPr txBox="1"/>
          <p:nvPr/>
        </p:nvSpPr>
        <p:spPr>
          <a:xfrm>
            <a:off x="2701628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122" name="Shape 122"/>
          <p:cNvSpPr txBox="1"/>
          <p:nvPr/>
        </p:nvSpPr>
        <p:spPr>
          <a:xfrm>
            <a:off x="4926441" y="2225040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Associate Vice President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-7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Secretary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1183400" y="222503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Treasurer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7098140" y="2225038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Senators (X2)</a:t>
            </a:r>
          </a:p>
        </p:txBody>
      </p:sp>
      <p:cxnSp>
        <p:nvCxnSpPr>
          <p:cNvPr id="126" name="Shape 126"/>
          <p:cNvCxnSpPr>
            <a:endCxn id="123" idx="0"/>
          </p:cNvCxnSpPr>
          <p:nvPr/>
        </p:nvCxnSpPr>
        <p:spPr>
          <a:xfrm>
            <a:off x="1162642" y="1684739"/>
            <a:ext cx="0" cy="540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7" name="Shape 127"/>
          <p:cNvCxnSpPr/>
          <p:nvPr/>
        </p:nvCxnSpPr>
        <p:spPr>
          <a:xfrm>
            <a:off x="2346028" y="1675548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8" name="Shape 128"/>
          <p:cNvCxnSpPr/>
          <p:nvPr/>
        </p:nvCxnSpPr>
        <p:spPr>
          <a:xfrm>
            <a:off x="3861942" y="1684784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29" name="Shape 129"/>
          <p:cNvCxnSpPr/>
          <p:nvPr/>
        </p:nvCxnSpPr>
        <p:spPr>
          <a:xfrm>
            <a:off x="6062512" y="1684783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0" name="Shape 130"/>
          <p:cNvCxnSpPr/>
          <p:nvPr/>
        </p:nvCxnSpPr>
        <p:spPr>
          <a:xfrm>
            <a:off x="8260767" y="1693882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1" name="Shape 131"/>
          <p:cNvCxnSpPr/>
          <p:nvPr/>
        </p:nvCxnSpPr>
        <p:spPr>
          <a:xfrm>
            <a:off x="3864260" y="263861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2" name="Shape 132"/>
          <p:cNvCxnSpPr/>
          <p:nvPr/>
        </p:nvCxnSpPr>
        <p:spPr>
          <a:xfrm>
            <a:off x="6058473" y="2638616"/>
            <a:ext cx="0" cy="11337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3" name="Shape 133"/>
          <p:cNvCxnSpPr/>
          <p:nvPr/>
        </p:nvCxnSpPr>
        <p:spPr>
          <a:xfrm rot="10800000">
            <a:off x="1601443" y="3772201"/>
            <a:ext cx="2260499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4" name="Shape 134"/>
          <p:cNvCxnSpPr/>
          <p:nvPr/>
        </p:nvCxnSpPr>
        <p:spPr>
          <a:xfrm>
            <a:off x="1599033" y="3776744"/>
            <a:ext cx="0" cy="5402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5" name="Shape 135"/>
          <p:cNvCxnSpPr/>
          <p:nvPr/>
        </p:nvCxnSpPr>
        <p:spPr>
          <a:xfrm flipH="1">
            <a:off x="2323747" y="3776744"/>
            <a:ext cx="1500" cy="10670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6" name="Shape 136"/>
          <p:cNvCxnSpPr/>
          <p:nvPr/>
        </p:nvCxnSpPr>
        <p:spPr>
          <a:xfrm>
            <a:off x="3093301" y="3776744"/>
            <a:ext cx="1500" cy="13164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37" name="Shape 137"/>
          <p:cNvCxnSpPr/>
          <p:nvPr/>
        </p:nvCxnSpPr>
        <p:spPr>
          <a:xfrm>
            <a:off x="3864826" y="3767660"/>
            <a:ext cx="0" cy="1667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138" name="Shape 138"/>
          <p:cNvSpPr txBox="1"/>
          <p:nvPr/>
        </p:nvSpPr>
        <p:spPr>
          <a:xfrm>
            <a:off x="342296" y="426158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Career Fair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1162620" y="4677362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EWeek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1974264" y="497718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Luau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2733372" y="532045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Special Events</a:t>
            </a:r>
          </a:p>
        </p:txBody>
      </p:sp>
      <p:cxnSp>
        <p:nvCxnSpPr>
          <p:cNvPr id="142" name="Shape 142"/>
          <p:cNvCxnSpPr/>
          <p:nvPr/>
        </p:nvCxnSpPr>
        <p:spPr>
          <a:xfrm>
            <a:off x="6053841" y="3764196"/>
            <a:ext cx="0" cy="1667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43" name="Shape 143"/>
          <p:cNvCxnSpPr/>
          <p:nvPr/>
        </p:nvCxnSpPr>
        <p:spPr>
          <a:xfrm>
            <a:off x="6637478" y="3772203"/>
            <a:ext cx="0" cy="14129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44" name="Shape 144"/>
          <p:cNvCxnSpPr/>
          <p:nvPr/>
        </p:nvCxnSpPr>
        <p:spPr>
          <a:xfrm>
            <a:off x="7251696" y="3764198"/>
            <a:ext cx="0" cy="10796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45" name="Shape 145"/>
          <p:cNvCxnSpPr/>
          <p:nvPr/>
        </p:nvCxnSpPr>
        <p:spPr>
          <a:xfrm>
            <a:off x="7875150" y="3764196"/>
            <a:ext cx="0" cy="8256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46" name="Shape 146"/>
          <p:cNvCxnSpPr/>
          <p:nvPr/>
        </p:nvCxnSpPr>
        <p:spPr>
          <a:xfrm>
            <a:off x="8559795" y="3772203"/>
            <a:ext cx="0" cy="662699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cxnSp>
        <p:nvCxnSpPr>
          <p:cNvPr id="147" name="Shape 147"/>
          <p:cNvCxnSpPr/>
          <p:nvPr/>
        </p:nvCxnSpPr>
        <p:spPr>
          <a:xfrm rot="10800000" flipH="1">
            <a:off x="6042887" y="3764103"/>
            <a:ext cx="2516999" cy="81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8" name="Shape 148"/>
          <p:cNvSpPr txBox="1"/>
          <p:nvPr/>
        </p:nvSpPr>
        <p:spPr>
          <a:xfrm>
            <a:off x="4899883" y="532083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Collegiate Affairs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5493032" y="5010417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Recognition</a:t>
            </a:r>
          </a:p>
        </p:txBody>
      </p:sp>
      <p:sp>
        <p:nvSpPr>
          <p:cNvPr id="150" name="Shape 150"/>
          <p:cNvSpPr txBox="1"/>
          <p:nvPr/>
        </p:nvSpPr>
        <p:spPr>
          <a:xfrm>
            <a:off x="6089069" y="4738551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SOCC</a:t>
            </a:r>
          </a:p>
        </p:txBody>
      </p:sp>
      <p:sp>
        <p:nvSpPr>
          <p:cNvPr id="151" name="Shape 151"/>
          <p:cNvSpPr txBox="1"/>
          <p:nvPr/>
        </p:nvSpPr>
        <p:spPr>
          <a:xfrm>
            <a:off x="6712523" y="449836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FELD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x="7397167" y="4317675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Public Affairs</a:t>
            </a:r>
          </a:p>
        </p:txBody>
      </p:sp>
      <p:cxnSp>
        <p:nvCxnSpPr>
          <p:cNvPr id="153" name="Shape 153"/>
          <p:cNvCxnSpPr/>
          <p:nvPr/>
        </p:nvCxnSpPr>
        <p:spPr>
          <a:xfrm>
            <a:off x="4880257" y="1680166"/>
            <a:ext cx="0" cy="139230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154" name="Shape 154"/>
          <p:cNvSpPr txBox="1"/>
          <p:nvPr/>
        </p:nvSpPr>
        <p:spPr>
          <a:xfrm>
            <a:off x="3737255" y="2936099"/>
            <a:ext cx="2325299" cy="41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rgbClr val="FF0000"/>
              </a:buClr>
              <a:buSzPct val="25000"/>
              <a:buFont typeface="PT Sans"/>
              <a:buNone/>
            </a:pPr>
            <a:r>
              <a:rPr lang="en-US" sz="135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Technology</a:t>
            </a:r>
          </a:p>
        </p:txBody>
      </p:sp>
      <p:sp>
        <p:nvSpPr>
          <p:cNvPr id="155" name="Shape 155"/>
          <p:cNvSpPr txBox="1"/>
          <p:nvPr/>
        </p:nvSpPr>
        <p:spPr>
          <a:xfrm>
            <a:off x="1440919" y="146229"/>
            <a:ext cx="7637399" cy="584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32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CEAS TRIBUNAL EXECUTIVE STRUCTURE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1440925" y="5903105"/>
            <a:ext cx="7307099" cy="369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800" b="1" i="0" u="none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OFFICERS are in black. </a:t>
            </a:r>
            <a:r>
              <a:rPr lang="en-US" sz="1800" b="1" i="0" u="none" strike="noStrike" cap="none" baseline="0">
                <a:solidFill>
                  <a:srgbClr val="FF0000"/>
                </a:solidFill>
                <a:latin typeface="PT Sans"/>
                <a:ea typeface="PT Sans"/>
                <a:cs typeface="PT Sans"/>
                <a:sym typeface="PT Sans"/>
              </a:rPr>
              <a:t>COMMITTEE CHAIRS are in red.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228600" y="457202"/>
            <a:ext cx="8915400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Officers</a:t>
            </a:r>
          </a:p>
        </p:txBody>
      </p:sp>
      <p:graphicFrame>
        <p:nvGraphicFramePr>
          <p:cNvPr id="162" name="Shape 162"/>
          <p:cNvGraphicFramePr/>
          <p:nvPr/>
        </p:nvGraphicFramePr>
        <p:xfrm>
          <a:off x="0" y="1524000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{0AB01ED8-8393-45AE-8746-EEC645F30FF8}</a:tableStyleId>
              </a:tblPr>
              <a:tblGrid>
                <a:gridCol w="4419700"/>
                <a:gridCol w="152300"/>
                <a:gridCol w="75950"/>
                <a:gridCol w="4472250"/>
              </a:tblGrid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Carlo Perottino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Maggie Connell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75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Associate Vice President: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 Dane Sowers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8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Treasurer: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25000"/>
                        <a:buFont typeface="Arial"/>
                        <a:buNone/>
                      </a:pPr>
                      <a:r>
                        <a:rPr lang="en-US" sz="2200" b="1"/>
                        <a:t>Max Inniger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Secretary: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McKenzie Kinzbach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7900"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Senators: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200" b="1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John Lewnard</a:t>
                      </a:r>
                    </a:p>
                    <a:p>
                      <a:pPr marL="0" marR="0" lvl="0" indent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US" sz="2200" b="1"/>
                        <a:t>Varun Nagarajan</a:t>
                      </a:r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2350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16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1600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700" b="1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 grid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None/>
                      </a:pPr>
                      <a:endParaRPr sz="2200" b="1" u="sng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222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u="none" strike="noStrike" cap="none" baseline="0"/>
                    </a:p>
                  </a:txBody>
                  <a:tcPr marL="50425" marR="50425" marT="33450" marB="3345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None/>
                      </a:pPr>
                      <a:endParaRPr sz="2200" b="1" u="none" strike="noStrike" cap="none" baseline="0"/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 txBox="1">
            <a:spLocks noGrp="1"/>
          </p:cNvSpPr>
          <p:nvPr>
            <p:ph type="title"/>
          </p:nvPr>
        </p:nvSpPr>
        <p:spPr>
          <a:xfrm>
            <a:off x="304800" y="-6350"/>
            <a:ext cx="8839199" cy="7588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Tribunal Executives</a:t>
            </a:r>
          </a:p>
        </p:txBody>
      </p:sp>
      <p:graphicFrame>
        <p:nvGraphicFramePr>
          <p:cNvPr id="168" name="Shape 168"/>
          <p:cNvGraphicFramePr/>
          <p:nvPr/>
        </p:nvGraphicFramePr>
        <p:xfrm>
          <a:off x="372580" y="871725"/>
          <a:ext cx="3000000" cy="3000000"/>
        </p:xfrm>
        <a:graphic>
          <a:graphicData uri="http://schemas.openxmlformats.org/drawingml/2006/table">
            <a:tbl>
              <a:tblPr firstRow="1" bandRow="1">
                <a:noFill/>
                <a:tableStyleId>{A3B7B37C-0947-4955-ABE3-E0BD8A157340}</a:tableStyleId>
              </a:tblPr>
              <a:tblGrid>
                <a:gridCol w="4422350"/>
                <a:gridCol w="126275"/>
                <a:gridCol w="3991025"/>
              </a:tblGrid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Career Fair: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Dane Sowers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Tim Kemper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Nick Stelzer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Collegiate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Mark Gruenbacher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EWeek: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Alison Hayfer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Andrew Bachus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FELD: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 Alexis Conway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Luau: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PT Sans"/>
                        <a:buNone/>
                      </a:pPr>
                      <a:r>
                        <a:rPr lang="en-US" sz="2000" b="1"/>
                        <a:t>Chris Katuscak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Recognition: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Jared Wood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Public Affairs: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Meredith Meads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SOCC: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Juanita Dickhaus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Special Events: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Samantha Dunker</a:t>
                      </a:r>
                    </a:p>
                  </a:txBody>
                  <a:tcPr marL="50425" marR="50425" marT="33450" marB="33450" anchor="ctr"/>
                </a:tc>
              </a:tr>
              <a:tr h="493775"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 u="none" strike="noStrike" cap="none" baseline="0"/>
                        <a:t>Technology: </a:t>
                      </a:r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buNone/>
                      </a:pPr>
                      <a:endParaRPr sz="2000" b="1" u="none" strike="noStrike" cap="none" baseline="0"/>
                    </a:p>
                  </a:txBody>
                  <a:tcPr marL="50425" marR="50425" marT="33450" marB="334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2000" b="1"/>
                        <a:t>Michael Santacroce</a:t>
                      </a:r>
                    </a:p>
                  </a:txBody>
                  <a:tcPr marL="50425" marR="50425" marT="33450" marB="33450" anchor="ctr"/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990600" y="2514600"/>
            <a:ext cx="7696199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60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 Reports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President</a:t>
            </a:r>
          </a:p>
        </p:txBody>
      </p:sp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1490875" y="1524000"/>
            <a:ext cx="7500600" cy="4438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-381000" rtl="0">
              <a:lnSpc>
                <a:spcPct val="120000"/>
              </a:lnSpc>
              <a:spcBef>
                <a:spcPts val="30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Any questions or comments about the college or Tribunal? Email me!</a:t>
            </a:r>
          </a:p>
          <a:p>
            <a:pPr marL="0" lvl="0" indent="-381000" rtl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24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perottca@mail.uc.edu</a:t>
            </a:r>
          </a:p>
          <a:p>
            <a:pPr marL="457200" marR="0" lvl="1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</a:pPr>
            <a:endParaRPr sz="16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80" name="Shape 180"/>
          <p:cNvSpPr txBox="1"/>
          <p:nvPr/>
        </p:nvSpPr>
        <p:spPr>
          <a:xfrm>
            <a:off x="7315200" y="0"/>
            <a:ext cx="2133599" cy="762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sng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Carlo Perottino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baseline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Vice President</a:t>
            </a:r>
          </a:p>
        </p:txBody>
      </p:sp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●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 Hours:</a:t>
            </a:r>
          </a:p>
          <a:p>
            <a:pPr marL="914400" lvl="1" indent="-431800" rtl="0">
              <a:lnSpc>
                <a:spcPct val="144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Monday, 6pm-7pm</a:t>
            </a:r>
          </a:p>
          <a:p>
            <a:pPr marL="914400" lvl="1" indent="-4318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ourier New"/>
              <a:buChar char="o"/>
            </a:pPr>
            <a:r>
              <a:rPr lang="en-US" sz="320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Baldwin 650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87" name="Shape 187"/>
          <p:cNvSpPr txBox="1"/>
          <p:nvPr/>
        </p:nvSpPr>
        <p:spPr>
          <a:xfrm>
            <a:off x="7023925" y="78651"/>
            <a:ext cx="2286000" cy="646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 i="0" u="sng" strike="noStrike" cap="none" baseline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Officer: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800" b="1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Maggie Connell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nul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777</Words>
  <Application>Microsoft Office PowerPoint</Application>
  <PresentationFormat>On-screen Show (4:3)</PresentationFormat>
  <Paragraphs>203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Calibri</vt:lpstr>
      <vt:lpstr>Courier New</vt:lpstr>
      <vt:lpstr>Myriad Pro</vt:lpstr>
      <vt:lpstr>PT Sans</vt:lpstr>
      <vt:lpstr>Wingdings</vt:lpstr>
      <vt:lpstr>Default Design</vt:lpstr>
      <vt:lpstr>Custom Theme</vt:lpstr>
      <vt:lpstr>Engineering and Applied  Science Tribunal</vt:lpstr>
      <vt:lpstr>Agenda:</vt:lpstr>
      <vt:lpstr>PowerPoint Presentation</vt:lpstr>
      <vt:lpstr>President</vt:lpstr>
      <vt:lpstr>Tribunal Officers</vt:lpstr>
      <vt:lpstr>Tribunal Executives</vt:lpstr>
      <vt:lpstr>Officer Reports</vt:lpstr>
      <vt:lpstr>President</vt:lpstr>
      <vt:lpstr>Vice President</vt:lpstr>
      <vt:lpstr>Associate Vice President</vt:lpstr>
      <vt:lpstr>Treasurer</vt:lpstr>
      <vt:lpstr>Secretary</vt:lpstr>
      <vt:lpstr>Senators</vt:lpstr>
      <vt:lpstr>Senator report</vt:lpstr>
      <vt:lpstr>Senator Report</vt:lpstr>
      <vt:lpstr>Committee Reports</vt:lpstr>
      <vt:lpstr>Luau</vt:lpstr>
      <vt:lpstr>SOCC</vt:lpstr>
      <vt:lpstr>Collegiate Affairs Open Forum</vt:lpstr>
      <vt:lpstr>Special Events</vt:lpstr>
      <vt:lpstr>Public Affairs</vt:lpstr>
      <vt:lpstr>PowerPoint Presentation</vt:lpstr>
      <vt:lpstr>RAFFLE!</vt:lpstr>
      <vt:lpstr>Constructive Criticism</vt:lpstr>
      <vt:lpstr>Next Meeting: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and Applied  Science Tribunal</dc:title>
  <dc:creator>McKenzie Kinzbach</dc:creator>
  <cp:lastModifiedBy>McKenzie Kinzbach</cp:lastModifiedBy>
  <cp:revision>1</cp:revision>
  <dcterms:modified xsi:type="dcterms:W3CDTF">2015-06-16T00:14:47Z</dcterms:modified>
</cp:coreProperties>
</file>