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0" r:id="rId1"/>
  </p:sldMasterIdLst>
  <p:notesMasterIdLst>
    <p:notesMasterId r:id="rId16"/>
  </p:notesMasterIdLst>
  <p:sldIdLst>
    <p:sldId id="256" r:id="rId2"/>
    <p:sldId id="257" r:id="rId3"/>
    <p:sldId id="300" r:id="rId4"/>
    <p:sldId id="291" r:id="rId5"/>
    <p:sldId id="292" r:id="rId6"/>
    <p:sldId id="293" r:id="rId7"/>
    <p:sldId id="295" r:id="rId8"/>
    <p:sldId id="301" r:id="rId9"/>
    <p:sldId id="299" r:id="rId10"/>
    <p:sldId id="303" r:id="rId11"/>
    <p:sldId id="302" r:id="rId12"/>
    <p:sldId id="297" r:id="rId13"/>
    <p:sldId id="298" r:id="rId14"/>
    <p:sldId id="275" r:id="rId15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13655E6-D705-4404-A58A-54A7EEFD6AC9}">
  <a:tblStyle styleId="{D13655E6-D705-4404-A58A-54A7EEFD6AC9}" styleName="Table_0">
    <a:wholeTbl>
      <a:tcTxStyle b="off" i="off">
        <a:font>
          <a:latin typeface="Myriad Pro"/>
          <a:ea typeface="Myriad Pro"/>
          <a:cs typeface="Myriad Pro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13"/>
  </p:normalViewPr>
  <p:slideViewPr>
    <p:cSldViewPr snapToGrid="0">
      <p:cViewPr varScale="1">
        <p:scale>
          <a:sx n="74" d="100"/>
          <a:sy n="74" d="100"/>
        </p:scale>
        <p:origin x="1044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200" marR="0" lvl="1" indent="0" algn="l" rtl="0">
              <a:spcBef>
                <a:spcPts val="0"/>
              </a:spcBef>
              <a:defRPr/>
            </a:lvl2pPr>
            <a:lvl3pPr marL="914400" marR="0" lvl="2" indent="0" algn="l" rtl="0">
              <a:spcBef>
                <a:spcPts val="0"/>
              </a:spcBef>
              <a:defRPr/>
            </a:lvl3pPr>
            <a:lvl4pPr marL="1371600" marR="0" lvl="3" indent="0" algn="l" rtl="0">
              <a:spcBef>
                <a:spcPts val="0"/>
              </a:spcBef>
              <a:defRPr/>
            </a:lvl4pPr>
            <a:lvl5pPr marL="1828800" marR="0" lvl="4" indent="0" algn="l" rtl="0">
              <a:spcBef>
                <a:spcPts val="0"/>
              </a:spcBef>
              <a:defRPr/>
            </a:lvl5pPr>
            <a:lvl6pPr marL="2286000" marR="0" lvl="5" indent="0" algn="l" rtl="0">
              <a:spcBef>
                <a:spcPts val="0"/>
              </a:spcBef>
              <a:defRPr/>
            </a:lvl6pPr>
            <a:lvl7pPr marL="2743200" marR="0" lvl="6" indent="0" algn="l" rtl="0">
              <a:spcBef>
                <a:spcPts val="0"/>
              </a:spcBef>
              <a:defRPr/>
            </a:lvl7pPr>
            <a:lvl8pPr marL="3200400" marR="0" lvl="7" indent="0" algn="l" rtl="0">
              <a:spcBef>
                <a:spcPts val="0"/>
              </a:spcBef>
              <a:defRPr/>
            </a:lvl8pPr>
            <a:lvl9pPr marL="3657600" marR="0" lvl="8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48322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909842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367417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Shape 2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258" name="Shape 2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509266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39" name="Shape 2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69240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Shape 3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64" name="Shape 36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80688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914400" y="2362201"/>
            <a:ext cx="7619999" cy="99060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lvl="7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lvl="8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4478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1pPr>
            <a:lvl2pPr marL="457173" marR="0" lvl="1" indent="-12673" algn="ctr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2pPr>
            <a:lvl3pPr marL="914344" marR="0" lvl="2" indent="-12644" algn="ctr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3pPr>
            <a:lvl4pPr marL="1371518" marR="0" lvl="3" indent="-1261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4pPr>
            <a:lvl5pPr marL="1828691" marR="0" lvl="4" indent="-1259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5pPr>
            <a:lvl6pPr marL="2285863" marR="0" lvl="5" indent="-12562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6pPr>
            <a:lvl7pPr marL="2743036" marR="0" lvl="6" indent="-12536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7pPr>
            <a:lvl8pPr marL="3200209" marR="0" lvl="7" indent="-12508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8pPr>
            <a:lvl9pPr marL="3657381" marR="0" lvl="8" indent="-12481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7315200" y="6248400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body" idx="1"/>
          </p:nvPr>
        </p:nvSpPr>
        <p:spPr>
          <a:xfrm rot="5400000">
            <a:off x="3177381" y="-327816"/>
            <a:ext cx="3551236" cy="8077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>
            <a:spLocks noGrp="1"/>
          </p:cNvSpPr>
          <p:nvPr>
            <p:ph type="title"/>
          </p:nvPr>
        </p:nvSpPr>
        <p:spPr>
          <a:xfrm rot="5400000">
            <a:off x="5543550" y="2038349"/>
            <a:ext cx="4876799" cy="2019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 rot="5400000">
            <a:off x="1428750" y="95249"/>
            <a:ext cx="4876799" cy="5905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6" name="Shape 8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1295400" y="1935202"/>
            <a:ext cx="7696244" cy="355096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9144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2"/>
          </p:nvPr>
        </p:nvSpPr>
        <p:spPr>
          <a:xfrm>
            <a:off x="5029200" y="1935166"/>
            <a:ext cx="39623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722312" y="4406903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6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6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lvl="5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lvl="6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lvl="7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lvl="8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3575050" y="273052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body" idx="2"/>
          </p:nvPr>
        </p:nvSpPr>
        <p:spPr>
          <a:xfrm>
            <a:off x="457200" y="1435103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65" name="Shape 6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 algn="l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lvl="0" indent="0" rtl="0">
              <a:spcBef>
                <a:spcPts val="0"/>
              </a:spcBef>
              <a:buFont typeface="PT Sans"/>
              <a:buNone/>
              <a:defRPr/>
            </a:lvl1pPr>
            <a:lvl2pPr marL="457173" lvl="1" indent="-12673" rtl="0">
              <a:spcBef>
                <a:spcPts val="0"/>
              </a:spcBef>
              <a:buFont typeface="PT Sans"/>
              <a:buNone/>
              <a:defRPr/>
            </a:lvl2pPr>
            <a:lvl3pPr marL="914344" lvl="2" indent="-12644" rtl="0">
              <a:spcBef>
                <a:spcPts val="0"/>
              </a:spcBef>
              <a:buFont typeface="PT Sans"/>
              <a:buNone/>
              <a:defRPr/>
            </a:lvl3pPr>
            <a:lvl4pPr marL="1371518" lvl="3" indent="-12618" rtl="0">
              <a:spcBef>
                <a:spcPts val="0"/>
              </a:spcBef>
              <a:buFont typeface="PT Sans"/>
              <a:buNone/>
              <a:defRPr/>
            </a:lvl4pPr>
            <a:lvl5pPr marL="1828691" lvl="4" indent="-12591" rtl="0">
              <a:spcBef>
                <a:spcPts val="0"/>
              </a:spcBef>
              <a:buFont typeface="PT Sans"/>
              <a:buNone/>
              <a:defRPr/>
            </a:lvl5pPr>
            <a:lvl6pPr marL="2285863" lvl="5" indent="-12562" rtl="0">
              <a:spcBef>
                <a:spcPts val="0"/>
              </a:spcBef>
              <a:buFont typeface="PT Sans"/>
              <a:buNone/>
              <a:defRPr/>
            </a:lvl6pPr>
            <a:lvl7pPr marL="2743036" lvl="6" indent="-12536" rtl="0">
              <a:spcBef>
                <a:spcPts val="0"/>
              </a:spcBef>
              <a:buFont typeface="PT Sans"/>
              <a:buNone/>
              <a:defRPr/>
            </a:lvl7pPr>
            <a:lvl8pPr marL="3200209" lvl="7" indent="-12508" rtl="0">
              <a:spcBef>
                <a:spcPts val="0"/>
              </a:spcBef>
              <a:buFont typeface="PT Sans"/>
              <a:buNone/>
              <a:defRPr/>
            </a:lvl8pPr>
            <a:lvl9pPr marL="3657381" lvl="8" indent="-12481" rtl="0">
              <a:spcBef>
                <a:spcPts val="0"/>
              </a:spcBef>
              <a:buFont typeface="PT Sans"/>
              <a:buNone/>
              <a:defRPr/>
            </a:lvl9pPr>
          </a:lstStyle>
          <a:p>
            <a:endParaRPr/>
          </a:p>
        </p:txBody>
      </p:sp>
      <p:sp>
        <p:nvSpPr>
          <p:cNvPr id="72" name="Shape 72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PT Sans"/>
                <a:ea typeface="PT Sans"/>
                <a:cs typeface="PT Sans"/>
                <a:sym typeface="PT Sans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 descr="Home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6934200" y="6445251"/>
            <a:ext cx="2176462" cy="3841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Shape 11" descr="forUC05_96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0"/>
            <a:ext cx="2571749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Shape 12"/>
          <p:cNvSpPr/>
          <p:nvPr/>
        </p:nvSpPr>
        <p:spPr>
          <a:xfrm>
            <a:off x="873125" y="5770564"/>
            <a:ext cx="1933574" cy="892174"/>
          </a:xfrm>
          <a:prstGeom prst="ellipse">
            <a:avLst/>
          </a:prstGeom>
          <a:solidFill>
            <a:schemeClr val="accent3"/>
          </a:solidFill>
          <a:ln w="25400" cap="flat" cmpd="sng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56375" tIns="28175" rIns="56375" bIns="281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FFFF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3" name="Shape 13"/>
          <p:cNvSpPr txBox="1">
            <a:spLocks noGrp="1"/>
          </p:cNvSpPr>
          <p:nvPr>
            <p:ph type="title"/>
          </p:nvPr>
        </p:nvSpPr>
        <p:spPr>
          <a:xfrm>
            <a:off x="914400" y="609600"/>
            <a:ext cx="8077199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defRPr/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lvl="7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lvl="8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body" idx="1"/>
          </p:nvPr>
        </p:nvSpPr>
        <p:spPr>
          <a:xfrm>
            <a:off x="914400" y="1935165"/>
            <a:ext cx="8077199" cy="355123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1313" marR="0" lvl="0" indent="-138113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1pPr>
            <a:lvl2pPr marL="741363" marR="0" lvl="1" indent="-106362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2pPr>
            <a:lvl3pPr marL="1141413" marR="0" lvl="2" indent="-74612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•"/>
              <a:defRPr/>
            </a:lvl3pPr>
            <a:lvl4pPr marL="1598613" marR="0" lvl="3" indent="-100012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–"/>
              <a:defRPr/>
            </a:lvl4pPr>
            <a:lvl5pPr marL="2055813" marR="0" lvl="4" indent="-100013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5pPr>
            <a:lvl6pPr marL="2514450" marR="0" lvl="5" indent="-1141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6pPr>
            <a:lvl7pPr marL="2971622" marR="0" lvl="6" indent="-114121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7pPr>
            <a:lvl8pPr marL="3428795" marR="0" lvl="7" indent="-114094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8pPr>
            <a:lvl9pPr marL="3885967" marR="0" lvl="8" indent="-114067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PT Sans"/>
              <a:buChar char="»"/>
              <a:defRPr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28194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4572000" y="6245225"/>
            <a:ext cx="24383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0"/>
              </a:spcBef>
              <a:defRPr/>
            </a:lvl1pPr>
            <a:lvl2pPr marL="457173" marR="0" lvl="1" indent="-12673" algn="l" rtl="0">
              <a:spcBef>
                <a:spcPts val="0"/>
              </a:spcBef>
              <a:defRPr/>
            </a:lvl2pPr>
            <a:lvl3pPr marL="914344" marR="0" lvl="2" indent="-12644" algn="l" rtl="0">
              <a:spcBef>
                <a:spcPts val="0"/>
              </a:spcBef>
              <a:defRPr/>
            </a:lvl3pPr>
            <a:lvl4pPr marL="1371518" marR="0" lvl="3" indent="-12618" algn="l" rtl="0">
              <a:spcBef>
                <a:spcPts val="0"/>
              </a:spcBef>
              <a:defRPr/>
            </a:lvl4pPr>
            <a:lvl5pPr marL="1828691" marR="0" lvl="4" indent="-12591" algn="l" rtl="0">
              <a:spcBef>
                <a:spcPts val="0"/>
              </a:spcBef>
              <a:defRPr/>
            </a:lvl5pPr>
            <a:lvl6pPr marL="2285863" marR="0" lvl="5" indent="-12562" algn="l" rtl="0">
              <a:spcBef>
                <a:spcPts val="0"/>
              </a:spcBef>
              <a:defRPr/>
            </a:lvl6pPr>
            <a:lvl7pPr marL="2743036" marR="0" lvl="6" indent="-12536" algn="l" rtl="0">
              <a:spcBef>
                <a:spcPts val="0"/>
              </a:spcBef>
              <a:defRPr/>
            </a:lvl7pPr>
            <a:lvl8pPr marL="3200209" marR="0" lvl="7" indent="-12508" algn="l" rtl="0">
              <a:spcBef>
                <a:spcPts val="0"/>
              </a:spcBef>
              <a:defRPr/>
            </a:lvl8pPr>
            <a:lvl9pPr marL="3657381" marR="0" lvl="8" indent="-12481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7239000" y="6245225"/>
            <a:ext cx="1447800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en-US"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ctrTitle"/>
          </p:nvPr>
        </p:nvSpPr>
        <p:spPr>
          <a:xfrm>
            <a:off x="520700" y="2102497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000" b="1" i="0" u="none" strike="noStrike" cap="none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CEAS Tribunal</a:t>
            </a:r>
            <a:endParaRPr lang="en-US" sz="4000" b="1" i="0" u="none" strike="noStrike" cap="none" dirty="0">
              <a:solidFill>
                <a:schemeClr val="dk2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42" name="Shape 242"/>
          <p:cNvSpPr txBox="1"/>
          <p:nvPr/>
        </p:nvSpPr>
        <p:spPr>
          <a:xfrm>
            <a:off x="533400" y="4112457"/>
            <a:ext cx="86105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General Meeting</a:t>
            </a:r>
          </a:p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40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July 17th, 2017</a:t>
            </a:r>
            <a:endParaRPr lang="en-US" sz="4000" dirty="0">
              <a:solidFill>
                <a:schemeClr val="dk2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951" y="517264"/>
            <a:ext cx="7162844" cy="1143000"/>
          </a:xfrm>
        </p:spPr>
        <p:txBody>
          <a:bodyPr/>
          <a:lstStyle/>
          <a:p>
            <a:r>
              <a:rPr lang="en-US" sz="4400" b="1" dirty="0" smtClean="0"/>
              <a:t>Recognition Awards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2020" y="1660264"/>
            <a:ext cx="7969624" cy="3550967"/>
          </a:xfrm>
        </p:spPr>
        <p:txBody>
          <a:bodyPr/>
          <a:lstStyle/>
          <a:p>
            <a:r>
              <a:rPr lang="en-US" sz="2800" dirty="0" smtClean="0"/>
              <a:t>Professor and TA of the Semeste</a:t>
            </a:r>
            <a:r>
              <a:rPr lang="en-US" sz="2800" dirty="0" smtClean="0"/>
              <a:t>r nomination forms are coming out this week, be on the lookout for an email with more details!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3147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Officer Nominations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4474" y="1926494"/>
            <a:ext cx="7696244" cy="3550966"/>
          </a:xfrm>
        </p:spPr>
        <p:txBody>
          <a:bodyPr/>
          <a:lstStyle/>
          <a:p>
            <a:pPr marL="203200" indent="0">
              <a:buNone/>
            </a:pPr>
            <a:r>
              <a:rPr lang="en-US" sz="2000" dirty="0" smtClean="0"/>
              <a:t>VP of Collegiate Affairs (Fall 2017</a:t>
            </a:r>
            <a:r>
              <a:rPr lang="en-US" sz="2000" dirty="0" smtClean="0"/>
              <a:t>)</a:t>
            </a:r>
          </a:p>
          <a:p>
            <a:pPr marL="203200" indent="0">
              <a:buNone/>
            </a:pPr>
            <a:r>
              <a:rPr lang="en-US" sz="2000" dirty="0" smtClean="0"/>
              <a:t>- Chris Stone</a:t>
            </a:r>
            <a:endParaRPr lang="en-US" sz="2000" dirty="0" smtClean="0"/>
          </a:p>
          <a:p>
            <a:pPr marL="203200" indent="0">
              <a:buNone/>
            </a:pPr>
            <a:r>
              <a:rPr lang="en-US" sz="2000" dirty="0" smtClean="0"/>
              <a:t>- Emma Lowe</a:t>
            </a:r>
            <a:endParaRPr lang="en-US" sz="2000" dirty="0"/>
          </a:p>
          <a:p>
            <a:pPr marL="203200" indent="0">
              <a:buNone/>
            </a:pPr>
            <a:r>
              <a:rPr lang="en-US" sz="2000" dirty="0" smtClean="0"/>
              <a:t>VP of Collegiate Affairs (Spring 2018)</a:t>
            </a:r>
          </a:p>
          <a:p>
            <a:pPr>
              <a:buFontTx/>
              <a:buChar char="-"/>
            </a:pPr>
            <a:r>
              <a:rPr lang="en-US" sz="2000" dirty="0" smtClean="0"/>
              <a:t>Chris Stone</a:t>
            </a:r>
          </a:p>
          <a:p>
            <a:pPr>
              <a:buFontTx/>
              <a:buChar char="-"/>
            </a:pPr>
            <a:r>
              <a:rPr lang="en-US" sz="2000" dirty="0" smtClean="0"/>
              <a:t>Nathan </a:t>
            </a:r>
            <a:r>
              <a:rPr lang="en-US" sz="2000" dirty="0" err="1" smtClean="0"/>
              <a:t>Hamit</a:t>
            </a:r>
            <a:endParaRPr lang="en-US" sz="2000" dirty="0" smtClean="0"/>
          </a:p>
          <a:p>
            <a:pPr marL="203200" indent="0">
              <a:buNone/>
            </a:pPr>
            <a:r>
              <a:rPr lang="en-US" sz="2000" dirty="0" smtClean="0"/>
              <a:t>VP of Events (Spring 2018)</a:t>
            </a:r>
          </a:p>
          <a:p>
            <a:pPr>
              <a:buFontTx/>
              <a:buChar char="-"/>
            </a:pPr>
            <a:r>
              <a:rPr lang="en-US" sz="2000" dirty="0" smtClean="0"/>
              <a:t>Andy </a:t>
            </a:r>
            <a:r>
              <a:rPr lang="en-US" sz="2000" dirty="0" err="1" smtClean="0"/>
              <a:t>Droesch</a:t>
            </a:r>
            <a:endParaRPr lang="en-US" sz="2000" dirty="0" smtClean="0"/>
          </a:p>
          <a:p>
            <a:pPr marL="203200" indent="0">
              <a:buNone/>
            </a:pPr>
            <a:r>
              <a:rPr lang="en-US" sz="2000" dirty="0" smtClean="0"/>
              <a:t>- Christian Donovan</a:t>
            </a:r>
            <a:endParaRPr lang="en-US" sz="2000" dirty="0"/>
          </a:p>
          <a:p>
            <a:pPr marL="203200" indent="0">
              <a:buNone/>
            </a:pPr>
            <a:r>
              <a:rPr lang="en-US" sz="2000" dirty="0" smtClean="0"/>
              <a:t>Treasurer (Spring 2018)</a:t>
            </a:r>
            <a:endParaRPr lang="en-US" sz="2000" dirty="0"/>
          </a:p>
          <a:p>
            <a:pPr>
              <a:buFontTx/>
              <a:buChar char="-"/>
            </a:pPr>
            <a:r>
              <a:rPr lang="en-US" sz="2000" dirty="0" smtClean="0"/>
              <a:t>Jim </a:t>
            </a:r>
            <a:r>
              <a:rPr lang="en-US" sz="2000" dirty="0" err="1" smtClean="0"/>
              <a:t>Ohler</a:t>
            </a:r>
            <a:endParaRPr lang="en-US" sz="2000" dirty="0" smtClean="0"/>
          </a:p>
          <a:p>
            <a:pPr marL="2032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2859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Social Media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4474" y="1926494"/>
            <a:ext cx="7696244" cy="3550966"/>
          </a:xfrm>
        </p:spPr>
        <p:txBody>
          <a:bodyPr/>
          <a:lstStyle/>
          <a:p>
            <a:pPr marL="203200" indent="0">
              <a:buNone/>
            </a:pPr>
            <a:r>
              <a:rPr lang="en-US" sz="2000" dirty="0" smtClean="0"/>
              <a:t>Want to get updates about events and other things happening in CEAS, and also possibly win some cool prizes? Follow us on social media!</a:t>
            </a:r>
          </a:p>
          <a:p>
            <a:pPr marL="203200" indent="0">
              <a:buNone/>
            </a:pPr>
            <a:endParaRPr lang="en-US" sz="2000" dirty="0"/>
          </a:p>
          <a:p>
            <a:pPr marL="203200" indent="0">
              <a:buNone/>
            </a:pPr>
            <a:endParaRPr lang="en-US" sz="2000" dirty="0" smtClean="0"/>
          </a:p>
          <a:p>
            <a:pPr marL="20320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4461" y="3213735"/>
            <a:ext cx="1767567" cy="17675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50884" y="3261631"/>
            <a:ext cx="2055433" cy="16717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78267" y="5169683"/>
            <a:ext cx="2899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https://facebook.com/UCTribunal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228623" y="5169682"/>
            <a:ext cx="28999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@</a:t>
            </a:r>
            <a:r>
              <a:rPr lang="en-US" dirty="0" err="1" smtClean="0"/>
              <a:t>UCTribunal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768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We Want to Hear From You!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3200" indent="0">
              <a:buNone/>
            </a:pPr>
            <a:r>
              <a:rPr lang="en-US" sz="2400" dirty="0" smtClean="0"/>
              <a:t>Do you have an idea, question, or concern? We want to be a resource for you! You can reach us in the following ways:</a:t>
            </a:r>
          </a:p>
          <a:p>
            <a:pPr marL="203200" indent="0">
              <a:buNone/>
            </a:pPr>
            <a:endParaRPr lang="en-US" sz="900" dirty="0" smtClean="0"/>
          </a:p>
          <a:p>
            <a:r>
              <a:rPr lang="en-US" sz="2400" dirty="0" smtClean="0"/>
              <a:t> Engaging with our social media accounts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Emailing any one of our exec members (the full list is on our website at tribunal.uc.edu)</a:t>
            </a:r>
          </a:p>
          <a:p>
            <a:r>
              <a:rPr lang="en-US" sz="2400" dirty="0"/>
              <a:t> </a:t>
            </a:r>
            <a:r>
              <a:rPr lang="en-US" sz="2400" dirty="0" smtClean="0"/>
              <a:t>Stopping by our office in 650 Baldwin</a:t>
            </a:r>
          </a:p>
        </p:txBody>
      </p:sp>
    </p:spTree>
    <p:extLst>
      <p:ext uri="{BB962C8B-B14F-4D97-AF65-F5344CB8AC3E}">
        <p14:creationId xmlns:p14="http://schemas.microsoft.com/office/powerpoint/2010/main" val="404954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Shape 366"/>
          <p:cNvSpPr txBox="1">
            <a:spLocks noGrp="1"/>
          </p:cNvSpPr>
          <p:nvPr>
            <p:ph type="ctrTitle"/>
          </p:nvPr>
        </p:nvSpPr>
        <p:spPr>
          <a:xfrm>
            <a:off x="986881" y="1141714"/>
            <a:ext cx="7935098" cy="99060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0" i="0" u="none" strike="noStrike" cap="none" dirty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Next Meeting: </a:t>
            </a:r>
            <a:r>
              <a:rPr lang="en-US" sz="44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July 31</a:t>
            </a:r>
            <a:r>
              <a:rPr lang="en-US" sz="4400" baseline="300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st</a:t>
            </a:r>
            <a:r>
              <a:rPr lang="en-US" sz="4400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!</a:t>
            </a:r>
            <a:endParaRPr lang="en-US" sz="4400" b="0" i="0" u="none" strike="noStrike" cap="none" dirty="0">
              <a:solidFill>
                <a:schemeClr val="dk2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3012" y="2549461"/>
            <a:ext cx="3062836" cy="311981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i="0" u="none" strike="noStrike" cap="none" dirty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Agenda</a:t>
            </a:r>
          </a:p>
        </p:txBody>
      </p:sp>
      <p:sp>
        <p:nvSpPr>
          <p:cNvPr id="249" name="Shape 249"/>
          <p:cNvSpPr txBox="1">
            <a:spLocks noGrp="1"/>
          </p:cNvSpPr>
          <p:nvPr>
            <p:ph type="body" idx="1"/>
          </p:nvPr>
        </p:nvSpPr>
        <p:spPr>
          <a:xfrm>
            <a:off x="975093" y="2131145"/>
            <a:ext cx="8016551" cy="35509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Our Purpose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Committee Updates</a:t>
            </a:r>
          </a:p>
          <a:p>
            <a:pPr marL="457200" marR="0" lvl="0" indent="-457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SzPct val="100000"/>
            </a:pPr>
            <a:r>
              <a:rPr lang="en-US" sz="36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Officer Nominations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Shape 260"/>
          <p:cNvSpPr txBox="1">
            <a:spLocks noGrp="1"/>
          </p:cNvSpPr>
          <p:nvPr>
            <p:ph type="title"/>
          </p:nvPr>
        </p:nvSpPr>
        <p:spPr>
          <a:xfrm>
            <a:off x="1295400" y="609833"/>
            <a:ext cx="7696200" cy="1142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en-US" sz="4400" b="1" dirty="0" smtClean="0">
                <a:solidFill>
                  <a:schemeClr val="dk2"/>
                </a:solidFill>
                <a:latin typeface="PT Sans"/>
                <a:ea typeface="PT Sans"/>
                <a:cs typeface="PT Sans"/>
                <a:sym typeface="PT Sans"/>
              </a:rPr>
              <a:t>Our Purpose</a:t>
            </a:r>
            <a:endParaRPr lang="en-US" sz="4400" b="1" dirty="0">
              <a:solidFill>
                <a:schemeClr val="dk2"/>
              </a:solidFill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261" name="Shape 261"/>
          <p:cNvSpPr txBox="1"/>
          <p:nvPr/>
        </p:nvSpPr>
        <p:spPr>
          <a:xfrm>
            <a:off x="992776" y="2108950"/>
            <a:ext cx="8151173" cy="3293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marR="0" lvl="0" indent="-3111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dirty="0" smtClean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We serve as the </a:t>
            </a:r>
            <a:r>
              <a:rPr lang="en-US" sz="3200" b="0" i="0" u="none" strike="noStrike" cap="none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CEAS Branch of Student Government</a:t>
            </a:r>
          </a:p>
          <a:p>
            <a:pPr marL="285750" marR="0" lvl="0" indent="-311150" algn="l" rtl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b="0" i="0" u="none" strike="noStrike" cap="none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What we do: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Academic Representation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Fun Programs and Events</a:t>
            </a:r>
          </a:p>
          <a:p>
            <a:pPr marL="1028700" marR="0" lvl="1" indent="-571500" algn="l" rtl="0">
              <a:spcBef>
                <a:spcPts val="0"/>
              </a:spcBef>
              <a:buClr>
                <a:schemeClr val="dk1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dk1"/>
                </a:solidFill>
                <a:latin typeface="PT Sans"/>
                <a:ea typeface="PT Sans"/>
                <a:cs typeface="PT Sans"/>
                <a:sym typeface="PT Sans"/>
              </a:rPr>
              <a:t>Initiatives that better student experience in CEAS</a:t>
            </a:r>
          </a:p>
        </p:txBody>
      </p:sp>
    </p:spTree>
    <p:extLst>
      <p:ext uri="{BB962C8B-B14F-4D97-AF65-F5344CB8AC3E}">
        <p14:creationId xmlns:p14="http://schemas.microsoft.com/office/powerpoint/2010/main" val="199057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0696" y="244073"/>
            <a:ext cx="7696244" cy="1143000"/>
          </a:xfrm>
        </p:spPr>
        <p:txBody>
          <a:bodyPr/>
          <a:lstStyle/>
          <a:p>
            <a:r>
              <a:rPr lang="en-US" sz="4400" b="1" dirty="0" smtClean="0"/>
              <a:t>Organizational Chart</a:t>
            </a:r>
            <a:endParaRPr lang="en-US" sz="44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-2" b="-2"/>
          <a:stretch/>
        </p:blipFill>
        <p:spPr>
          <a:xfrm>
            <a:off x="1587394" y="1752833"/>
            <a:ext cx="6882848" cy="4354514"/>
          </a:xfrm>
          <a:prstGeom prst="snip2DiagRect">
            <a:avLst>
              <a:gd name="adj1" fmla="val 0"/>
              <a:gd name="adj2" fmla="val 6234"/>
            </a:avLst>
          </a:prstGeom>
        </p:spPr>
      </p:pic>
    </p:spTree>
    <p:extLst>
      <p:ext uri="{BB962C8B-B14F-4D97-AF65-F5344CB8AC3E}">
        <p14:creationId xmlns:p14="http://schemas.microsoft.com/office/powerpoint/2010/main" val="2397954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Officers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3200" indent="0">
              <a:buNone/>
            </a:pPr>
            <a:r>
              <a:rPr lang="en-US" sz="2000" b="1" dirty="0" smtClean="0"/>
              <a:t>President</a:t>
            </a:r>
            <a:r>
              <a:rPr lang="en-US" sz="2000" dirty="0" smtClean="0"/>
              <a:t>				Dane Sowers</a:t>
            </a:r>
          </a:p>
          <a:p>
            <a:pPr marL="203200" indent="0">
              <a:buNone/>
            </a:pPr>
            <a:r>
              <a:rPr lang="en-US" sz="2000" b="1" dirty="0" smtClean="0"/>
              <a:t>VP of Collegiate Affairs</a:t>
            </a:r>
            <a:r>
              <a:rPr lang="en-US" sz="2000" dirty="0" smtClean="0"/>
              <a:t>		Chris Stone</a:t>
            </a:r>
          </a:p>
          <a:p>
            <a:pPr marL="203200" indent="0">
              <a:buNone/>
            </a:pPr>
            <a:r>
              <a:rPr lang="en-US" sz="2000" b="1" dirty="0" smtClean="0"/>
              <a:t>VP of Events</a:t>
            </a:r>
            <a:r>
              <a:rPr lang="en-US" sz="2000" dirty="0" smtClean="0"/>
              <a:t>				Emma Lowe</a:t>
            </a:r>
          </a:p>
          <a:p>
            <a:pPr marL="203200" indent="0">
              <a:buNone/>
            </a:pPr>
            <a:r>
              <a:rPr lang="en-US" sz="2000" b="1" dirty="0" smtClean="0"/>
              <a:t>Chief of Staff	</a:t>
            </a:r>
            <a:r>
              <a:rPr lang="en-US" sz="2000" dirty="0" smtClean="0"/>
              <a:t>			Ashley Ramsey</a:t>
            </a:r>
          </a:p>
          <a:p>
            <a:pPr marL="203200" indent="0">
              <a:buNone/>
            </a:pPr>
            <a:r>
              <a:rPr lang="en-US" sz="2000" b="1" dirty="0" smtClean="0"/>
              <a:t>Treasurer</a:t>
            </a:r>
            <a:r>
              <a:rPr lang="en-US" sz="2000" dirty="0" smtClean="0"/>
              <a:t>				Jim </a:t>
            </a:r>
            <a:r>
              <a:rPr lang="en-US" sz="2000" dirty="0" err="1" smtClean="0"/>
              <a:t>Ohler</a:t>
            </a:r>
            <a:endParaRPr lang="en-US" sz="2000" dirty="0" smtClean="0"/>
          </a:p>
          <a:p>
            <a:pPr marL="203200" indent="0">
              <a:buNone/>
            </a:pPr>
            <a:r>
              <a:rPr lang="en-US" sz="2000" b="1" dirty="0" smtClean="0"/>
              <a:t>Senators</a:t>
            </a:r>
            <a:r>
              <a:rPr lang="en-US" sz="2000" dirty="0" smtClean="0"/>
              <a:t>				Chris Stone</a:t>
            </a:r>
          </a:p>
          <a:p>
            <a:pPr marL="203200" indent="0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Emma Lowe</a:t>
            </a:r>
          </a:p>
          <a:p>
            <a:pPr marL="2032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313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/>
              <a:t>Committee Chairs</a:t>
            </a:r>
            <a:endParaRPr lang="en-US" sz="44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752833"/>
            <a:ext cx="7696244" cy="3550966"/>
          </a:xfrm>
        </p:spPr>
        <p:txBody>
          <a:bodyPr/>
          <a:lstStyle/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Academic Affairs</a:t>
            </a:r>
            <a:r>
              <a:rPr lang="en-US" sz="1800" dirty="0" smtClean="0"/>
              <a:t>			Katie Feeney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Career Development</a:t>
            </a:r>
            <a:r>
              <a:rPr lang="en-US" sz="1800" dirty="0" smtClean="0"/>
              <a:t>			Nathan </a:t>
            </a:r>
            <a:r>
              <a:rPr lang="en-US" sz="1800" dirty="0" err="1" smtClean="0"/>
              <a:t>Hamit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dirty="0"/>
              <a:t>	</a:t>
            </a:r>
            <a:r>
              <a:rPr lang="en-US" sz="1800" dirty="0" smtClean="0"/>
              <a:t>				Grant Schroeder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Communications</a:t>
            </a:r>
            <a:r>
              <a:rPr lang="en-US" sz="1800" dirty="0" smtClean="0"/>
              <a:t>			Alex Hoffman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ESOC</a:t>
            </a:r>
            <a:r>
              <a:rPr lang="en-US" sz="1800" dirty="0" smtClean="0"/>
              <a:t>					Ezra Babcock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err="1" smtClean="0"/>
              <a:t>EWeek</a:t>
            </a:r>
            <a:r>
              <a:rPr lang="en-US" sz="1800" dirty="0" smtClean="0"/>
              <a:t>				Kristen </a:t>
            </a:r>
            <a:r>
              <a:rPr lang="en-US" sz="1800" dirty="0" err="1" smtClean="0"/>
              <a:t>Urasek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FELD</a:t>
            </a:r>
            <a:r>
              <a:rPr lang="en-US" sz="1800" dirty="0" smtClean="0"/>
              <a:t>					Konnor Barnes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Innovation</a:t>
            </a:r>
            <a:r>
              <a:rPr lang="en-US" sz="1800" dirty="0"/>
              <a:t>	</a:t>
            </a:r>
            <a:r>
              <a:rPr lang="en-US" sz="1800" dirty="0" smtClean="0"/>
              <a:t>			Elijah </a:t>
            </a:r>
            <a:r>
              <a:rPr lang="en-US" sz="1800" dirty="0" err="1" smtClean="0"/>
              <a:t>Ditchendorf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Luau</a:t>
            </a:r>
            <a:r>
              <a:rPr lang="en-US" sz="1800" dirty="0" smtClean="0"/>
              <a:t>					Nick </a:t>
            </a:r>
            <a:r>
              <a:rPr lang="en-US" sz="1800" dirty="0" err="1" smtClean="0"/>
              <a:t>Oslin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Mentorship</a:t>
            </a:r>
            <a:r>
              <a:rPr lang="en-US" sz="1800" dirty="0" smtClean="0"/>
              <a:t>				Emily </a:t>
            </a:r>
            <a:r>
              <a:rPr lang="en-US" sz="1800" dirty="0" err="1" smtClean="0"/>
              <a:t>Demjanenko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/>
              <a:t>	</a:t>
            </a:r>
            <a:r>
              <a:rPr lang="en-US" sz="1800" b="1" dirty="0" smtClean="0"/>
              <a:t>				</a:t>
            </a:r>
            <a:r>
              <a:rPr lang="en-US" sz="1800" dirty="0" smtClean="0"/>
              <a:t>Kareem </a:t>
            </a:r>
            <a:r>
              <a:rPr lang="en-US" sz="1800" dirty="0" err="1" smtClean="0"/>
              <a:t>Elgafy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Special Events				</a:t>
            </a:r>
            <a:r>
              <a:rPr lang="en-US" sz="1800" dirty="0" err="1" smtClean="0"/>
              <a:t>Hao</a:t>
            </a:r>
            <a:r>
              <a:rPr lang="en-US" sz="1800" dirty="0" smtClean="0"/>
              <a:t> Tran</a:t>
            </a:r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Secretary				</a:t>
            </a:r>
            <a:r>
              <a:rPr lang="en-US" sz="1800" dirty="0" smtClean="0"/>
              <a:t>Matthew </a:t>
            </a:r>
            <a:r>
              <a:rPr lang="en-US" sz="1800" dirty="0" err="1" smtClean="0"/>
              <a:t>Steinkirchner</a:t>
            </a:r>
            <a:endParaRPr lang="en-US" sz="1800" dirty="0" smtClean="0"/>
          </a:p>
          <a:p>
            <a:pPr marL="203200" indent="0">
              <a:spcBef>
                <a:spcPts val="200"/>
              </a:spcBef>
              <a:buNone/>
            </a:pPr>
            <a:r>
              <a:rPr lang="en-US" sz="1800" b="1" dirty="0" smtClean="0"/>
              <a:t>Technology				</a:t>
            </a:r>
            <a:r>
              <a:rPr lang="en-US" sz="1800" dirty="0" err="1" smtClean="0"/>
              <a:t>Rainor</a:t>
            </a:r>
            <a:r>
              <a:rPr lang="en-US" sz="1800" dirty="0" smtClean="0"/>
              <a:t> </a:t>
            </a:r>
            <a:r>
              <a:rPr lang="en-US" sz="1800" dirty="0" err="1" smtClean="0"/>
              <a:t>Tangvald</a:t>
            </a:r>
            <a:endParaRPr lang="en-US" sz="1800" b="1" dirty="0" smtClean="0"/>
          </a:p>
          <a:p>
            <a:pPr marL="2032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694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399" y="104223"/>
            <a:ext cx="7696244" cy="1143000"/>
          </a:xfrm>
        </p:spPr>
        <p:txBody>
          <a:bodyPr/>
          <a:lstStyle/>
          <a:p>
            <a:r>
              <a:rPr lang="en-US" sz="4400" b="1" dirty="0"/>
              <a:t>Senator Report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95399" y="1573795"/>
            <a:ext cx="7447385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5 Student Court justices were confirmed at the last Senate meeting: Khaled </a:t>
            </a:r>
            <a:r>
              <a:rPr lang="en-US" sz="2800" dirty="0" err="1" smtClean="0"/>
              <a:t>Aboumerhi</a:t>
            </a:r>
            <a:r>
              <a:rPr lang="en-US" sz="2800" dirty="0" smtClean="0"/>
              <a:t>, Clement Coleman, Dominique Francisco, Catherine Reinhart, and </a:t>
            </a:r>
            <a:r>
              <a:rPr lang="en-US" sz="2800" dirty="0" err="1" smtClean="0"/>
              <a:t>Alyse</a:t>
            </a:r>
            <a:r>
              <a:rPr lang="en-US" sz="2800" dirty="0" smtClean="0"/>
              <a:t> Weinstein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/>
              <a:t>Bearcat Card Expansion to OTR</a:t>
            </a:r>
          </a:p>
          <a:p>
            <a:pPr marL="285750" lvl="4" indent="-285750"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1269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241"/>
          <p:cNvSpPr txBox="1">
            <a:spLocks/>
          </p:cNvSpPr>
          <p:nvPr/>
        </p:nvSpPr>
        <p:spPr>
          <a:xfrm>
            <a:off x="988912" y="137389"/>
            <a:ext cx="8623299" cy="990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defRPr/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defRPr/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defRPr/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defRPr/>
            </a:lvl5pPr>
            <a:lvl6pPr marL="457173" marR="0" lvl="5" indent="-12673" algn="ctr" rtl="0">
              <a:spcBef>
                <a:spcPts val="0"/>
              </a:spcBef>
              <a:spcAft>
                <a:spcPts val="0"/>
              </a:spcAft>
              <a:defRPr/>
            </a:lvl6pPr>
            <a:lvl7pPr marL="914344" marR="0" lvl="6" indent="-12644" algn="ctr" rtl="0">
              <a:spcBef>
                <a:spcPts val="0"/>
              </a:spcBef>
              <a:spcAft>
                <a:spcPts val="0"/>
              </a:spcAft>
              <a:defRPr/>
            </a:lvl7pPr>
            <a:lvl8pPr marL="1371518" marR="0" lvl="7" indent="-12618" algn="ctr" rtl="0">
              <a:spcBef>
                <a:spcPts val="0"/>
              </a:spcBef>
              <a:spcAft>
                <a:spcPts val="0"/>
              </a:spcAft>
              <a:defRPr/>
            </a:lvl8pPr>
            <a:lvl9pPr marL="1828691" marR="0" lvl="8" indent="-12591" algn="ctr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pPr>
              <a:buSzPct val="25000"/>
            </a:pPr>
            <a:r>
              <a:rPr lang="en-US" sz="5000" b="1" dirty="0">
                <a:solidFill>
                  <a:schemeClr val="dk2"/>
                </a:solidFill>
                <a:latin typeface="Palatino Linotype" panose="02040502050505030304" pitchFamily="18" charset="0"/>
                <a:ea typeface="PT Sans"/>
                <a:cs typeface="PT Sans"/>
                <a:sym typeface="PT Sans"/>
              </a:rPr>
              <a:t>Special Events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22164" y="3604790"/>
            <a:ext cx="6804455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latin typeface="Palatino Linotype" panose="02040502050505030304" pitchFamily="18" charset="0"/>
              </a:rPr>
              <a:t>Tribunal Takes on Newport Aquarium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Date: July 22</a:t>
            </a:r>
            <a:r>
              <a:rPr lang="en-US" sz="2000" baseline="30000" dirty="0">
                <a:latin typeface="Palatino Linotype" panose="02040502050505030304" pitchFamily="18" charset="0"/>
              </a:rPr>
              <a:t>nd</a:t>
            </a:r>
            <a:r>
              <a:rPr lang="en-US" sz="2000" dirty="0">
                <a:latin typeface="Palatino Linotype" panose="02040502050505030304" pitchFamily="18" charset="0"/>
              </a:rPr>
              <a:t>  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Time: 9:30am-11:30am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Tickets are only $5!!!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endParaRPr lang="en-US" sz="2000" dirty="0">
              <a:latin typeface="Palatino Linotype" panose="02040502050505030304" pitchFamily="18" charset="0"/>
            </a:endParaRP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2000" dirty="0">
                <a:latin typeface="Palatino Linotype" panose="02040502050505030304" pitchFamily="18" charset="0"/>
              </a:rPr>
              <a:t>Sign up at </a:t>
            </a:r>
            <a:r>
              <a:rPr lang="en-US" sz="1800" dirty="0">
                <a:solidFill>
                  <a:srgbClr val="0070C0"/>
                </a:solidFill>
                <a:latin typeface="Georgia" panose="02040502050405020303" pitchFamily="18" charset="0"/>
              </a:rPr>
              <a:t>https://goo.gl/forms/1cP88hL7cmRaWRd53</a:t>
            </a:r>
          </a:p>
          <a:p>
            <a:pPr marL="285750" lvl="3" indent="-285750">
              <a:buFont typeface="Arial" panose="020B0604020202020204" pitchFamily="34" charset="0"/>
              <a:buChar char="•"/>
            </a:pPr>
            <a:endParaRPr lang="en-US" sz="1800" dirty="0">
              <a:latin typeface="Georgia" panose="02040502050405020303" pitchFamily="18" charset="0"/>
            </a:endParaRPr>
          </a:p>
          <a:p>
            <a:pPr marL="285750" lvl="3" indent="-285750">
              <a:buFont typeface="Arial" panose="020B0604020202020204" pitchFamily="34" charset="0"/>
              <a:buChar char="•"/>
            </a:pPr>
            <a:r>
              <a:rPr lang="en-US" sz="1800" dirty="0">
                <a:latin typeface="Georgia" panose="02040502050405020303" pitchFamily="18" charset="0"/>
              </a:rPr>
              <a:t>Payments can be made to </a:t>
            </a:r>
            <a:r>
              <a:rPr lang="en-US" sz="1800" dirty="0" err="1">
                <a:latin typeface="Georgia" panose="02040502050405020303" pitchFamily="18" charset="0"/>
              </a:rPr>
              <a:t>Venmo</a:t>
            </a:r>
            <a:r>
              <a:rPr lang="en-US" sz="1800" dirty="0">
                <a:latin typeface="Georgia" panose="02040502050405020303" pitchFamily="18" charset="0"/>
              </a:rPr>
              <a:t> (@Aiden-Nguyen-3) or Baldwin 650 from 3pm-5pm</a:t>
            </a:r>
          </a:p>
          <a:p>
            <a:pPr lvl="3"/>
            <a:endParaRPr lang="en-US" sz="1100" dirty="0">
              <a:latin typeface="Palatino Linotype" panose="02040502050505030304" pitchFamily="18" charset="0"/>
            </a:endParaRPr>
          </a:p>
          <a:p>
            <a:pPr lvl="3"/>
            <a:endParaRPr lang="en-US" sz="1100" dirty="0">
              <a:latin typeface="Palatino Linotype" panose="02040502050505030304" pitchFamily="18" charset="0"/>
            </a:endParaRPr>
          </a:p>
          <a:p>
            <a:pPr lvl="3"/>
            <a:endParaRPr lang="en-US" sz="1100" dirty="0">
              <a:latin typeface="Palatino Linotype" panose="02040502050505030304" pitchFamily="18" charset="0"/>
            </a:endParaRPr>
          </a:p>
          <a:p>
            <a:pPr lvl="3"/>
            <a:endParaRPr lang="en-US" sz="1100" dirty="0">
              <a:latin typeface="Palatino Linotype" panose="02040502050505030304" pitchFamily="18" charset="0"/>
            </a:endParaRPr>
          </a:p>
          <a:p>
            <a:pPr marL="342900" lvl="3" indent="-342900">
              <a:buFont typeface="Arial" panose="020B0604020202020204" pitchFamily="34" charset="0"/>
              <a:buChar char="•"/>
            </a:pPr>
            <a:endParaRPr lang="en-US" sz="2000" dirty="0">
              <a:latin typeface="Palatino Linotype" panose="02040502050505030304" pitchFamily="18" charset="0"/>
            </a:endParaRPr>
          </a:p>
        </p:txBody>
      </p:sp>
      <p:pic>
        <p:nvPicPr>
          <p:cNvPr id="8" name="Picture 4" descr="Image result for newport aquarium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9888" y="1127988"/>
            <a:ext cx="6900672" cy="2186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093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8951" y="517264"/>
            <a:ext cx="7162844" cy="1143000"/>
          </a:xfrm>
        </p:spPr>
        <p:txBody>
          <a:bodyPr/>
          <a:lstStyle/>
          <a:p>
            <a:r>
              <a:rPr lang="en-US" sz="4400" b="1" dirty="0" smtClean="0"/>
              <a:t>Luau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2020" y="1660264"/>
            <a:ext cx="7969624" cy="3550967"/>
          </a:xfrm>
        </p:spPr>
        <p:txBody>
          <a:bodyPr/>
          <a:lstStyle/>
          <a:p>
            <a:r>
              <a:rPr lang="en-US" sz="2800" dirty="0"/>
              <a:t>Thank you to everyone who came to Luau, </a:t>
            </a:r>
            <a:r>
              <a:rPr lang="en-US" sz="2800" dirty="0" smtClean="0"/>
              <a:t>we </a:t>
            </a:r>
            <a:r>
              <a:rPr lang="en-US" sz="2800" dirty="0"/>
              <a:t>hope everyone had a great time!</a:t>
            </a:r>
          </a:p>
          <a:p>
            <a:endParaRPr lang="en-US" sz="2800" dirty="0"/>
          </a:p>
          <a:p>
            <a:r>
              <a:rPr lang="en-US" sz="2800" dirty="0"/>
              <a:t>There </a:t>
            </a:r>
            <a:r>
              <a:rPr lang="en-US" sz="2800" dirty="0" smtClean="0"/>
              <a:t>are some lost-and-found items in the Tribunal office (650 Baldwin). </a:t>
            </a:r>
            <a:r>
              <a:rPr lang="en-US" sz="2800" dirty="0"/>
              <a:t>You can also contact me if you think you lost something </a:t>
            </a:r>
          </a:p>
          <a:p>
            <a:endParaRPr lang="en-US" sz="2800" dirty="0"/>
          </a:p>
          <a:p>
            <a:r>
              <a:rPr lang="en-US" sz="2800" dirty="0"/>
              <a:t>I will be sending out a post-Luau survey this </a:t>
            </a:r>
            <a:r>
              <a:rPr lang="en-US" sz="2800" dirty="0" smtClean="0"/>
              <a:t>week.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6553200" y="304800"/>
            <a:ext cx="24384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Nick Oslin</a:t>
            </a:r>
          </a:p>
          <a:p>
            <a:pPr algn="ctr"/>
            <a:r>
              <a:rPr lang="en-US" i="1" dirty="0" smtClean="0"/>
              <a:t>oslinnd@mail.uc.edu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777182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2554</TotalTime>
  <Words>365</Words>
  <Application>Microsoft Office PowerPoint</Application>
  <PresentationFormat>On-screen Show (4:3)</PresentationFormat>
  <Paragraphs>87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Calibri</vt:lpstr>
      <vt:lpstr>Georgia</vt:lpstr>
      <vt:lpstr>Palatino Linotype</vt:lpstr>
      <vt:lpstr>PT Sans</vt:lpstr>
      <vt:lpstr>Wingdings</vt:lpstr>
      <vt:lpstr>Default Design</vt:lpstr>
      <vt:lpstr>CEAS Tribunal</vt:lpstr>
      <vt:lpstr>Agenda</vt:lpstr>
      <vt:lpstr>Our Purpose</vt:lpstr>
      <vt:lpstr>Organizational Chart</vt:lpstr>
      <vt:lpstr>Officers</vt:lpstr>
      <vt:lpstr>Committee Chairs</vt:lpstr>
      <vt:lpstr>Senator Report</vt:lpstr>
      <vt:lpstr>PowerPoint Presentation</vt:lpstr>
      <vt:lpstr>Luau</vt:lpstr>
      <vt:lpstr>Recognition Awards</vt:lpstr>
      <vt:lpstr>Officer Nominations</vt:lpstr>
      <vt:lpstr>Social Media</vt:lpstr>
      <vt:lpstr>We Want to Hear From You!</vt:lpstr>
      <vt:lpstr>Next Meeting: July 31st!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Engineering and Applied  Science Tribunal</dc:title>
  <dc:creator>John Lewnard</dc:creator>
  <cp:lastModifiedBy>Sowers, Dane (sowersdd)</cp:lastModifiedBy>
  <cp:revision>81</cp:revision>
  <dcterms:modified xsi:type="dcterms:W3CDTF">2017-07-17T21:48:36Z</dcterms:modified>
</cp:coreProperties>
</file>