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7"/>
  </p:notesMasterIdLst>
  <p:sldIdLst>
    <p:sldId id="256" r:id="rId2"/>
    <p:sldId id="257" r:id="rId3"/>
    <p:sldId id="259" r:id="rId4"/>
    <p:sldId id="291" r:id="rId5"/>
    <p:sldId id="292" r:id="rId6"/>
    <p:sldId id="293" r:id="rId7"/>
    <p:sldId id="295" r:id="rId8"/>
    <p:sldId id="294" r:id="rId9"/>
    <p:sldId id="289" r:id="rId10"/>
    <p:sldId id="290" r:id="rId11"/>
    <p:sldId id="296" r:id="rId12"/>
    <p:sldId id="297" r:id="rId13"/>
    <p:sldId id="298" r:id="rId14"/>
    <p:sldId id="279" r:id="rId15"/>
    <p:sldId id="275" r:id="rId16"/>
  </p:sldIdLst>
  <p:sldSz cx="9144000" cy="6858000" type="screen4x3"/>
  <p:notesSz cx="6858000" cy="9144000"/>
  <p:embeddedFontLst>
    <p:embeddedFont>
      <p:font typeface="PT Sans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3655E6-D705-4404-A58A-54A7EEFD6AC9}">
  <a:tblStyle styleId="{D13655E6-D705-4404-A58A-54A7EEFD6AC9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3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93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449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129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marL="457173" marR="0" lvl="1" indent="-12673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marL="914344" marR="0" lvl="2" indent="-12644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marL="1371518" marR="0" lvl="3" indent="-1261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marL="1828691" marR="0" lvl="4" indent="-1259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marL="2285863" marR="0" lvl="5" indent="-1256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marL="2743036" marR="0" lvl="6" indent="-1253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marL="3200209" marR="0" lvl="7" indent="-1250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marL="3657381" marR="0" lvl="8" indent="-1248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Hom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forUC05_9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6375" tIns="28175" rIns="56375" bIns="28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marR="0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marR="0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marR="0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marR="0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marR="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marR="0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marR="0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marR="0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uceweek201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520700" y="2102497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Engineering and Applied Science Tribunal</a:t>
            </a:r>
            <a:endParaRPr lang="en-US" sz="4000" b="1" i="0" u="none" strike="noStrike" cap="none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533400" y="4112457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May 8, </a:t>
            </a:r>
            <a:r>
              <a:rPr lang="en-US" sz="4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2017</a:t>
            </a:r>
            <a:endParaRPr lang="en-US" sz="4000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365" y="0"/>
            <a:ext cx="7162844" cy="1143000"/>
          </a:xfrm>
        </p:spPr>
        <p:txBody>
          <a:bodyPr/>
          <a:lstStyle/>
          <a:p>
            <a:r>
              <a:rPr lang="en-US" sz="4400" b="1" dirty="0" smtClean="0"/>
              <a:t>Luau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865" y="1733005"/>
            <a:ext cx="8305844" cy="3550967"/>
          </a:xfrm>
        </p:spPr>
        <p:txBody>
          <a:bodyPr/>
          <a:lstStyle/>
          <a:p>
            <a:r>
              <a:rPr lang="en-US" sz="2000" dirty="0"/>
              <a:t>What it is: Our yearly celebration for engineers at </a:t>
            </a:r>
            <a:r>
              <a:rPr lang="en-US" sz="2000" b="1" dirty="0" smtClean="0"/>
              <a:t>The Beach </a:t>
            </a:r>
            <a:r>
              <a:rPr lang="en-US" sz="2000" b="1" dirty="0"/>
              <a:t>W</a:t>
            </a:r>
            <a:r>
              <a:rPr lang="en-US" sz="2000" b="1" dirty="0" smtClean="0"/>
              <a:t>aterpark </a:t>
            </a:r>
            <a:r>
              <a:rPr lang="en-US" sz="2000" dirty="0"/>
              <a:t>that includes </a:t>
            </a:r>
            <a:r>
              <a:rPr lang="en-US" sz="2000" dirty="0" smtClean="0"/>
              <a:t>admission, a towel, food, </a:t>
            </a:r>
            <a:r>
              <a:rPr lang="en-US" sz="2000" dirty="0"/>
              <a:t>and drinks for those of you of age</a:t>
            </a:r>
          </a:p>
          <a:p>
            <a:r>
              <a:rPr lang="en-US" sz="2000" b="1" dirty="0" smtClean="0"/>
              <a:t>When is it? </a:t>
            </a:r>
          </a:p>
          <a:p>
            <a:pPr lvl="1"/>
            <a:r>
              <a:rPr lang="en-US" sz="2000" dirty="0" smtClean="0"/>
              <a:t>Saturday, July 8</a:t>
            </a:r>
            <a:r>
              <a:rPr lang="en-US" sz="2000" baseline="30000" dirty="0" smtClean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2017</a:t>
            </a:r>
          </a:p>
          <a:p>
            <a:r>
              <a:rPr lang="en-US" sz="2000" b="1" dirty="0" smtClean="0"/>
              <a:t>How much? </a:t>
            </a:r>
          </a:p>
          <a:p>
            <a:pPr lvl="1"/>
            <a:r>
              <a:rPr lang="en-US" sz="2000" dirty="0" smtClean="0"/>
              <a:t>$25</a:t>
            </a:r>
            <a:endParaRPr lang="en-US" sz="2000" b="1" dirty="0" smtClean="0"/>
          </a:p>
          <a:p>
            <a:r>
              <a:rPr lang="en-US" sz="2000" b="1" dirty="0" smtClean="0"/>
              <a:t>When are we selling tickets?</a:t>
            </a:r>
            <a:endParaRPr lang="en-US" sz="2000" dirty="0" smtClean="0"/>
          </a:p>
          <a:p>
            <a:pPr lvl="1"/>
            <a:r>
              <a:rPr lang="en-US" sz="2000" dirty="0" smtClean="0"/>
              <a:t>2 weeks prior to the event</a:t>
            </a:r>
            <a:r>
              <a:rPr lang="en-US" sz="2000" b="1" dirty="0" smtClean="0"/>
              <a:t> </a:t>
            </a:r>
          </a:p>
          <a:p>
            <a:r>
              <a:rPr lang="en-US" sz="2000" dirty="0" smtClean="0"/>
              <a:t>If you want to submit a towel design, send me an email with the design. If your design wins, you get a free ticket!</a:t>
            </a:r>
            <a:endParaRPr lang="en-US" sz="2000" b="1" dirty="0"/>
          </a:p>
        </p:txBody>
      </p:sp>
      <p:sp>
        <p:nvSpPr>
          <p:cNvPr id="5" name="Shape 84"/>
          <p:cNvSpPr txBox="1"/>
          <p:nvPr/>
        </p:nvSpPr>
        <p:spPr>
          <a:xfrm>
            <a:off x="6648593" y="0"/>
            <a:ext cx="2504116" cy="66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b="1" u="sng" dirty="0" smtClean="0"/>
              <a:t>Chair:</a:t>
            </a:r>
          </a:p>
          <a:p>
            <a:pPr lvl="0">
              <a:spcBef>
                <a:spcPts val="0"/>
              </a:spcBef>
              <a:buNone/>
            </a:pPr>
            <a:r>
              <a:rPr lang="en-US" sz="1600" dirty="0" smtClean="0"/>
              <a:t>Nick </a:t>
            </a:r>
            <a:r>
              <a:rPr lang="en-US" sz="1600" dirty="0" err="1" smtClean="0"/>
              <a:t>Oslin</a:t>
            </a:r>
            <a:endParaRPr lang="en-US" sz="1600" dirty="0" smtClean="0"/>
          </a:p>
          <a:p>
            <a:pPr lvl="0">
              <a:spcBef>
                <a:spcPts val="0"/>
              </a:spcBef>
              <a:buNone/>
            </a:pPr>
            <a:r>
              <a:rPr lang="en-US" sz="1600" dirty="0" smtClean="0"/>
              <a:t>oslinnd@mail.uc.edu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99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0400" y="597358"/>
            <a:ext cx="7066881" cy="1022106"/>
          </a:xfrm>
        </p:spPr>
        <p:txBody>
          <a:bodyPr>
            <a:normAutofit fontScale="90000"/>
          </a:bodyPr>
          <a:lstStyle/>
          <a:p>
            <a:r>
              <a:rPr lang="en-US" sz="4050" b="1" dirty="0"/>
              <a:t>Join Tribunal Technology Committee!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76250" y="1876777"/>
            <a:ext cx="7350035" cy="3923132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Do your part to better the student experience while gaining hands-on experience fields such as: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Website Development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3D Printing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Data Management Systems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… and so much more!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If interested, email Rainor </a:t>
            </a:r>
            <a:r>
              <a:rPr lang="en-US" sz="2400" dirty="0" err="1">
                <a:solidFill>
                  <a:schemeClr val="tx1"/>
                </a:solidFill>
              </a:rPr>
              <a:t>Tangvald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at </a:t>
            </a:r>
            <a:r>
              <a:rPr lang="en-US" sz="2400" b="1" dirty="0" smtClean="0">
                <a:solidFill>
                  <a:schemeClr val="tx1"/>
                </a:solidFill>
              </a:rPr>
              <a:t>tangvarl@mail.uc.edu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Social Media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474" y="1926494"/>
            <a:ext cx="7696244" cy="3550966"/>
          </a:xfrm>
        </p:spPr>
        <p:txBody>
          <a:bodyPr/>
          <a:lstStyle/>
          <a:p>
            <a:pPr marL="203200" indent="0">
              <a:buNone/>
            </a:pPr>
            <a:r>
              <a:rPr lang="en-US" sz="2000" dirty="0" smtClean="0"/>
              <a:t>Want to get updates about events and other things happening in CEAS? Follow us on social media!</a:t>
            </a:r>
          </a:p>
          <a:p>
            <a:pPr marL="203200" indent="0">
              <a:buNone/>
            </a:pPr>
            <a:endParaRPr lang="en-US" sz="2000" dirty="0"/>
          </a:p>
          <a:p>
            <a:pPr marL="203200" indent="0">
              <a:buNone/>
            </a:pPr>
            <a:endParaRPr lang="en-US" sz="2000" dirty="0" smtClean="0"/>
          </a:p>
          <a:p>
            <a:pPr marL="2032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1" y="3213735"/>
            <a:ext cx="1767567" cy="1767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84" y="3261631"/>
            <a:ext cx="2055433" cy="1671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8267" y="5169683"/>
            <a:ext cx="289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https://facebook.com/UCTribunal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8623" y="5169682"/>
            <a:ext cx="289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UCTribunal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We Want to Hear From You!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400" dirty="0" smtClean="0"/>
              <a:t>Do you have an idea, question, or concern? We want to be a resource for you! You can reach us in the following ways:</a:t>
            </a:r>
          </a:p>
          <a:p>
            <a:pPr marL="203200" indent="0">
              <a:buNone/>
            </a:pPr>
            <a:endParaRPr lang="en-US" sz="900" dirty="0" smtClean="0"/>
          </a:p>
          <a:p>
            <a:r>
              <a:rPr lang="en-US" sz="2400" dirty="0" smtClean="0"/>
              <a:t> Engaging with our social media accounts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Emailing any one of our exec members (the full list is on our website at tribunal.uc.edu)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Stopping by our office in 650 Baldwin</a:t>
            </a:r>
          </a:p>
        </p:txBody>
      </p:sp>
    </p:spTree>
    <p:extLst>
      <p:ext uri="{BB962C8B-B14F-4D97-AF65-F5344CB8AC3E}">
        <p14:creationId xmlns:p14="http://schemas.microsoft.com/office/powerpoint/2010/main" val="40495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ctrTitle"/>
          </p:nvPr>
        </p:nvSpPr>
        <p:spPr>
          <a:xfrm>
            <a:off x="1333499" y="76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200" b="1" i="0" u="none" strike="noStrike" cap="none" dirty="0">
                <a:solidFill>
                  <a:schemeClr val="dk2"/>
                </a:solidFill>
                <a:latin typeface="+mn-lt"/>
                <a:ea typeface="PT Sans"/>
                <a:cs typeface="PT Sans"/>
                <a:sym typeface="PT Sans"/>
              </a:rPr>
              <a:t>Resources Available to You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subTitle" idx="1"/>
          </p:nvPr>
        </p:nvSpPr>
        <p:spPr>
          <a:xfrm>
            <a:off x="1117598" y="1016000"/>
            <a:ext cx="4076702" cy="55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Tutoring Center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nl-NL" sz="1800" dirty="0"/>
              <a:t>Baldwin 860 B</a:t>
            </a:r>
            <a:endParaRPr lang="en-US" sz="1800" dirty="0">
              <a:sym typeface="PT Sans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Women’s Center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nl-NL" sz="1800" dirty="0"/>
              <a:t>Steger Student Life Center, Suite 571</a:t>
            </a: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Title IX Office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3115 Edwards 1</a:t>
            </a:r>
            <a:endParaRPr lang="en-US" sz="1800" dirty="0">
              <a:sym typeface="PT Sans"/>
            </a:endParaRP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LGBTQ Center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565 Steger Student Life Center</a:t>
            </a:r>
            <a:endParaRPr lang="nl-NL" sz="1800" dirty="0"/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AACRC</a:t>
            </a:r>
            <a:endParaRPr lang="en-US" sz="1800" dirty="0">
              <a:sym typeface="PT Sans"/>
            </a:endParaRP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60 W. Charlton St</a:t>
            </a:r>
            <a:endParaRPr lang="nl-NL" sz="1800" dirty="0"/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RAPP</a:t>
            </a:r>
          </a:p>
          <a:p>
            <a:pPr marL="914373" lvl="1" indent="-457200" algn="l">
              <a:spcBef>
                <a:spcPts val="64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455 Steger Student Life Center</a:t>
            </a:r>
            <a:endParaRPr lang="en-US" sz="1800" dirty="0">
              <a:sym typeface="PT Sans"/>
            </a:endParaRPr>
          </a:p>
          <a:p>
            <a:pPr marL="914373" lvl="1" indent="-457200" algn="l">
              <a:spcBef>
                <a:spcPts val="640"/>
              </a:spcBef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" name="Shape 367"/>
          <p:cNvSpPr txBox="1">
            <a:spLocks/>
          </p:cNvSpPr>
          <p:nvPr/>
        </p:nvSpPr>
        <p:spPr>
          <a:xfrm>
            <a:off x="4978396" y="1016000"/>
            <a:ext cx="4000502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8" marR="0" lvl="3" indent="-1261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1" marR="0" lvl="4" indent="-1259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3" marR="0" lvl="5" indent="-1256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9" marR="0" lvl="7" indent="-1250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Ethnic Programs and Services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555 Steger Student Life Center</a:t>
            </a:r>
            <a:endParaRPr lang="nl-NL" sz="1800" dirty="0"/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Disability Services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210 University Pavilion</a:t>
            </a: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Veterans Programs and Services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230 University Pavilion</a:t>
            </a:r>
          </a:p>
          <a:p>
            <a:pPr marL="457200" lvl="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Wellness Center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Steger Student Life Center Room 675</a:t>
            </a:r>
            <a:endParaRPr lang="en-US" sz="1800" dirty="0">
              <a:sym typeface="PT Sans"/>
            </a:endParaRPr>
          </a:p>
          <a:p>
            <a:pPr marL="457200" lvl="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CAPS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225 Calhoun Street, Suite 200</a:t>
            </a:r>
            <a:endParaRPr lang="en-US" sz="1800" dirty="0">
              <a:sym typeface="PT Sans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51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ctrTitle"/>
          </p:nvPr>
        </p:nvSpPr>
        <p:spPr>
          <a:xfrm>
            <a:off x="986881" y="1141714"/>
            <a:ext cx="7935098" cy="99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 </a:t>
            </a:r>
            <a:r>
              <a:rPr lang="en-US" sz="44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May </a:t>
            </a:r>
            <a:r>
              <a:rPr lang="en-US" sz="44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22</a:t>
            </a:r>
            <a:r>
              <a:rPr lang="en-US" sz="4400" baseline="30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nd</a:t>
            </a:r>
            <a:r>
              <a:rPr lang="en-US" sz="44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!</a:t>
            </a:r>
            <a:endParaRPr lang="en-US" sz="4400" b="0" i="0" u="none" strike="noStrike" cap="none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30" y="2522628"/>
            <a:ext cx="571500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975093" y="2131145"/>
            <a:ext cx="8016551" cy="35509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Our Purpose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Overviews</a:t>
            </a:r>
            <a:endParaRPr lang="en-US" sz="36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Tribunal </a:t>
            </a:r>
            <a:r>
              <a:rPr lang="en-US" sz="3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Events</a:t>
            </a:r>
            <a:endParaRPr lang="en-US" sz="3600" dirty="0" smtClean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Our Purpose</a:t>
            </a:r>
            <a:endParaRPr lang="en-US" sz="4400" b="1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992776" y="2108950"/>
            <a:ext cx="8151173" cy="329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 serve as the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Branch of Student Government</a:t>
            </a:r>
          </a:p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do: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Academic Representation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Fun Programs and Events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Initiatives that better student experience in CEAS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696" y="244073"/>
            <a:ext cx="7696244" cy="1143000"/>
          </a:xfrm>
        </p:spPr>
        <p:txBody>
          <a:bodyPr/>
          <a:lstStyle/>
          <a:p>
            <a:r>
              <a:rPr lang="en-US" sz="4400" b="1" dirty="0" smtClean="0"/>
              <a:t>Organizational Chart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2" b="-2"/>
          <a:stretch/>
        </p:blipFill>
        <p:spPr>
          <a:xfrm>
            <a:off x="1587394" y="1752833"/>
            <a:ext cx="6882848" cy="4354514"/>
          </a:xfrm>
          <a:prstGeom prst="snip2DiagRect">
            <a:avLst>
              <a:gd name="adj1" fmla="val 0"/>
              <a:gd name="adj2" fmla="val 6234"/>
            </a:avLst>
          </a:prstGeom>
        </p:spPr>
      </p:pic>
    </p:spTree>
    <p:extLst>
      <p:ext uri="{BB962C8B-B14F-4D97-AF65-F5344CB8AC3E}">
        <p14:creationId xmlns:p14="http://schemas.microsoft.com/office/powerpoint/2010/main" val="23979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Officers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000" b="1" dirty="0" smtClean="0"/>
              <a:t>President</a:t>
            </a:r>
            <a:r>
              <a:rPr lang="en-US" sz="2000" dirty="0" smtClean="0"/>
              <a:t>				Dane Sowers</a:t>
            </a:r>
          </a:p>
          <a:p>
            <a:pPr marL="203200" indent="0">
              <a:buNone/>
            </a:pPr>
            <a:r>
              <a:rPr lang="en-US" sz="2000" b="1" dirty="0" smtClean="0"/>
              <a:t>VP of Collegiate Affairs</a:t>
            </a:r>
            <a:r>
              <a:rPr lang="en-US" sz="2000" dirty="0" smtClean="0"/>
              <a:t>		Chris Stone</a:t>
            </a:r>
          </a:p>
          <a:p>
            <a:pPr marL="203200" indent="0">
              <a:buNone/>
            </a:pPr>
            <a:r>
              <a:rPr lang="en-US" sz="2000" b="1" dirty="0" smtClean="0"/>
              <a:t>VP of Events</a:t>
            </a:r>
            <a:r>
              <a:rPr lang="en-US" sz="2000" dirty="0" smtClean="0"/>
              <a:t>				Emma Lowe</a:t>
            </a:r>
          </a:p>
          <a:p>
            <a:pPr marL="203200" indent="0">
              <a:buNone/>
            </a:pPr>
            <a:r>
              <a:rPr lang="en-US" sz="2000" b="1" dirty="0" smtClean="0"/>
              <a:t>Chief of Staff	</a:t>
            </a:r>
            <a:r>
              <a:rPr lang="en-US" sz="2000" dirty="0" smtClean="0"/>
              <a:t>			Ashley Ramsey</a:t>
            </a:r>
          </a:p>
          <a:p>
            <a:pPr marL="203200" indent="0">
              <a:buNone/>
            </a:pPr>
            <a:r>
              <a:rPr lang="en-US" sz="2000" b="1" dirty="0" smtClean="0"/>
              <a:t>Treasurer</a:t>
            </a:r>
            <a:r>
              <a:rPr lang="en-US" sz="2000" dirty="0" smtClean="0"/>
              <a:t>				Jim </a:t>
            </a:r>
            <a:r>
              <a:rPr lang="en-US" sz="2000" dirty="0" err="1" smtClean="0"/>
              <a:t>Ohler</a:t>
            </a:r>
            <a:endParaRPr lang="en-US" sz="2000" dirty="0" smtClean="0"/>
          </a:p>
          <a:p>
            <a:pPr marL="203200" indent="0">
              <a:buNone/>
            </a:pPr>
            <a:r>
              <a:rPr lang="en-US" sz="2000" b="1" dirty="0" smtClean="0"/>
              <a:t>Senators</a:t>
            </a:r>
            <a:r>
              <a:rPr lang="en-US" sz="2000" dirty="0" smtClean="0"/>
              <a:t>				Chris Stone</a:t>
            </a:r>
          </a:p>
          <a:p>
            <a:pPr marL="20320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Emma Lowe</a:t>
            </a:r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Committee Chairs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752833"/>
            <a:ext cx="7696244" cy="3550966"/>
          </a:xfrm>
        </p:spPr>
        <p:txBody>
          <a:bodyPr/>
          <a:lstStyle/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Academic Affairs</a:t>
            </a:r>
            <a:r>
              <a:rPr lang="en-US" sz="1800" dirty="0" smtClean="0"/>
              <a:t>			Katie Feeney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Career Development</a:t>
            </a:r>
            <a:r>
              <a:rPr lang="en-US" sz="1800" dirty="0" smtClean="0"/>
              <a:t>			Nathan </a:t>
            </a:r>
            <a:r>
              <a:rPr lang="en-US" sz="1800" dirty="0" err="1" smtClean="0"/>
              <a:t>Hamit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			Grant Schroeder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Communications</a:t>
            </a:r>
            <a:r>
              <a:rPr lang="en-US" sz="1800" dirty="0" smtClean="0"/>
              <a:t>			Alex Hoffman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ESOC</a:t>
            </a:r>
            <a:r>
              <a:rPr lang="en-US" sz="1800" dirty="0" smtClean="0"/>
              <a:t>					Ezra Babcock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err="1" smtClean="0"/>
              <a:t>EWeek</a:t>
            </a:r>
            <a:r>
              <a:rPr lang="en-US" sz="1800" dirty="0" smtClean="0"/>
              <a:t>				Kristen </a:t>
            </a:r>
            <a:r>
              <a:rPr lang="en-US" sz="1800" dirty="0" err="1" smtClean="0"/>
              <a:t>Urasek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FELD</a:t>
            </a:r>
            <a:r>
              <a:rPr lang="en-US" sz="1800" dirty="0" smtClean="0"/>
              <a:t>					Konnor Barnes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Innovation</a:t>
            </a:r>
            <a:r>
              <a:rPr lang="en-US" sz="1800" dirty="0"/>
              <a:t>	</a:t>
            </a:r>
            <a:r>
              <a:rPr lang="en-US" sz="1800" dirty="0" smtClean="0"/>
              <a:t>			Elijah </a:t>
            </a:r>
            <a:r>
              <a:rPr lang="en-US" sz="1800" dirty="0" err="1" smtClean="0"/>
              <a:t>Ditchendorf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Luau</a:t>
            </a:r>
            <a:r>
              <a:rPr lang="en-US" sz="1800" dirty="0" smtClean="0"/>
              <a:t>					Nick </a:t>
            </a:r>
            <a:r>
              <a:rPr lang="en-US" sz="1800" dirty="0" err="1" smtClean="0"/>
              <a:t>Oslin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Mentorship</a:t>
            </a:r>
            <a:r>
              <a:rPr lang="en-US" sz="1800" dirty="0" smtClean="0"/>
              <a:t>				Emily </a:t>
            </a:r>
            <a:r>
              <a:rPr lang="en-US" sz="1800" dirty="0" err="1" smtClean="0"/>
              <a:t>Demjanenko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				</a:t>
            </a:r>
            <a:r>
              <a:rPr lang="en-US" sz="1800" dirty="0" smtClean="0"/>
              <a:t>Kareem </a:t>
            </a:r>
            <a:r>
              <a:rPr lang="en-US" sz="1800" dirty="0" err="1" smtClean="0"/>
              <a:t>Elgafy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Special Events				</a:t>
            </a:r>
            <a:r>
              <a:rPr lang="en-US" sz="1800" dirty="0" err="1" smtClean="0"/>
              <a:t>Hao</a:t>
            </a:r>
            <a:r>
              <a:rPr lang="en-US" sz="1800" dirty="0" smtClean="0"/>
              <a:t> Tran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Secretary				</a:t>
            </a:r>
            <a:r>
              <a:rPr lang="en-US" sz="1800" dirty="0" smtClean="0"/>
              <a:t>Matthew </a:t>
            </a:r>
            <a:r>
              <a:rPr lang="en-US" sz="1800" dirty="0" err="1" smtClean="0"/>
              <a:t>Steinkirchner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Technology				</a:t>
            </a:r>
            <a:r>
              <a:rPr lang="en-US" sz="1800" dirty="0" err="1" smtClean="0"/>
              <a:t>Rainor</a:t>
            </a:r>
            <a:r>
              <a:rPr lang="en-US" sz="1800" dirty="0" smtClean="0"/>
              <a:t> </a:t>
            </a:r>
            <a:r>
              <a:rPr lang="en-US" sz="1800" dirty="0" err="1" smtClean="0"/>
              <a:t>Tangvald</a:t>
            </a:r>
            <a:endParaRPr lang="en-US" sz="1800" b="1" dirty="0" smtClean="0"/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Senator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800" dirty="0" smtClean="0"/>
              <a:t>- First </a:t>
            </a:r>
            <a:r>
              <a:rPr lang="en-US" sz="2800" dirty="0"/>
              <a:t>summer senate meeting </a:t>
            </a:r>
            <a:r>
              <a:rPr lang="en-US" sz="2800" dirty="0" smtClean="0"/>
              <a:t>Saturday, </a:t>
            </a:r>
            <a:r>
              <a:rPr lang="en-US" sz="2800" dirty="0"/>
              <a:t>May 13</a:t>
            </a:r>
            <a:r>
              <a:rPr lang="en-US" sz="2800" baseline="30000" dirty="0"/>
              <a:t>th</a:t>
            </a:r>
            <a:r>
              <a:rPr lang="en-US" sz="2800" dirty="0"/>
              <a:t> at Noon</a:t>
            </a:r>
          </a:p>
          <a:p>
            <a:pPr lvl="1"/>
            <a:endParaRPr lang="en-US" sz="2800" dirty="0"/>
          </a:p>
          <a:p>
            <a:pPr marL="203200" indent="0">
              <a:buNone/>
            </a:pPr>
            <a:r>
              <a:rPr lang="en-US" sz="2800" dirty="0" smtClean="0"/>
              <a:t>- Will </a:t>
            </a:r>
            <a:r>
              <a:rPr lang="en-US" sz="2800" dirty="0"/>
              <a:t>be discussing </a:t>
            </a:r>
            <a:r>
              <a:rPr lang="en-US" sz="2800" dirty="0" err="1"/>
              <a:t>Bearcountability</a:t>
            </a:r>
            <a:r>
              <a:rPr lang="en-US" sz="2800" dirty="0"/>
              <a:t> Bill</a:t>
            </a:r>
          </a:p>
          <a:p>
            <a:endParaRPr lang="en-US" sz="2800" dirty="0"/>
          </a:p>
          <a:p>
            <a:pPr marL="203200" indent="0">
              <a:buNone/>
            </a:pPr>
            <a:r>
              <a:rPr lang="en-US" sz="2800" dirty="0" smtClean="0"/>
              <a:t>- If </a:t>
            </a:r>
            <a:r>
              <a:rPr lang="en-US" sz="2800" dirty="0"/>
              <a:t>you are part of student organization and want your achievements to be recognized email me at </a:t>
            </a:r>
            <a:r>
              <a:rPr lang="en-US" sz="2800" dirty="0" smtClean="0"/>
              <a:t>stonec5@mail.uc.edu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12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1056375" y="1251286"/>
            <a:ext cx="8174400" cy="51856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Purpose: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Committee that 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osts fun events and service events for members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Potential Events: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Reds Games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Kings Island 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Different Festivals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Canoeing 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Habitat For Humanity Project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endParaRPr lang="en-US" sz="20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  <a:p>
            <a:pPr marL="457200" lvl="0" indent="-381000">
              <a:lnSpc>
                <a:spcPct val="90000"/>
              </a:lnSpc>
              <a:spcBef>
                <a:spcPts val="1000"/>
              </a:spcBef>
              <a:buSzPct val="75000"/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Committee Meetings:</a:t>
            </a:r>
          </a:p>
          <a:p>
            <a:pPr marL="857250" lvl="1" indent="-387350">
              <a:lnSpc>
                <a:spcPct val="90000"/>
              </a:lnSpc>
              <a:spcBef>
                <a:spcPts val="1000"/>
              </a:spcBef>
              <a:buSzPct val="750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Time: TBD</a:t>
            </a:r>
          </a:p>
          <a:p>
            <a:pPr marL="857250" lvl="1" indent="-387350">
              <a:lnSpc>
                <a:spcPct val="90000"/>
              </a:lnSpc>
              <a:spcBef>
                <a:spcPts val="1000"/>
              </a:spcBef>
              <a:buSzPct val="750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Location: Baldwin 655 </a:t>
            </a:r>
          </a:p>
          <a:p>
            <a:pPr marL="857250" lvl="1" indent="-387350">
              <a:lnSpc>
                <a:spcPct val="90000"/>
              </a:lnSpc>
              <a:spcBef>
                <a:spcPts val="1000"/>
              </a:spcBef>
              <a:buSzPct val="750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Contact: Hao Tran @ tranno@mail.uc.edu</a:t>
            </a:r>
            <a:endParaRPr sz="20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xfrm>
            <a:off x="1056375" y="108287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PT Sans"/>
                <a:cs typeface="PT Sans"/>
                <a:sym typeface="PT Sans"/>
              </a:rPr>
              <a:t>Special Events</a:t>
            </a:r>
          </a:p>
        </p:txBody>
      </p:sp>
    </p:spTree>
    <p:extLst>
      <p:ext uri="{BB962C8B-B14F-4D97-AF65-F5344CB8AC3E}">
        <p14:creationId xmlns:p14="http://schemas.microsoft.com/office/powerpoint/2010/main" val="3526320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295400" y="233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dirty="0" err="1"/>
              <a:t>EWeek</a:t>
            </a:r>
            <a:endParaRPr lang="en-US" sz="4400" b="1"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295400" y="868401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88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PT Sans"/>
              <a:buNone/>
            </a:pPr>
            <a:r>
              <a:rPr lang="en-US" sz="2400" dirty="0"/>
              <a:t>Did you attend </a:t>
            </a:r>
            <a:r>
              <a:rPr lang="en-US" sz="2400" dirty="0" err="1"/>
              <a:t>EWeek</a:t>
            </a:r>
            <a:r>
              <a:rPr lang="en-US" sz="2400" dirty="0"/>
              <a:t> this year? Please fill out our survey </a:t>
            </a:r>
            <a:r>
              <a:rPr lang="en-US" sz="2400" dirty="0">
                <a:highlight>
                  <a:srgbClr val="FFFFFF"/>
                </a:highlight>
              </a:rPr>
              <a:t>to help us gather feedback &amp; improve for </a:t>
            </a:r>
            <a:r>
              <a:rPr lang="en-US" sz="2400" dirty="0" smtClean="0">
                <a:highlight>
                  <a:srgbClr val="FFFFFF"/>
                </a:highlight>
              </a:rPr>
              <a:t>next year</a:t>
            </a:r>
            <a:r>
              <a:rPr lang="en-US" sz="2400" dirty="0">
                <a:highlight>
                  <a:srgbClr val="FFFFFF"/>
                </a:highlight>
              </a:rPr>
              <a:t>! </a:t>
            </a:r>
            <a:r>
              <a:rPr lang="en-US" sz="2400" b="1" u="sng" dirty="0">
                <a:highlight>
                  <a:srgbClr val="FFFFFF"/>
                </a:highlight>
                <a:hlinkClick r:id="rId3"/>
              </a:rPr>
              <a:t>https://tinyurl.com/uceweek2017</a:t>
            </a:r>
          </a:p>
          <a:p>
            <a:pPr marL="341312" marR="0" lvl="0" indent="-1381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PT Sans"/>
              <a:buNone/>
            </a:pPr>
            <a:endParaRPr sz="2400" dirty="0">
              <a:highlight>
                <a:srgbClr val="FFFFFF"/>
              </a:highlight>
            </a:endParaRPr>
          </a:p>
          <a:p>
            <a:pPr marL="0" marR="0" lvl="0" indent="-88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PT Sans"/>
              <a:buNone/>
            </a:pPr>
            <a:r>
              <a:rPr lang="en-US" sz="2400" dirty="0">
                <a:highlight>
                  <a:srgbClr val="FFFFFF"/>
                </a:highlight>
              </a:rPr>
              <a:t>Although I am away for the summer, I am working on new ideas and trying to come up with next year’s theme. If you want to get involved, send an email to </a:t>
            </a:r>
            <a:r>
              <a:rPr lang="en-US" sz="2400" b="1" u="sng" dirty="0" smtClean="0">
                <a:solidFill>
                  <a:schemeClr val="tx1"/>
                </a:solidFill>
                <a:highlight>
                  <a:srgbClr val="FFFFFF"/>
                </a:highlight>
              </a:rPr>
              <a:t>UC.EWeek@gmail.com</a:t>
            </a:r>
            <a:r>
              <a:rPr lang="en-US" sz="2400" b="1" dirty="0" smtClean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2400" dirty="0" smtClean="0">
                <a:highlight>
                  <a:srgbClr val="FFFFFF"/>
                </a:highlight>
              </a:rPr>
              <a:t>and </a:t>
            </a:r>
            <a:r>
              <a:rPr lang="en-US" sz="2400" dirty="0">
                <a:highlight>
                  <a:srgbClr val="FFFFFF"/>
                </a:highlight>
              </a:rPr>
              <a:t>I’ll be in touch!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400" y="4101449"/>
            <a:ext cx="3883422" cy="2588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6779221" y="103717"/>
            <a:ext cx="2504116" cy="66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b="1" u="sng" dirty="0" smtClean="0"/>
              <a:t>Chair:</a:t>
            </a:r>
          </a:p>
          <a:p>
            <a:pPr lvl="0">
              <a:spcBef>
                <a:spcPts val="0"/>
              </a:spcBef>
              <a:buNone/>
            </a:pPr>
            <a:r>
              <a:rPr lang="en-US" sz="1600" dirty="0" smtClean="0"/>
              <a:t>Kristen </a:t>
            </a:r>
            <a:r>
              <a:rPr lang="en-US" sz="1600" dirty="0" err="1"/>
              <a:t>Urasek</a:t>
            </a:r>
            <a:endParaRPr lang="en-US" sz="1600" dirty="0"/>
          </a:p>
          <a:p>
            <a:pPr lvl="0">
              <a:spcBef>
                <a:spcPts val="0"/>
              </a:spcBef>
              <a:buNone/>
            </a:pPr>
            <a:r>
              <a:rPr lang="en-US" sz="1600" dirty="0"/>
              <a:t>urasekkm@mail.uc.edu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6872" y="4101451"/>
            <a:ext cx="3201331" cy="213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1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525</Words>
  <Application>Microsoft Office PowerPoint</Application>
  <PresentationFormat>On-screen Show (4:3)</PresentationFormat>
  <Paragraphs>119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PT Sans</vt:lpstr>
      <vt:lpstr>Calibri</vt:lpstr>
      <vt:lpstr>Georgia</vt:lpstr>
      <vt:lpstr>Wingdings</vt:lpstr>
      <vt:lpstr>Arial</vt:lpstr>
      <vt:lpstr>Default Design</vt:lpstr>
      <vt:lpstr>Engineering and Applied Science Tribunal</vt:lpstr>
      <vt:lpstr>Agenda</vt:lpstr>
      <vt:lpstr>Our Purpose</vt:lpstr>
      <vt:lpstr>Organizational Chart</vt:lpstr>
      <vt:lpstr>Officers</vt:lpstr>
      <vt:lpstr>Committee Chairs</vt:lpstr>
      <vt:lpstr>Senator Report</vt:lpstr>
      <vt:lpstr>Special Events</vt:lpstr>
      <vt:lpstr>EWeek</vt:lpstr>
      <vt:lpstr>Luau</vt:lpstr>
      <vt:lpstr>Join Tribunal Technology Committee!</vt:lpstr>
      <vt:lpstr>Social Media</vt:lpstr>
      <vt:lpstr>We Want to Hear From You!</vt:lpstr>
      <vt:lpstr>Resources Available to You</vt:lpstr>
      <vt:lpstr>Next Meeting: May 22nd!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and Applied  Science Tribunal</dc:title>
  <dc:creator>John Lewnard</dc:creator>
  <cp:lastModifiedBy>Dane Sowers</cp:lastModifiedBy>
  <cp:revision>68</cp:revision>
  <dcterms:modified xsi:type="dcterms:W3CDTF">2017-05-08T20:38:05Z</dcterms:modified>
</cp:coreProperties>
</file>