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1" r:id="rId2"/>
  </p:sldMasterIdLst>
  <p:notesMasterIdLst>
    <p:notesMasterId r:id="rId20"/>
  </p:notesMasterIdLst>
  <p:sldIdLst>
    <p:sldId id="256" r:id="rId3"/>
    <p:sldId id="257" r:id="rId4"/>
    <p:sldId id="301" r:id="rId5"/>
    <p:sldId id="259" r:id="rId6"/>
    <p:sldId id="291" r:id="rId7"/>
    <p:sldId id="292" r:id="rId8"/>
    <p:sldId id="293" r:id="rId9"/>
    <p:sldId id="295" r:id="rId10"/>
    <p:sldId id="294" r:id="rId11"/>
    <p:sldId id="289" r:id="rId12"/>
    <p:sldId id="299" r:id="rId13"/>
    <p:sldId id="296" r:id="rId14"/>
    <p:sldId id="297" r:id="rId15"/>
    <p:sldId id="302" r:id="rId16"/>
    <p:sldId id="298" r:id="rId17"/>
    <p:sldId id="279" r:id="rId18"/>
    <p:sldId id="275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3655E6-D705-4404-A58A-54A7EEFD6AC9}">
  <a:tblStyle styleId="{D13655E6-D705-4404-A58A-54A7EEFD6AC9}" styleName="Table_0">
    <a:wholeTbl>
      <a:tcTxStyle b="off" i="off">
        <a:font>
          <a:latin typeface="Myriad Pro"/>
          <a:ea typeface="Myriad Pro"/>
          <a:cs typeface="Myriad Pro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>
      <p:cViewPr varScale="1">
        <p:scale>
          <a:sx n="91" d="100"/>
          <a:sy n="91" d="100"/>
        </p:scale>
        <p:origin x="137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8322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0984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741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0374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Shape 4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939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449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129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068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914400" y="2362201"/>
            <a:ext cx="7619999" cy="990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173" marR="0" lvl="5" indent="-12673" algn="ctr" rtl="0">
              <a:spcBef>
                <a:spcPts val="0"/>
              </a:spcBef>
              <a:spcAft>
                <a:spcPts val="0"/>
              </a:spcAft>
              <a:defRPr/>
            </a:lvl6pPr>
            <a:lvl7pPr marL="914344" marR="0" lvl="6" indent="-12644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518" marR="0" lvl="7" indent="-12618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691" marR="0" lvl="8" indent="-12591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4478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/>
            </a:lvl1pPr>
            <a:lvl2pPr marL="457173" marR="0" lvl="1" indent="-12673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/>
            </a:lvl2pPr>
            <a:lvl3pPr marL="914344" marR="0" lvl="2" indent="-12644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/>
            </a:lvl3pPr>
            <a:lvl4pPr marL="1371518" marR="0" lvl="3" indent="-1261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/>
            </a:lvl4pPr>
            <a:lvl5pPr marL="1828691" marR="0" lvl="4" indent="-12591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/>
            </a:lvl5pPr>
            <a:lvl6pPr marL="2285863" marR="0" lvl="5" indent="-12562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/>
            </a:lvl6pPr>
            <a:lvl7pPr marL="2743036" marR="0" lvl="6" indent="-1253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/>
            </a:lvl7pPr>
            <a:lvl8pPr marL="3200209" marR="0" lvl="7" indent="-1250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/>
            </a:lvl8pPr>
            <a:lvl9pPr marL="3657381" marR="0" lvl="8" indent="-12481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7315200" y="6248400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8077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173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344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518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691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3177381" y="-327816"/>
            <a:ext cx="3551236" cy="807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lvl="0" indent="-138113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•"/>
              <a:defRPr/>
            </a:lvl1pPr>
            <a:lvl2pPr marL="741363" lvl="1" indent="-106362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–"/>
              <a:defRPr/>
            </a:lvl2pPr>
            <a:lvl3pPr marL="1141413" lvl="2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•"/>
              <a:defRPr/>
            </a:lvl3pPr>
            <a:lvl4pPr marL="1598613" lvl="3" indent="-10001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–"/>
              <a:defRPr/>
            </a:lvl4pPr>
            <a:lvl5pPr marL="2055813" lvl="4" indent="-1000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5pPr>
            <a:lvl6pPr marL="2514450" lvl="5" indent="-1141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6pPr>
            <a:lvl7pPr marL="2971622" lvl="6" indent="-11412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7pPr>
            <a:lvl8pPr marL="3428795" lvl="7" indent="-1140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8pPr>
            <a:lvl9pPr marL="3885967" lvl="8" indent="-11406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5543550" y="2038349"/>
            <a:ext cx="4876799" cy="201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173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344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518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691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1428750" y="95249"/>
            <a:ext cx="4876799" cy="590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lvl="0" indent="-138113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•"/>
              <a:defRPr/>
            </a:lvl1pPr>
            <a:lvl2pPr marL="741363" lvl="1" indent="-106362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–"/>
              <a:defRPr/>
            </a:lvl2pPr>
            <a:lvl3pPr marL="1141413" lvl="2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•"/>
              <a:defRPr/>
            </a:lvl3pPr>
            <a:lvl4pPr marL="1598613" lvl="3" indent="-10001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–"/>
              <a:defRPr/>
            </a:lvl4pPr>
            <a:lvl5pPr marL="2055813" lvl="4" indent="-1000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5pPr>
            <a:lvl6pPr marL="2514450" lvl="5" indent="-1141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6pPr>
            <a:lvl7pPr marL="2971622" lvl="6" indent="-11412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7pPr>
            <a:lvl8pPr marL="3428795" lvl="7" indent="-1140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8pPr>
            <a:lvl9pPr marL="3885967" lvl="8" indent="-11406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8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92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54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44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61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31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24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4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295400" y="609833"/>
            <a:ext cx="7696244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173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344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518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691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295400" y="1935202"/>
            <a:ext cx="7696244" cy="35509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lvl="0" indent="-138113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•"/>
              <a:defRPr/>
            </a:lvl1pPr>
            <a:lvl2pPr marL="741363" lvl="1" indent="-106362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–"/>
              <a:defRPr/>
            </a:lvl2pPr>
            <a:lvl3pPr marL="1141413" lvl="2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•"/>
              <a:defRPr/>
            </a:lvl3pPr>
            <a:lvl4pPr marL="1598613" lvl="3" indent="-10001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–"/>
              <a:defRPr/>
            </a:lvl4pPr>
            <a:lvl5pPr marL="2055813" lvl="4" indent="-1000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5pPr>
            <a:lvl6pPr marL="2514450" lvl="5" indent="-1141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6pPr>
            <a:lvl7pPr marL="2971622" lvl="6" indent="-11412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7pPr>
            <a:lvl8pPr marL="3428795" lvl="7" indent="-1140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8pPr>
            <a:lvl9pPr marL="3885967" lvl="8" indent="-11406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36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31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9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8077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173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344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518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691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914400" y="1935166"/>
            <a:ext cx="3962399" cy="35512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5029200" y="1935166"/>
            <a:ext cx="3962399" cy="35512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722312" y="4406903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PT Sans"/>
              <a:buNone/>
              <a:defRPr/>
            </a:lvl1pPr>
            <a:lvl2pPr marL="457173" lvl="1" indent="-12673" rtl="0">
              <a:spcBef>
                <a:spcPts val="0"/>
              </a:spcBef>
              <a:buFont typeface="PT Sans"/>
              <a:buNone/>
              <a:defRPr/>
            </a:lvl2pPr>
            <a:lvl3pPr marL="914344" lvl="2" indent="-12644" rtl="0">
              <a:spcBef>
                <a:spcPts val="0"/>
              </a:spcBef>
              <a:buFont typeface="PT Sans"/>
              <a:buNone/>
              <a:defRPr/>
            </a:lvl3pPr>
            <a:lvl4pPr marL="1371518" lvl="3" indent="-12618" rtl="0">
              <a:spcBef>
                <a:spcPts val="0"/>
              </a:spcBef>
              <a:buFont typeface="PT Sans"/>
              <a:buNone/>
              <a:defRPr/>
            </a:lvl4pPr>
            <a:lvl5pPr marL="1828691" lvl="4" indent="-12591" rtl="0">
              <a:spcBef>
                <a:spcPts val="0"/>
              </a:spcBef>
              <a:buFont typeface="PT Sans"/>
              <a:buNone/>
              <a:defRPr/>
            </a:lvl5pPr>
            <a:lvl6pPr marL="2285863" lvl="5" indent="-12562" rtl="0">
              <a:spcBef>
                <a:spcPts val="0"/>
              </a:spcBef>
              <a:buFont typeface="PT Sans"/>
              <a:buNone/>
              <a:defRPr/>
            </a:lvl6pPr>
            <a:lvl7pPr marL="2743036" lvl="6" indent="-12536" rtl="0">
              <a:spcBef>
                <a:spcPts val="0"/>
              </a:spcBef>
              <a:buFont typeface="PT Sans"/>
              <a:buNone/>
              <a:defRPr/>
            </a:lvl7pPr>
            <a:lvl8pPr marL="3200209" lvl="7" indent="-12508" rtl="0">
              <a:spcBef>
                <a:spcPts val="0"/>
              </a:spcBef>
              <a:buFont typeface="PT Sans"/>
              <a:buNone/>
              <a:defRPr/>
            </a:lvl8pPr>
            <a:lvl9pPr marL="3657381" lvl="8" indent="-12481" rtl="0">
              <a:spcBef>
                <a:spcPts val="0"/>
              </a:spcBef>
              <a:buFont typeface="PT Sans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PT Sans"/>
              <a:buNone/>
              <a:defRPr/>
            </a:lvl1pPr>
            <a:lvl2pPr marL="457173" lvl="1" indent="-12673" rtl="0">
              <a:spcBef>
                <a:spcPts val="0"/>
              </a:spcBef>
              <a:buFont typeface="PT Sans"/>
              <a:buNone/>
              <a:defRPr/>
            </a:lvl2pPr>
            <a:lvl3pPr marL="914344" lvl="2" indent="-12644" rtl="0">
              <a:spcBef>
                <a:spcPts val="0"/>
              </a:spcBef>
              <a:buFont typeface="PT Sans"/>
              <a:buNone/>
              <a:defRPr/>
            </a:lvl3pPr>
            <a:lvl4pPr marL="1371518" lvl="3" indent="-12618" rtl="0">
              <a:spcBef>
                <a:spcPts val="0"/>
              </a:spcBef>
              <a:buFont typeface="PT Sans"/>
              <a:buNone/>
              <a:defRPr/>
            </a:lvl4pPr>
            <a:lvl5pPr marL="1828691" lvl="4" indent="-12591" rtl="0">
              <a:spcBef>
                <a:spcPts val="0"/>
              </a:spcBef>
              <a:buFont typeface="PT Sans"/>
              <a:buNone/>
              <a:defRPr/>
            </a:lvl5pPr>
            <a:lvl6pPr marL="2285863" lvl="5" indent="-12562" rtl="0">
              <a:spcBef>
                <a:spcPts val="0"/>
              </a:spcBef>
              <a:buFont typeface="PT Sans"/>
              <a:buNone/>
              <a:defRPr/>
            </a:lvl6pPr>
            <a:lvl7pPr marL="2743036" lvl="6" indent="-12536" rtl="0">
              <a:spcBef>
                <a:spcPts val="0"/>
              </a:spcBef>
              <a:buFont typeface="PT Sans"/>
              <a:buNone/>
              <a:defRPr/>
            </a:lvl7pPr>
            <a:lvl8pPr marL="3200209" lvl="7" indent="-12508" rtl="0">
              <a:spcBef>
                <a:spcPts val="0"/>
              </a:spcBef>
              <a:buFont typeface="PT Sans"/>
              <a:buNone/>
              <a:defRPr/>
            </a:lvl8pPr>
            <a:lvl9pPr marL="3657381" lvl="8" indent="-12481" rtl="0">
              <a:spcBef>
                <a:spcPts val="0"/>
              </a:spcBef>
              <a:buFont typeface="PT Sans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6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PT Sans"/>
              <a:buNone/>
              <a:defRPr/>
            </a:lvl1pPr>
            <a:lvl2pPr marL="457173" lvl="1" indent="-12673" rtl="0">
              <a:spcBef>
                <a:spcPts val="0"/>
              </a:spcBef>
              <a:buFont typeface="PT Sans"/>
              <a:buNone/>
              <a:defRPr/>
            </a:lvl2pPr>
            <a:lvl3pPr marL="914344" lvl="2" indent="-12644" rtl="0">
              <a:spcBef>
                <a:spcPts val="0"/>
              </a:spcBef>
              <a:buFont typeface="PT Sans"/>
              <a:buNone/>
              <a:defRPr/>
            </a:lvl3pPr>
            <a:lvl4pPr marL="1371518" lvl="3" indent="-12618" rtl="0">
              <a:spcBef>
                <a:spcPts val="0"/>
              </a:spcBef>
              <a:buFont typeface="PT Sans"/>
              <a:buNone/>
              <a:defRPr/>
            </a:lvl4pPr>
            <a:lvl5pPr marL="1828691" lvl="4" indent="-12591" rtl="0">
              <a:spcBef>
                <a:spcPts val="0"/>
              </a:spcBef>
              <a:buFont typeface="PT Sans"/>
              <a:buNone/>
              <a:defRPr/>
            </a:lvl5pPr>
            <a:lvl6pPr marL="2285863" lvl="5" indent="-12562" rtl="0">
              <a:spcBef>
                <a:spcPts val="0"/>
              </a:spcBef>
              <a:buFont typeface="PT Sans"/>
              <a:buNone/>
              <a:defRPr/>
            </a:lvl6pPr>
            <a:lvl7pPr marL="2743036" lvl="6" indent="-12536" rtl="0">
              <a:spcBef>
                <a:spcPts val="0"/>
              </a:spcBef>
              <a:buFont typeface="PT Sans"/>
              <a:buNone/>
              <a:defRPr/>
            </a:lvl7pPr>
            <a:lvl8pPr marL="3200209" lvl="7" indent="-12508" rtl="0">
              <a:spcBef>
                <a:spcPts val="0"/>
              </a:spcBef>
              <a:buFont typeface="PT Sans"/>
              <a:buNone/>
              <a:defRPr/>
            </a:lvl8pPr>
            <a:lvl9pPr marL="3657381" lvl="8" indent="-12481" rtl="0">
              <a:spcBef>
                <a:spcPts val="0"/>
              </a:spcBef>
              <a:buFont typeface="PT Sans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8077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173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344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518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691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PT Sans"/>
              <a:buNone/>
              <a:defRPr/>
            </a:lvl1pPr>
            <a:lvl2pPr marL="457173" lvl="1" indent="-12673" rtl="0">
              <a:spcBef>
                <a:spcPts val="0"/>
              </a:spcBef>
              <a:buFont typeface="PT Sans"/>
              <a:buNone/>
              <a:defRPr/>
            </a:lvl2pPr>
            <a:lvl3pPr marL="914344" lvl="2" indent="-12644" rtl="0">
              <a:spcBef>
                <a:spcPts val="0"/>
              </a:spcBef>
              <a:buFont typeface="PT Sans"/>
              <a:buNone/>
              <a:defRPr/>
            </a:lvl3pPr>
            <a:lvl4pPr marL="1371518" lvl="3" indent="-12618" rtl="0">
              <a:spcBef>
                <a:spcPts val="0"/>
              </a:spcBef>
              <a:buFont typeface="PT Sans"/>
              <a:buNone/>
              <a:defRPr/>
            </a:lvl4pPr>
            <a:lvl5pPr marL="1828691" lvl="4" indent="-12591" rtl="0">
              <a:spcBef>
                <a:spcPts val="0"/>
              </a:spcBef>
              <a:buFont typeface="PT Sans"/>
              <a:buNone/>
              <a:defRPr/>
            </a:lvl5pPr>
            <a:lvl6pPr marL="2285863" lvl="5" indent="-12562" rtl="0">
              <a:spcBef>
                <a:spcPts val="0"/>
              </a:spcBef>
              <a:buFont typeface="PT Sans"/>
              <a:buNone/>
              <a:defRPr/>
            </a:lvl6pPr>
            <a:lvl7pPr marL="2743036" lvl="6" indent="-12536" rtl="0">
              <a:spcBef>
                <a:spcPts val="0"/>
              </a:spcBef>
              <a:buFont typeface="PT Sans"/>
              <a:buNone/>
              <a:defRPr/>
            </a:lvl7pPr>
            <a:lvl8pPr marL="3200209" lvl="7" indent="-12508" rtl="0">
              <a:spcBef>
                <a:spcPts val="0"/>
              </a:spcBef>
              <a:buFont typeface="PT Sans"/>
              <a:buNone/>
              <a:defRPr/>
            </a:lvl8pPr>
            <a:lvl9pPr marL="3657381" lvl="8" indent="-12481" rtl="0">
              <a:spcBef>
                <a:spcPts val="0"/>
              </a:spcBef>
              <a:buFont typeface="PT Sans"/>
              <a:buNone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PT Sans"/>
              <a:buNone/>
              <a:defRPr/>
            </a:lvl1pPr>
            <a:lvl2pPr marL="457173" lvl="1" indent="-12673" rtl="0">
              <a:spcBef>
                <a:spcPts val="0"/>
              </a:spcBef>
              <a:buFont typeface="PT Sans"/>
              <a:buNone/>
              <a:defRPr/>
            </a:lvl2pPr>
            <a:lvl3pPr marL="914344" lvl="2" indent="-12644" rtl="0">
              <a:spcBef>
                <a:spcPts val="0"/>
              </a:spcBef>
              <a:buFont typeface="PT Sans"/>
              <a:buNone/>
              <a:defRPr/>
            </a:lvl3pPr>
            <a:lvl4pPr marL="1371518" lvl="3" indent="-12618" rtl="0">
              <a:spcBef>
                <a:spcPts val="0"/>
              </a:spcBef>
              <a:buFont typeface="PT Sans"/>
              <a:buNone/>
              <a:defRPr/>
            </a:lvl4pPr>
            <a:lvl5pPr marL="1828691" lvl="4" indent="-12591" rtl="0">
              <a:spcBef>
                <a:spcPts val="0"/>
              </a:spcBef>
              <a:buFont typeface="PT Sans"/>
              <a:buNone/>
              <a:defRPr/>
            </a:lvl5pPr>
            <a:lvl6pPr marL="2285863" lvl="5" indent="-12562" rtl="0">
              <a:spcBef>
                <a:spcPts val="0"/>
              </a:spcBef>
              <a:buFont typeface="PT Sans"/>
              <a:buNone/>
              <a:defRPr/>
            </a:lvl6pPr>
            <a:lvl7pPr marL="2743036" lvl="6" indent="-12536" rtl="0">
              <a:spcBef>
                <a:spcPts val="0"/>
              </a:spcBef>
              <a:buFont typeface="PT Sans"/>
              <a:buNone/>
              <a:defRPr/>
            </a:lvl7pPr>
            <a:lvl8pPr marL="3200209" lvl="7" indent="-12508" rtl="0">
              <a:spcBef>
                <a:spcPts val="0"/>
              </a:spcBef>
              <a:buFont typeface="PT Sans"/>
              <a:buNone/>
              <a:defRPr/>
            </a:lvl8pPr>
            <a:lvl9pPr marL="3657381" lvl="8" indent="-12481" rtl="0">
              <a:spcBef>
                <a:spcPts val="0"/>
              </a:spcBef>
              <a:buFont typeface="PT Sans"/>
              <a:buNone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Hom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34200" y="6445251"/>
            <a:ext cx="2176462" cy="38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 descr="forUC05_9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25717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/>
          <p:nvPr/>
        </p:nvSpPr>
        <p:spPr>
          <a:xfrm>
            <a:off x="873125" y="5770564"/>
            <a:ext cx="1933574" cy="892174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56375" tIns="28175" rIns="56375" bIns="281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8077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173" marR="0" lvl="5" indent="-12673" algn="ctr" rtl="0">
              <a:spcBef>
                <a:spcPts val="0"/>
              </a:spcBef>
              <a:spcAft>
                <a:spcPts val="0"/>
              </a:spcAft>
              <a:defRPr/>
            </a:lvl6pPr>
            <a:lvl7pPr marL="914344" marR="0" lvl="6" indent="-12644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518" marR="0" lvl="7" indent="-12618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691" marR="0" lvl="8" indent="-12591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914400" y="1935165"/>
            <a:ext cx="8077199" cy="35512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•"/>
              <a:defRPr/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–"/>
              <a:defRPr/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•"/>
              <a:defRPr/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–"/>
              <a:defRPr/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5pPr>
            <a:lvl6pPr marL="2514450" marR="0" lvl="5" indent="-1141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6pPr>
            <a:lvl7pPr marL="2971622" marR="0" lvl="6" indent="-11412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7pPr>
            <a:lvl8pPr marL="3428795" marR="0" lvl="7" indent="-1140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8pPr>
            <a:lvl9pPr marL="3885967" marR="0" lvl="8" indent="-11406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Char char="»"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28194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4572000" y="6245225"/>
            <a:ext cx="24383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173" marR="0" lvl="1" indent="-12673" algn="l" rtl="0">
              <a:spcBef>
                <a:spcPts val="0"/>
              </a:spcBef>
              <a:defRPr/>
            </a:lvl2pPr>
            <a:lvl3pPr marL="914344" marR="0" lvl="2" indent="-12644" algn="l" rtl="0">
              <a:spcBef>
                <a:spcPts val="0"/>
              </a:spcBef>
              <a:defRPr/>
            </a:lvl3pPr>
            <a:lvl4pPr marL="1371518" marR="0" lvl="3" indent="-12618" algn="l" rtl="0">
              <a:spcBef>
                <a:spcPts val="0"/>
              </a:spcBef>
              <a:defRPr/>
            </a:lvl4pPr>
            <a:lvl5pPr marL="1828691" marR="0" lvl="4" indent="-12591" algn="l" rtl="0">
              <a:spcBef>
                <a:spcPts val="0"/>
              </a:spcBef>
              <a:defRPr/>
            </a:lvl5pPr>
            <a:lvl6pPr marL="2285863" marR="0" lvl="5" indent="-12562" algn="l" rtl="0">
              <a:spcBef>
                <a:spcPts val="0"/>
              </a:spcBef>
              <a:defRPr/>
            </a:lvl6pPr>
            <a:lvl7pPr marL="2743036" marR="0" lvl="6" indent="-12536" algn="l" rtl="0">
              <a:spcBef>
                <a:spcPts val="0"/>
              </a:spcBef>
              <a:defRPr/>
            </a:lvl7pPr>
            <a:lvl8pPr marL="3200209" marR="0" lvl="7" indent="-12508" algn="l" rtl="0">
              <a:spcBef>
                <a:spcPts val="0"/>
              </a:spcBef>
              <a:defRPr/>
            </a:lvl8pPr>
            <a:lvl9pPr marL="3657381" marR="0" lvl="8" indent="-12481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7239000" y="6245225"/>
            <a:ext cx="1447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F7812-4CC2-4129-81E5-CB1DFE1F324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ECC9F-EAB6-4161-842F-D8F3C95C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2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uceweek201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ctrTitle"/>
          </p:nvPr>
        </p:nvSpPr>
        <p:spPr>
          <a:xfrm>
            <a:off x="520700" y="2102497"/>
            <a:ext cx="86232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1" i="0" u="none" strike="noStrike" cap="none" dirty="0" smtClean="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CEAS Tribunal</a:t>
            </a:r>
            <a:endParaRPr lang="en-US" sz="4000" b="1" i="0" u="none" strike="noStrike" cap="none" dirty="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2" name="Shape 242"/>
          <p:cNvSpPr txBox="1"/>
          <p:nvPr/>
        </p:nvSpPr>
        <p:spPr>
          <a:xfrm>
            <a:off x="533400" y="4112457"/>
            <a:ext cx="86105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dirty="0" smtClean="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General Meeting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dirty="0" smtClean="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May 22, 2017</a:t>
            </a:r>
            <a:endParaRPr lang="en-US" sz="4000" dirty="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295400" y="233"/>
            <a:ext cx="7696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400" b="1" dirty="0" err="1"/>
              <a:t>EWeek</a:t>
            </a:r>
            <a:endParaRPr lang="en-US" sz="4400" b="1" dirty="0"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295400" y="868401"/>
            <a:ext cx="7696200" cy="355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8333"/>
              <a:buFont typeface="PT Sans"/>
              <a:buNone/>
            </a:pPr>
            <a:r>
              <a:rPr lang="en-US" sz="2400" dirty="0"/>
              <a:t>Did you attend </a:t>
            </a:r>
            <a:r>
              <a:rPr lang="en-US" sz="2400" dirty="0" err="1"/>
              <a:t>EWeek</a:t>
            </a:r>
            <a:r>
              <a:rPr lang="en-US" sz="2400" dirty="0"/>
              <a:t> this year? Please fill out our survey </a:t>
            </a:r>
            <a:r>
              <a:rPr lang="en-US" sz="2400" dirty="0">
                <a:highlight>
                  <a:srgbClr val="FFFFFF"/>
                </a:highlight>
              </a:rPr>
              <a:t>to help us gather feedback &amp; improve for </a:t>
            </a:r>
            <a:r>
              <a:rPr lang="en-US" sz="2400" dirty="0" smtClean="0">
                <a:highlight>
                  <a:srgbClr val="FFFFFF"/>
                </a:highlight>
              </a:rPr>
              <a:t>next year</a:t>
            </a:r>
            <a:r>
              <a:rPr lang="en-US" sz="2400" dirty="0">
                <a:highlight>
                  <a:srgbClr val="FFFFFF"/>
                </a:highlight>
              </a:rPr>
              <a:t>! </a:t>
            </a:r>
            <a:r>
              <a:rPr lang="en-US" sz="2400" b="1" u="sng" dirty="0">
                <a:highlight>
                  <a:srgbClr val="FFFFFF"/>
                </a:highlight>
                <a:hlinkClick r:id="rId3"/>
              </a:rPr>
              <a:t>https://tinyurl.com/uceweek2017</a:t>
            </a:r>
          </a:p>
          <a:p>
            <a:pPr marL="341312" marR="0" lvl="0" indent="-13811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8333"/>
              <a:buFont typeface="PT Sans"/>
              <a:buNone/>
            </a:pPr>
            <a:endParaRPr sz="2400" dirty="0">
              <a:highlight>
                <a:srgbClr val="FFFFFF"/>
              </a:highlight>
            </a:endParaRPr>
          </a:p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8333"/>
              <a:buFont typeface="PT Sans"/>
              <a:buNone/>
            </a:pPr>
            <a:r>
              <a:rPr lang="en-US" sz="2400" dirty="0">
                <a:highlight>
                  <a:srgbClr val="FFFFFF"/>
                </a:highlight>
              </a:rPr>
              <a:t>Although I am away for the summer, I am working on new ideas and trying to come up with next year’s theme. If you want to get involved, send an email to </a:t>
            </a:r>
            <a:r>
              <a:rPr lang="en-US" sz="2400" b="1" u="sng" dirty="0" smtClean="0">
                <a:solidFill>
                  <a:schemeClr val="tx1"/>
                </a:solidFill>
                <a:highlight>
                  <a:srgbClr val="FFFFFF"/>
                </a:highlight>
              </a:rPr>
              <a:t>UC.EWeek@gmail.com</a:t>
            </a:r>
            <a:r>
              <a:rPr lang="en-US" sz="24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en-US" sz="2400" dirty="0" smtClean="0">
                <a:highlight>
                  <a:srgbClr val="FFFFFF"/>
                </a:highlight>
              </a:rPr>
              <a:t>and </a:t>
            </a:r>
            <a:r>
              <a:rPr lang="en-US" sz="2400" dirty="0">
                <a:highlight>
                  <a:srgbClr val="FFFFFF"/>
                </a:highlight>
              </a:rPr>
              <a:t>I’ll be in touch!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2400" y="4101449"/>
            <a:ext cx="3883422" cy="25882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/>
        </p:nvSpPr>
        <p:spPr>
          <a:xfrm>
            <a:off x="6779221" y="103717"/>
            <a:ext cx="2504116" cy="6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u="sng" dirty="0" smtClean="0"/>
              <a:t>Chair:</a:t>
            </a:r>
          </a:p>
          <a:p>
            <a:pPr lvl="0">
              <a:spcBef>
                <a:spcPts val="0"/>
              </a:spcBef>
              <a:buNone/>
            </a:pPr>
            <a:r>
              <a:rPr lang="en-US" sz="1600" dirty="0" smtClean="0"/>
              <a:t>Kristen </a:t>
            </a:r>
            <a:r>
              <a:rPr lang="en-US" sz="1600" dirty="0" err="1"/>
              <a:t>Urasek</a:t>
            </a:r>
            <a:endParaRPr lang="en-US" sz="1600" dirty="0"/>
          </a:p>
          <a:p>
            <a:pPr lvl="0">
              <a:spcBef>
                <a:spcPts val="0"/>
              </a:spcBef>
              <a:buNone/>
            </a:pPr>
            <a:r>
              <a:rPr lang="en-US" sz="1600" dirty="0"/>
              <a:t>urasekkm@mail.uc.edu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6872" y="4101451"/>
            <a:ext cx="3201331" cy="2133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15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951" y="517264"/>
            <a:ext cx="7162844" cy="1143000"/>
          </a:xfrm>
        </p:spPr>
        <p:txBody>
          <a:bodyPr/>
          <a:lstStyle/>
          <a:p>
            <a:r>
              <a:rPr lang="en-US" sz="4400" b="1" dirty="0" smtClean="0"/>
              <a:t>Luau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020" y="1660264"/>
            <a:ext cx="7969624" cy="3550967"/>
          </a:xfrm>
        </p:spPr>
        <p:txBody>
          <a:bodyPr/>
          <a:lstStyle/>
          <a:p>
            <a:r>
              <a:rPr lang="en-US" sz="2400" dirty="0" smtClean="0"/>
              <a:t>Our </a:t>
            </a:r>
            <a:r>
              <a:rPr lang="en-US" sz="2400" dirty="0"/>
              <a:t>yearly celebration for engineers at </a:t>
            </a:r>
            <a:r>
              <a:rPr lang="en-US" sz="2400" b="1" dirty="0" smtClean="0"/>
              <a:t>The Beach </a:t>
            </a:r>
            <a:r>
              <a:rPr lang="en-US" sz="2400" b="1" dirty="0"/>
              <a:t>W</a:t>
            </a:r>
            <a:r>
              <a:rPr lang="en-US" sz="2400" b="1" dirty="0" smtClean="0"/>
              <a:t>aterpark </a:t>
            </a:r>
            <a:r>
              <a:rPr lang="en-US" sz="2400" dirty="0"/>
              <a:t>that includes </a:t>
            </a:r>
            <a:r>
              <a:rPr lang="en-US" sz="2400" dirty="0" smtClean="0"/>
              <a:t>admission, a towel, food, </a:t>
            </a:r>
            <a:r>
              <a:rPr lang="en-US" sz="2400" dirty="0"/>
              <a:t>and drinks for those of you of </a:t>
            </a:r>
            <a:r>
              <a:rPr lang="en-US" sz="2400" dirty="0" smtClean="0"/>
              <a:t>age</a:t>
            </a:r>
          </a:p>
          <a:p>
            <a:r>
              <a:rPr lang="en-US" sz="2400" b="1" dirty="0" smtClean="0"/>
              <a:t>Saturday, July 8</a:t>
            </a:r>
            <a:r>
              <a:rPr lang="en-US" sz="2400" b="1" baseline="30000" dirty="0" smtClean="0"/>
              <a:t>th</a:t>
            </a:r>
            <a:r>
              <a:rPr lang="en-US" sz="2400" b="1" dirty="0"/>
              <a:t> </a:t>
            </a:r>
            <a:r>
              <a:rPr lang="en-US" sz="2400" b="1" dirty="0" smtClean="0"/>
              <a:t>2017</a:t>
            </a:r>
          </a:p>
          <a:p>
            <a:r>
              <a:rPr lang="en-US" sz="2400" dirty="0" smtClean="0"/>
              <a:t>We are selling tickets for </a:t>
            </a:r>
            <a:r>
              <a:rPr lang="en-US" sz="2400" b="1" dirty="0" smtClean="0"/>
              <a:t>$25 </a:t>
            </a:r>
            <a:r>
              <a:rPr lang="en-US" sz="2400" dirty="0" smtClean="0"/>
              <a:t>starting </a:t>
            </a:r>
            <a:r>
              <a:rPr lang="en-US" sz="2400" b="1" dirty="0" smtClean="0"/>
              <a:t>2 weeks prior</a:t>
            </a:r>
            <a:r>
              <a:rPr lang="en-US" sz="2400" dirty="0" smtClean="0"/>
              <a:t> to the event.</a:t>
            </a:r>
          </a:p>
          <a:p>
            <a:r>
              <a:rPr lang="en-US" sz="2400" b="1" dirty="0" smtClean="0"/>
              <a:t>Theme:</a:t>
            </a:r>
          </a:p>
          <a:p>
            <a:pPr lvl="1"/>
            <a:r>
              <a:rPr lang="en-US" sz="2400" dirty="0" smtClean="0"/>
              <a:t>Guardians of The Beach</a:t>
            </a:r>
          </a:p>
          <a:p>
            <a:r>
              <a:rPr lang="en-US" sz="2400" dirty="0" smtClean="0"/>
              <a:t>If you want to submit a towel design, send me an email with the design. If your design wins, you get a free ticket! Try to include the theme in your design.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304800"/>
            <a:ext cx="243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Nick Oslin</a:t>
            </a:r>
          </a:p>
          <a:p>
            <a:pPr algn="ctr"/>
            <a:r>
              <a:rPr lang="en-US" i="1" dirty="0" smtClean="0"/>
              <a:t>oslinnd@mail.uc.edu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7718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0400" y="597358"/>
            <a:ext cx="7066881" cy="1022106"/>
          </a:xfrm>
        </p:spPr>
        <p:txBody>
          <a:bodyPr>
            <a:normAutofit fontScale="90000"/>
          </a:bodyPr>
          <a:lstStyle/>
          <a:p>
            <a:r>
              <a:rPr lang="en-US" sz="4050" b="1" dirty="0"/>
              <a:t>Join Tribunal Technology Committee!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76250" y="1876777"/>
            <a:ext cx="7350035" cy="3923132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Do your part to better the student experience while gaining hands-on experience fields such as: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Website Development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3D Printing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Data Management Systems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… and so much more!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If interested, email Rainor </a:t>
            </a:r>
            <a:r>
              <a:rPr lang="en-US" sz="2400" dirty="0" err="1">
                <a:solidFill>
                  <a:schemeClr val="tx1"/>
                </a:solidFill>
              </a:rPr>
              <a:t>Tangvald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at </a:t>
            </a:r>
            <a:r>
              <a:rPr lang="en-US" sz="2400" b="1" dirty="0" smtClean="0">
                <a:solidFill>
                  <a:schemeClr val="tx1"/>
                </a:solidFill>
              </a:rPr>
              <a:t>tangvarl@mail.uc.edu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Social Media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474" y="1926494"/>
            <a:ext cx="7696244" cy="3550966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/>
              <a:t>Want to get updates about events and other things happening in CEAS? Follow us on social media!</a:t>
            </a:r>
          </a:p>
          <a:p>
            <a:pPr marL="203200" indent="0">
              <a:buNone/>
            </a:pPr>
            <a:endParaRPr lang="en-US" sz="2000" dirty="0"/>
          </a:p>
          <a:p>
            <a:pPr marL="203200" indent="0">
              <a:buNone/>
            </a:pPr>
            <a:endParaRPr lang="en-US" sz="2000" dirty="0" smtClean="0"/>
          </a:p>
          <a:p>
            <a:pPr marL="20320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61" y="3213735"/>
            <a:ext cx="1767567" cy="1767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884" y="3261631"/>
            <a:ext cx="2055433" cy="1671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8267" y="5169683"/>
            <a:ext cx="2899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https://facebook.com/UCTribunal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8623" y="5169682"/>
            <a:ext cx="2899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@</a:t>
            </a:r>
            <a:r>
              <a:rPr lang="en-US" dirty="0" err="1" smtClean="0"/>
              <a:t>UCTribunal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6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Provos</a:t>
            </a:r>
            <a:r>
              <a:rPr lang="en-US" sz="4400" b="1" dirty="0" smtClean="0"/>
              <a:t>t Meeting – 5/24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474" y="1926494"/>
            <a:ext cx="7696244" cy="3550966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 dirty="0" smtClean="0"/>
              <a:t>Provost </a:t>
            </a:r>
            <a:r>
              <a:rPr lang="en-US" sz="2800" dirty="0" err="1" smtClean="0"/>
              <a:t>Landgren</a:t>
            </a:r>
            <a:r>
              <a:rPr lang="en-US" sz="2800" dirty="0" smtClean="0"/>
              <a:t> will be hosting a meeting with CEAS </a:t>
            </a:r>
            <a:r>
              <a:rPr lang="en-US" sz="2800" dirty="0"/>
              <a:t>students “to learn from your individual perspective of the successes of the college in the recent past, and what you aspire for the college in the coming years</a:t>
            </a:r>
            <a:r>
              <a:rPr lang="en-US" sz="2800" dirty="0" smtClean="0"/>
              <a:t>.”</a:t>
            </a:r>
          </a:p>
          <a:p>
            <a:pPr>
              <a:buFontTx/>
              <a:buChar char="-"/>
            </a:pPr>
            <a:r>
              <a:rPr lang="en-US" sz="2800" b="1" dirty="0" smtClean="0"/>
              <a:t>This Wednesday, 5/24, from 11:30-12:30</a:t>
            </a:r>
          </a:p>
          <a:p>
            <a:pPr>
              <a:buFontTx/>
              <a:buChar char="-"/>
            </a:pPr>
            <a:r>
              <a:rPr lang="en-US" sz="2800" dirty="0" smtClean="0"/>
              <a:t>Baldwin 544/644</a:t>
            </a:r>
            <a:endParaRPr lang="en-US" sz="2800" dirty="0"/>
          </a:p>
          <a:p>
            <a:pPr marL="203200" indent="0">
              <a:buNone/>
            </a:pPr>
            <a:endParaRPr lang="en-US" sz="2000" dirty="0" smtClean="0"/>
          </a:p>
          <a:p>
            <a:pPr marL="2032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We Want to Hear From You!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400" dirty="0" smtClean="0"/>
              <a:t>Do you have an idea, question, or concern? We want to be a resource for you! You can reach us in the following ways:</a:t>
            </a:r>
          </a:p>
          <a:p>
            <a:pPr marL="203200" indent="0">
              <a:buNone/>
            </a:pPr>
            <a:endParaRPr lang="en-US" sz="900" dirty="0" smtClean="0"/>
          </a:p>
          <a:p>
            <a:r>
              <a:rPr lang="en-US" sz="2400" dirty="0" smtClean="0"/>
              <a:t> Engaging with our social media accounts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Emailing any one of our exec members (the full list is on our website at tribunal.uc.edu)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Stopping by our office in 650 Baldwin</a:t>
            </a:r>
          </a:p>
        </p:txBody>
      </p:sp>
    </p:spTree>
    <p:extLst>
      <p:ext uri="{BB962C8B-B14F-4D97-AF65-F5344CB8AC3E}">
        <p14:creationId xmlns:p14="http://schemas.microsoft.com/office/powerpoint/2010/main" val="40495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ctrTitle"/>
          </p:nvPr>
        </p:nvSpPr>
        <p:spPr>
          <a:xfrm>
            <a:off x="1333499" y="76201"/>
            <a:ext cx="7619999" cy="990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200" b="1" i="0" u="none" strike="noStrike" cap="none" dirty="0">
                <a:solidFill>
                  <a:schemeClr val="dk2"/>
                </a:solidFill>
                <a:latin typeface="+mn-lt"/>
                <a:ea typeface="PT Sans"/>
                <a:cs typeface="PT Sans"/>
                <a:sym typeface="PT Sans"/>
              </a:rPr>
              <a:t>Resources Available to You</a:t>
            </a:r>
          </a:p>
        </p:txBody>
      </p:sp>
      <p:sp>
        <p:nvSpPr>
          <p:cNvPr id="367" name="Shape 367"/>
          <p:cNvSpPr txBox="1">
            <a:spLocks noGrp="1"/>
          </p:cNvSpPr>
          <p:nvPr>
            <p:ph type="subTitle" idx="1"/>
          </p:nvPr>
        </p:nvSpPr>
        <p:spPr>
          <a:xfrm>
            <a:off x="1117598" y="1016000"/>
            <a:ext cx="4076702" cy="556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Tutoring Center</a:t>
            </a:r>
          </a:p>
          <a:p>
            <a:pPr marL="914373" lvl="1" indent="-457200" algn="l">
              <a:buSzPct val="100000"/>
              <a:buFont typeface="Arial" panose="020B0604020202020204" pitchFamily="34" charset="0"/>
              <a:buChar char="•"/>
            </a:pPr>
            <a:r>
              <a:rPr lang="nl-NL" sz="1800" dirty="0"/>
              <a:t>Baldwin 860 B</a:t>
            </a:r>
            <a:endParaRPr lang="en-US" sz="1800" dirty="0">
              <a:sym typeface="PT Sans"/>
            </a:endParaRPr>
          </a:p>
          <a:p>
            <a:pPr marL="457200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Women’s Center</a:t>
            </a:r>
          </a:p>
          <a:p>
            <a:pPr marL="914373" lvl="1" indent="-457200" algn="l">
              <a:buSzPct val="100000"/>
              <a:buFont typeface="Arial" panose="020B0604020202020204" pitchFamily="34" charset="0"/>
              <a:buChar char="•"/>
            </a:pPr>
            <a:r>
              <a:rPr lang="nl-NL" sz="1800" dirty="0"/>
              <a:t>Steger Student Life Center, Suite 571</a:t>
            </a:r>
            <a:endParaRPr lang="en-US" sz="18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Title IX Office</a:t>
            </a:r>
          </a:p>
          <a:p>
            <a:pPr marL="914373" lvl="1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3115 Edwards 1</a:t>
            </a:r>
            <a:endParaRPr lang="en-US" sz="1800" dirty="0">
              <a:sym typeface="PT Sans"/>
            </a:endParaRPr>
          </a:p>
          <a:p>
            <a:pPr marL="457200" marR="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LGBTQ Center</a:t>
            </a:r>
          </a:p>
          <a:p>
            <a:pPr marL="914373" lvl="1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565 Steger Student Life Center</a:t>
            </a:r>
            <a:endParaRPr lang="nl-NL" sz="1800" dirty="0"/>
          </a:p>
          <a:p>
            <a:pPr marL="457200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AACRC</a:t>
            </a:r>
            <a:endParaRPr lang="en-US" sz="1800" dirty="0">
              <a:sym typeface="PT Sans"/>
            </a:endParaRPr>
          </a:p>
          <a:p>
            <a:pPr marL="914373" lvl="1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60 W. Charlton St</a:t>
            </a:r>
            <a:endParaRPr lang="nl-NL" sz="1800" dirty="0"/>
          </a:p>
          <a:p>
            <a:pPr marL="457200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RAPP</a:t>
            </a:r>
          </a:p>
          <a:p>
            <a:pPr marL="914373" lvl="1" indent="-457200" algn="l">
              <a:spcBef>
                <a:spcPts val="64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455 Steger Student Life Center</a:t>
            </a:r>
            <a:endParaRPr lang="en-US" sz="1800" dirty="0">
              <a:sym typeface="PT Sans"/>
            </a:endParaRPr>
          </a:p>
          <a:p>
            <a:pPr marL="914373" lvl="1" indent="-457200" algn="l">
              <a:spcBef>
                <a:spcPts val="640"/>
              </a:spcBef>
              <a:buSzPct val="100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" name="Shape 367"/>
          <p:cNvSpPr txBox="1">
            <a:spLocks/>
          </p:cNvSpPr>
          <p:nvPr/>
        </p:nvSpPr>
        <p:spPr>
          <a:xfrm>
            <a:off x="4978396" y="1016000"/>
            <a:ext cx="4000502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73" marR="0" lvl="1" indent="-12673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44" marR="0" lvl="2" indent="-12644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18" marR="0" lvl="3" indent="-1261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691" marR="0" lvl="4" indent="-1259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863" marR="0" lvl="5" indent="-1256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036" marR="0" lvl="6" indent="-1253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209" marR="0" lvl="7" indent="-1250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381" marR="0" lvl="8" indent="-1248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Ethnic Programs and Services</a:t>
            </a:r>
          </a:p>
          <a:p>
            <a:pPr marL="914373" lvl="1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555 Steger Student Life Center</a:t>
            </a:r>
            <a:endParaRPr lang="nl-NL" sz="1800" dirty="0"/>
          </a:p>
          <a:p>
            <a:pPr marL="457200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Disability Services</a:t>
            </a:r>
          </a:p>
          <a:p>
            <a:pPr marL="914373" lvl="1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210 University Pavilion</a:t>
            </a:r>
          </a:p>
          <a:p>
            <a:pPr marL="457200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Veterans Programs and Services</a:t>
            </a:r>
          </a:p>
          <a:p>
            <a:pPr marL="914373" lvl="1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230 University Pavilion</a:t>
            </a:r>
          </a:p>
          <a:p>
            <a:pPr marL="457200" lvl="0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Wellness Center</a:t>
            </a:r>
          </a:p>
          <a:p>
            <a:pPr marL="914373" lvl="1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Steger Student Life Center Room 675</a:t>
            </a:r>
            <a:endParaRPr lang="en-US" sz="1800" dirty="0">
              <a:sym typeface="PT Sans"/>
            </a:endParaRPr>
          </a:p>
          <a:p>
            <a:pPr marL="457200" lvl="0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CAPS</a:t>
            </a:r>
          </a:p>
          <a:p>
            <a:pPr marL="914373" lvl="1" indent="-457200" algn="l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225 Calhoun Street, Suite 200</a:t>
            </a:r>
            <a:endParaRPr lang="en-US" sz="1800" dirty="0">
              <a:sym typeface="PT Sans"/>
            </a:endParaRPr>
          </a:p>
          <a:p>
            <a:pPr marL="457200" indent="-457200" algn="l">
              <a:buSzPct val="100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051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ctrTitle"/>
          </p:nvPr>
        </p:nvSpPr>
        <p:spPr>
          <a:xfrm>
            <a:off x="986881" y="1141714"/>
            <a:ext cx="7935098" cy="990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 dirty="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Next Meeting: </a:t>
            </a:r>
            <a:r>
              <a:rPr lang="en-US" sz="4400" dirty="0" smtClean="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June 5</a:t>
            </a:r>
            <a:r>
              <a:rPr lang="en-US" sz="4400" baseline="30000" dirty="0" smtClean="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th</a:t>
            </a:r>
            <a:r>
              <a:rPr lang="en-US" sz="4400" dirty="0" smtClean="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!</a:t>
            </a:r>
            <a:endParaRPr lang="en-US" sz="4400" b="0" i="0" u="none" strike="noStrike" cap="none" dirty="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30" y="2522628"/>
            <a:ext cx="5715000" cy="2962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1295400" y="609833"/>
            <a:ext cx="76962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Agenda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975093" y="2131145"/>
            <a:ext cx="8016551" cy="35509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>
              <a:spcBef>
                <a:spcPts val="320"/>
              </a:spcBef>
              <a:buSzPct val="100000"/>
            </a:pPr>
            <a:r>
              <a:rPr lang="en-US" sz="36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Engineering Diplomats Presentation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ct val="100000"/>
            </a:pPr>
            <a:r>
              <a:rPr lang="en-US" sz="3600" dirty="0" smtClean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Our Purpose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ct val="100000"/>
            </a:pPr>
            <a:r>
              <a:rPr lang="en-US" sz="3600" dirty="0" smtClean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Committee Overviews</a:t>
            </a:r>
            <a:endParaRPr lang="en-US" sz="36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T Sans"/>
            </a:pPr>
            <a:r>
              <a:rPr lang="en-US" sz="36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CEAS Tribunal </a:t>
            </a:r>
            <a:r>
              <a:rPr lang="en-US" sz="3600" dirty="0" smtClean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3"/>
          <a:stretch>
            <a:fillRect/>
          </a:stretch>
        </p:blipFill>
        <p:spPr bwMode="auto">
          <a:xfrm>
            <a:off x="195727" y="4239829"/>
            <a:ext cx="3457526" cy="213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932907" y="167369"/>
            <a:ext cx="4683126" cy="1404937"/>
            <a:chOff x="106708576" y="105430321"/>
            <a:chExt cx="4683573" cy="1405890"/>
          </a:xfrm>
        </p:grpSpPr>
        <p:sp>
          <p:nvSpPr>
            <p:cNvPr id="5" name="Rectangle 3" hidden="1"/>
            <p:cNvSpPr>
              <a:spLocks noChangeArrowheads="1"/>
            </p:cNvSpPr>
            <p:nvPr/>
          </p:nvSpPr>
          <p:spPr bwMode="auto">
            <a:xfrm>
              <a:off x="106708576" y="105430321"/>
              <a:ext cx="4683573" cy="1405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auto">
            <a:xfrm rot="20820000">
              <a:off x="106840364" y="105837784"/>
              <a:ext cx="4475776" cy="62935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 rot="20820000">
              <a:off x="106739257" y="105812118"/>
              <a:ext cx="4622213" cy="5989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2139875" y="628614"/>
            <a:ext cx="5005388" cy="519112"/>
            <a:chOff x="107682316" y="105903117"/>
            <a:chExt cx="5005771" cy="520051"/>
          </a:xfrm>
        </p:grpSpPr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07682316" y="105903117"/>
              <a:ext cx="5005771" cy="52005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08143509" y="105984675"/>
              <a:ext cx="4083384" cy="330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Co-op in CHINA! (Fall 2017)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 rot="936692">
            <a:off x="7010316" y="1111467"/>
            <a:ext cx="1758950" cy="725488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FREE housing and airfare!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45176" y="1463173"/>
            <a:ext cx="4130676" cy="4397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TA at Chongqing University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4138" y="1758100"/>
            <a:ext cx="5770563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Job responsibilities: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Setup of lab experiences for students in the Engineering Models I and Engineering Foundations courses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Working with UC faculty in running the labs and helping other students with their assignments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Assist with experiments that touch upon various programs within engineering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Responsibility for a group of students regarding their lab exercises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Proper care of the experiments and returning them to their respective places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Grading for Engineering Foundations and Engineering Models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84"/>
          <a:stretch/>
        </p:blipFill>
        <p:spPr bwMode="auto">
          <a:xfrm>
            <a:off x="5939258" y="2494822"/>
            <a:ext cx="3082273" cy="238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20" y="4891482"/>
            <a:ext cx="3159125" cy="17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6234" y="1071596"/>
            <a:ext cx="44862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270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Interested in traveling the world?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543675" y="5246571"/>
            <a:ext cx="2600325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Interested?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Contact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Sherry Liao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for more information or to apply!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liaoxn@ucmail.uc.edu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68695" y="192052"/>
            <a:ext cx="8852836" cy="4175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College of Engineering &amp; Applied Science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 rot="-546506">
            <a:off x="5648151" y="4535556"/>
            <a:ext cx="2697163" cy="404812"/>
          </a:xfrm>
          <a:prstGeom prst="rect">
            <a:avLst/>
          </a:prstGeom>
          <a:solidFill>
            <a:srgbClr val="FFFFFF"/>
          </a:solidFill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 foreign language necessary!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7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1295400" y="609833"/>
            <a:ext cx="7696200" cy="114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dirty="0" smtClean="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Our Purpose</a:t>
            </a:r>
            <a:endParaRPr lang="en-US" sz="4400" b="1" dirty="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992776" y="2108950"/>
            <a:ext cx="8151173" cy="3293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3111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dirty="0" smtClean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We serve as the 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CEAS Branch of Student Government</a:t>
            </a:r>
          </a:p>
          <a:p>
            <a:pPr marL="285750" marR="0" lvl="0" indent="-3111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What we do:</a:t>
            </a:r>
          </a:p>
          <a:p>
            <a:pPr marL="1028700" marR="0" lvl="1" indent="-571500" algn="l" rtl="0">
              <a:spcBef>
                <a:spcPts val="0"/>
              </a:spcBef>
              <a:buClr>
                <a:schemeClr val="dk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Academic Representation</a:t>
            </a:r>
          </a:p>
          <a:p>
            <a:pPr marL="1028700" marR="0" lvl="1" indent="-571500" algn="l" rtl="0">
              <a:spcBef>
                <a:spcPts val="0"/>
              </a:spcBef>
              <a:buClr>
                <a:schemeClr val="dk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Fun Programs and Events</a:t>
            </a:r>
          </a:p>
          <a:p>
            <a:pPr marL="1028700" marR="0" lvl="1" indent="-571500" algn="l" rtl="0">
              <a:spcBef>
                <a:spcPts val="0"/>
              </a:spcBef>
              <a:buClr>
                <a:schemeClr val="dk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Initiatives that better student experience in CEAS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696" y="244073"/>
            <a:ext cx="7696244" cy="1143000"/>
          </a:xfrm>
        </p:spPr>
        <p:txBody>
          <a:bodyPr/>
          <a:lstStyle/>
          <a:p>
            <a:r>
              <a:rPr lang="en-US" sz="4400" b="1" dirty="0" smtClean="0"/>
              <a:t>Organizational Chart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2" b="-2"/>
          <a:stretch/>
        </p:blipFill>
        <p:spPr>
          <a:xfrm>
            <a:off x="1587394" y="1752833"/>
            <a:ext cx="6882848" cy="4354514"/>
          </a:xfrm>
          <a:prstGeom prst="snip2DiagRect">
            <a:avLst>
              <a:gd name="adj1" fmla="val 0"/>
              <a:gd name="adj2" fmla="val 6234"/>
            </a:avLst>
          </a:prstGeom>
        </p:spPr>
      </p:pic>
    </p:spTree>
    <p:extLst>
      <p:ext uri="{BB962C8B-B14F-4D97-AF65-F5344CB8AC3E}">
        <p14:creationId xmlns:p14="http://schemas.microsoft.com/office/powerpoint/2010/main" val="239795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Officers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 smtClean="0"/>
              <a:t>President</a:t>
            </a:r>
            <a:r>
              <a:rPr lang="en-US" sz="2000" dirty="0" smtClean="0"/>
              <a:t>				Dane Sowers</a:t>
            </a:r>
          </a:p>
          <a:p>
            <a:pPr marL="203200" indent="0">
              <a:buNone/>
            </a:pPr>
            <a:r>
              <a:rPr lang="en-US" sz="2000" b="1" dirty="0" smtClean="0"/>
              <a:t>VP of Collegiate Affairs</a:t>
            </a:r>
            <a:r>
              <a:rPr lang="en-US" sz="2000" dirty="0" smtClean="0"/>
              <a:t>		Chris Stone</a:t>
            </a:r>
          </a:p>
          <a:p>
            <a:pPr marL="203200" indent="0">
              <a:buNone/>
            </a:pPr>
            <a:r>
              <a:rPr lang="en-US" sz="2000" b="1" dirty="0" smtClean="0"/>
              <a:t>VP of Events</a:t>
            </a:r>
            <a:r>
              <a:rPr lang="en-US" sz="2000" dirty="0" smtClean="0"/>
              <a:t>				Emma Lowe</a:t>
            </a:r>
          </a:p>
          <a:p>
            <a:pPr marL="203200" indent="0">
              <a:buNone/>
            </a:pPr>
            <a:r>
              <a:rPr lang="en-US" sz="2000" b="1" dirty="0" smtClean="0"/>
              <a:t>Chief of Staff	</a:t>
            </a:r>
            <a:r>
              <a:rPr lang="en-US" sz="2000" dirty="0" smtClean="0"/>
              <a:t>			Ashley Ramsey</a:t>
            </a:r>
          </a:p>
          <a:p>
            <a:pPr marL="203200" indent="0">
              <a:buNone/>
            </a:pPr>
            <a:r>
              <a:rPr lang="en-US" sz="2000" b="1" dirty="0" smtClean="0"/>
              <a:t>Treasurer</a:t>
            </a:r>
            <a:r>
              <a:rPr lang="en-US" sz="2000" dirty="0" smtClean="0"/>
              <a:t>				Jim </a:t>
            </a:r>
            <a:r>
              <a:rPr lang="en-US" sz="2000" dirty="0" err="1" smtClean="0"/>
              <a:t>Ohler</a:t>
            </a:r>
            <a:endParaRPr lang="en-US" sz="2000" dirty="0" smtClean="0"/>
          </a:p>
          <a:p>
            <a:pPr marL="203200" indent="0">
              <a:buNone/>
            </a:pPr>
            <a:r>
              <a:rPr lang="en-US" sz="2000" b="1" dirty="0" smtClean="0"/>
              <a:t>Senators</a:t>
            </a:r>
            <a:r>
              <a:rPr lang="en-US" sz="2000" dirty="0" smtClean="0"/>
              <a:t>				Chris Stone</a:t>
            </a:r>
          </a:p>
          <a:p>
            <a:pPr marL="20320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Emma Lowe</a:t>
            </a:r>
          </a:p>
          <a:p>
            <a:pPr marL="2032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Committee Chairs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752833"/>
            <a:ext cx="7696244" cy="3550966"/>
          </a:xfrm>
        </p:spPr>
        <p:txBody>
          <a:bodyPr/>
          <a:lstStyle/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Academic Affairs</a:t>
            </a:r>
            <a:r>
              <a:rPr lang="en-US" sz="1800" dirty="0" smtClean="0"/>
              <a:t>			Katie Feeney</a:t>
            </a:r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Career Development</a:t>
            </a:r>
            <a:r>
              <a:rPr lang="en-US" sz="1800" dirty="0" smtClean="0"/>
              <a:t>			Nathan </a:t>
            </a:r>
            <a:r>
              <a:rPr lang="en-US" sz="1800" dirty="0" err="1" smtClean="0"/>
              <a:t>Hamit</a:t>
            </a:r>
            <a:endParaRPr lang="en-US" sz="1800" dirty="0" smtClean="0"/>
          </a:p>
          <a:p>
            <a:pPr marL="203200" indent="0">
              <a:spcBef>
                <a:spcPts val="200"/>
              </a:spcBef>
              <a:buNone/>
            </a:pPr>
            <a:r>
              <a:rPr lang="en-US" sz="1800" dirty="0"/>
              <a:t>	</a:t>
            </a:r>
            <a:r>
              <a:rPr lang="en-US" sz="1800" dirty="0" smtClean="0"/>
              <a:t>				Grant Schroeder</a:t>
            </a:r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Communications</a:t>
            </a:r>
            <a:r>
              <a:rPr lang="en-US" sz="1800" dirty="0" smtClean="0"/>
              <a:t>			Alex Hoffman</a:t>
            </a:r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ESOC</a:t>
            </a:r>
            <a:r>
              <a:rPr lang="en-US" sz="1800" dirty="0" smtClean="0"/>
              <a:t>					Ezra Babcock</a:t>
            </a:r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err="1" smtClean="0"/>
              <a:t>EWeek</a:t>
            </a:r>
            <a:r>
              <a:rPr lang="en-US" sz="1800" dirty="0" smtClean="0"/>
              <a:t>				Kristen </a:t>
            </a:r>
            <a:r>
              <a:rPr lang="en-US" sz="1800" dirty="0" err="1" smtClean="0"/>
              <a:t>Urasek</a:t>
            </a:r>
            <a:endParaRPr lang="en-US" sz="1800" dirty="0" smtClean="0"/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FELD</a:t>
            </a:r>
            <a:r>
              <a:rPr lang="en-US" sz="1800" dirty="0" smtClean="0"/>
              <a:t>					Konnor Barnes</a:t>
            </a:r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Innovation</a:t>
            </a:r>
            <a:r>
              <a:rPr lang="en-US" sz="1800" dirty="0"/>
              <a:t>	</a:t>
            </a:r>
            <a:r>
              <a:rPr lang="en-US" sz="1800" dirty="0" smtClean="0"/>
              <a:t>			Elijah </a:t>
            </a:r>
            <a:r>
              <a:rPr lang="en-US" sz="1800" dirty="0" err="1" smtClean="0"/>
              <a:t>Ditchendorf</a:t>
            </a:r>
            <a:endParaRPr lang="en-US" sz="1800" dirty="0" smtClean="0"/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Luau</a:t>
            </a:r>
            <a:r>
              <a:rPr lang="en-US" sz="1800" dirty="0" smtClean="0"/>
              <a:t>					Nick </a:t>
            </a:r>
            <a:r>
              <a:rPr lang="en-US" sz="1800" dirty="0" err="1" smtClean="0"/>
              <a:t>Oslin</a:t>
            </a:r>
            <a:endParaRPr lang="en-US" sz="1800" dirty="0" smtClean="0"/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Mentorship</a:t>
            </a:r>
            <a:r>
              <a:rPr lang="en-US" sz="1800" dirty="0" smtClean="0"/>
              <a:t>				Emily </a:t>
            </a:r>
            <a:r>
              <a:rPr lang="en-US" sz="1800" dirty="0" err="1" smtClean="0"/>
              <a:t>Demjanenko</a:t>
            </a:r>
            <a:endParaRPr lang="en-US" sz="1800" dirty="0" smtClean="0"/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/>
              <a:t>	</a:t>
            </a:r>
            <a:r>
              <a:rPr lang="en-US" sz="1800" b="1" dirty="0" smtClean="0"/>
              <a:t>				</a:t>
            </a:r>
            <a:r>
              <a:rPr lang="en-US" sz="1800" dirty="0" smtClean="0"/>
              <a:t>Kareem </a:t>
            </a:r>
            <a:r>
              <a:rPr lang="en-US" sz="1800" dirty="0" err="1" smtClean="0"/>
              <a:t>Elgafy</a:t>
            </a:r>
            <a:endParaRPr lang="en-US" sz="1800" dirty="0" smtClean="0"/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Special Events				</a:t>
            </a:r>
            <a:r>
              <a:rPr lang="en-US" sz="1800" dirty="0" err="1" smtClean="0"/>
              <a:t>Hao</a:t>
            </a:r>
            <a:r>
              <a:rPr lang="en-US" sz="1800" dirty="0" smtClean="0"/>
              <a:t> Tran</a:t>
            </a:r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Secretary				</a:t>
            </a:r>
            <a:r>
              <a:rPr lang="en-US" sz="1800" dirty="0" smtClean="0"/>
              <a:t>Matthew </a:t>
            </a:r>
            <a:r>
              <a:rPr lang="en-US" sz="1800" dirty="0" err="1" smtClean="0"/>
              <a:t>Steinkirchner</a:t>
            </a:r>
            <a:endParaRPr lang="en-US" sz="1800" dirty="0" smtClean="0"/>
          </a:p>
          <a:p>
            <a:pPr marL="203200" indent="0">
              <a:spcBef>
                <a:spcPts val="200"/>
              </a:spcBef>
              <a:buNone/>
            </a:pPr>
            <a:r>
              <a:rPr lang="en-US" sz="1800" b="1" dirty="0" smtClean="0"/>
              <a:t>Technology				</a:t>
            </a:r>
            <a:r>
              <a:rPr lang="en-US" sz="1800" dirty="0" err="1" smtClean="0"/>
              <a:t>Rainor</a:t>
            </a:r>
            <a:r>
              <a:rPr lang="en-US" sz="1800" dirty="0" smtClean="0"/>
              <a:t> </a:t>
            </a:r>
            <a:r>
              <a:rPr lang="en-US" sz="1800" dirty="0" err="1" smtClean="0"/>
              <a:t>Tangvald</a:t>
            </a:r>
            <a:endParaRPr lang="en-US" sz="1800" b="1" dirty="0" smtClean="0"/>
          </a:p>
          <a:p>
            <a:pPr marL="2032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04223"/>
            <a:ext cx="7696244" cy="1143000"/>
          </a:xfrm>
        </p:spPr>
        <p:txBody>
          <a:bodyPr/>
          <a:lstStyle/>
          <a:p>
            <a:r>
              <a:rPr lang="en-US" sz="4400" b="1" dirty="0"/>
              <a:t>Senator Report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85" y="1106385"/>
            <a:ext cx="6882871" cy="534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6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1056375" y="1251286"/>
            <a:ext cx="8174400" cy="51856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FF000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Purpose: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Committee that 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osts fun events and service events for members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Potential Events:</a:t>
            </a:r>
          </a:p>
          <a:p>
            <a:pPr marL="857250" marR="0" lvl="1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Reds Games</a:t>
            </a:r>
          </a:p>
          <a:p>
            <a:pPr marL="857250" marR="0" lvl="1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Kings Island </a:t>
            </a:r>
          </a:p>
          <a:p>
            <a:pPr marL="857250" marR="0" lvl="1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Different Festivals</a:t>
            </a:r>
          </a:p>
          <a:p>
            <a:pPr marL="857250" marR="0" lvl="1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Canoeing </a:t>
            </a:r>
          </a:p>
          <a:p>
            <a:pPr marL="857250" marR="0" lvl="1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Habitat For Humanity Project</a:t>
            </a:r>
          </a:p>
          <a:p>
            <a:pPr marL="857250" marR="0" lvl="1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–"/>
            </a:pPr>
            <a:endParaRPr lang="en-US" sz="20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457200" lvl="0" indent="-381000">
              <a:lnSpc>
                <a:spcPct val="90000"/>
              </a:lnSpc>
              <a:spcBef>
                <a:spcPts val="1000"/>
              </a:spcBef>
              <a:buSzPct val="75000"/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Committee Meetings:</a:t>
            </a:r>
          </a:p>
          <a:p>
            <a:pPr marL="857250" lvl="1" indent="-387350">
              <a:lnSpc>
                <a:spcPct val="90000"/>
              </a:lnSpc>
              <a:spcBef>
                <a:spcPts val="1000"/>
              </a:spcBef>
              <a:buSzPct val="75000"/>
              <a:buFont typeface="Arial"/>
              <a:buChar char="–"/>
            </a:pPr>
            <a:r>
              <a:rPr lang="en-US" sz="20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Time: TBD</a:t>
            </a:r>
          </a:p>
          <a:p>
            <a:pPr marL="857250" lvl="1" indent="-387350">
              <a:lnSpc>
                <a:spcPct val="90000"/>
              </a:lnSpc>
              <a:spcBef>
                <a:spcPts val="1000"/>
              </a:spcBef>
              <a:buSzPct val="75000"/>
              <a:buFont typeface="Arial"/>
              <a:buChar char="–"/>
            </a:pPr>
            <a:r>
              <a:rPr lang="en-US" sz="20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Location: Baldwin 655 </a:t>
            </a:r>
          </a:p>
          <a:p>
            <a:pPr marL="857250" lvl="1" indent="-387350">
              <a:lnSpc>
                <a:spcPct val="90000"/>
              </a:lnSpc>
              <a:spcBef>
                <a:spcPts val="1000"/>
              </a:spcBef>
              <a:buSzPct val="75000"/>
              <a:buFont typeface="Arial"/>
              <a:buChar char="–"/>
            </a:pPr>
            <a:r>
              <a:rPr lang="en-US" sz="20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Contact: Hao Tran @ tranno@mail.uc.edu</a:t>
            </a:r>
            <a:endParaRPr sz="20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1056375" y="108287"/>
            <a:ext cx="7696200" cy="114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PT Sans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PT Sans"/>
                <a:cs typeface="PT Sans"/>
                <a:sym typeface="PT Sans"/>
              </a:rPr>
              <a:t>Special Events</a:t>
            </a:r>
          </a:p>
        </p:txBody>
      </p:sp>
    </p:spTree>
    <p:extLst>
      <p:ext uri="{BB962C8B-B14F-4D97-AF65-F5344CB8AC3E}">
        <p14:creationId xmlns:p14="http://schemas.microsoft.com/office/powerpoint/2010/main" val="3526320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000000"/>
      </a:accent5>
      <a:accent6>
        <a:srgbClr val="000000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664</Words>
  <Application>Microsoft Office PowerPoint</Application>
  <PresentationFormat>On-screen Show (4:3)</PresentationFormat>
  <Paragraphs>134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Georgia</vt:lpstr>
      <vt:lpstr>PT Sans</vt:lpstr>
      <vt:lpstr>Symbol</vt:lpstr>
      <vt:lpstr>Times New Roman</vt:lpstr>
      <vt:lpstr>Wingdings</vt:lpstr>
      <vt:lpstr>Default Design</vt:lpstr>
      <vt:lpstr>Office Theme</vt:lpstr>
      <vt:lpstr>CEAS Tribunal</vt:lpstr>
      <vt:lpstr>Agenda</vt:lpstr>
      <vt:lpstr>PowerPoint Presentation</vt:lpstr>
      <vt:lpstr>Our Purpose</vt:lpstr>
      <vt:lpstr>Organizational Chart</vt:lpstr>
      <vt:lpstr>Officers</vt:lpstr>
      <vt:lpstr>Committee Chairs</vt:lpstr>
      <vt:lpstr>Senator Report</vt:lpstr>
      <vt:lpstr>Special Events</vt:lpstr>
      <vt:lpstr>EWeek</vt:lpstr>
      <vt:lpstr>Luau</vt:lpstr>
      <vt:lpstr>Join Tribunal Technology Committee!</vt:lpstr>
      <vt:lpstr>Social Media</vt:lpstr>
      <vt:lpstr>Provost Meeting – 5/24</vt:lpstr>
      <vt:lpstr>We Want to Hear From You!</vt:lpstr>
      <vt:lpstr>Resources Available to You</vt:lpstr>
      <vt:lpstr>Next Meeting: June 5th!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and Applied  Science Tribunal</dc:title>
  <dc:creator>John Lewnard</dc:creator>
  <cp:lastModifiedBy>Dane Sowers</cp:lastModifiedBy>
  <cp:revision>71</cp:revision>
  <dcterms:modified xsi:type="dcterms:W3CDTF">2017-05-22T20:58:18Z</dcterms:modified>
</cp:coreProperties>
</file>