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  <p:sldMasterId id="2147483681" r:id="rId2"/>
  </p:sldMasterIdLst>
  <p:notesMasterIdLst>
    <p:notesMasterId r:id="rId25"/>
  </p:notesMasterIdLst>
  <p:sldIdLst>
    <p:sldId id="256" r:id="rId3"/>
    <p:sldId id="257" r:id="rId4"/>
    <p:sldId id="300" r:id="rId5"/>
    <p:sldId id="291" r:id="rId6"/>
    <p:sldId id="292" r:id="rId7"/>
    <p:sldId id="293" r:id="rId8"/>
    <p:sldId id="302" r:id="rId9"/>
    <p:sldId id="312" r:id="rId10"/>
    <p:sldId id="303" r:id="rId11"/>
    <p:sldId id="313" r:id="rId12"/>
    <p:sldId id="304" r:id="rId13"/>
    <p:sldId id="314" r:id="rId14"/>
    <p:sldId id="310" r:id="rId15"/>
    <p:sldId id="311" r:id="rId16"/>
    <p:sldId id="305" r:id="rId17"/>
    <p:sldId id="308" r:id="rId18"/>
    <p:sldId id="309" r:id="rId19"/>
    <p:sldId id="306" r:id="rId20"/>
    <p:sldId id="307" r:id="rId21"/>
    <p:sldId id="297" r:id="rId22"/>
    <p:sldId id="298" r:id="rId23"/>
    <p:sldId id="275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3655E6-D705-4404-A58A-54A7EEFD6AC9}">
  <a:tblStyle styleId="{D13655E6-D705-4404-A58A-54A7EEFD6AC9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>
      <p:cViewPr varScale="1">
        <p:scale>
          <a:sx n="74" d="100"/>
          <a:sy n="74" d="100"/>
        </p:scale>
        <p:origin x="104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832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98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781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068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74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92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132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752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433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643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0032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263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marL="457173" marR="0" lvl="1" indent="-12673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marL="914344" marR="0" lvl="2" indent="-12644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marL="1371518" marR="0" lvl="3" indent="-1261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marL="1828691" marR="0" lvl="4" indent="-1259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marL="2285863" marR="0" lvl="5" indent="-1256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marL="2743036" marR="0" lvl="6" indent="-1253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marL="3200209" marR="0" lvl="7" indent="-1250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marL="3657381" marR="0" lvl="8" indent="-1248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37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1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49BF3EA-1A78-4F07-BDC0-C8A1BD46119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1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7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Hom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forUC05_9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6375" tIns="28175" rIns="56375" bIns="28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marR="0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marR="0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marR="0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marR="0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marR="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marR="0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marR="0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marR="0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82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ctrTitle"/>
          </p:nvPr>
        </p:nvSpPr>
        <p:spPr>
          <a:xfrm>
            <a:off x="520700" y="2102497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CEAS Tribunal</a:t>
            </a:r>
            <a:endParaRPr lang="en-US" sz="4000" b="1" i="0" u="none" strike="noStrike" cap="none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533400" y="4112457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General Meeting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July 31st, 2017</a:t>
            </a:r>
            <a:endParaRPr lang="en-US" sz="4000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ctrTitle"/>
          </p:nvPr>
        </p:nvSpPr>
        <p:spPr>
          <a:xfrm>
            <a:off x="520700" y="110837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Christopher Stone</a:t>
            </a:r>
            <a:b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4400" b="1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VP of College Affairs</a:t>
            </a:r>
            <a:endParaRPr lang="en-US" sz="4400" b="1" i="0" u="none" strike="noStrike" cap="none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1343" y="1302330"/>
            <a:ext cx="78601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Background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ESOC</a:t>
            </a:r>
            <a:r>
              <a:rPr lang="en-US" sz="2800" dirty="0"/>
              <a:t> Chair for Fall and Summer of 2016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2800" dirty="0"/>
              <a:t>External Vice President in AIChE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2800" dirty="0"/>
              <a:t>Regional Liaison for AIChE</a:t>
            </a:r>
          </a:p>
          <a:p>
            <a:pPr marL="285750"/>
            <a:endParaRPr lang="en-US" sz="2800" dirty="0"/>
          </a:p>
          <a:p>
            <a:r>
              <a:rPr lang="en-US" sz="3600" i="1" dirty="0"/>
              <a:t>Initiatives</a:t>
            </a:r>
          </a:p>
          <a:p>
            <a:pPr marL="571500" indent="-230188">
              <a:buFont typeface="Arial" panose="020B0604020202020204" pitchFamily="34" charset="0"/>
              <a:buChar char="•"/>
            </a:pPr>
            <a:r>
              <a:rPr lang="en-US" sz="2800" dirty="0"/>
              <a:t>Assessing Engineering Foundations</a:t>
            </a:r>
          </a:p>
          <a:p>
            <a:pPr marL="571500" indent="-230188">
              <a:buFont typeface="Arial" panose="020B0604020202020204" pitchFamily="34" charset="0"/>
              <a:buChar char="•"/>
            </a:pPr>
            <a:r>
              <a:rPr lang="en-US" sz="2800" dirty="0"/>
              <a:t>Increasing industry presence outside            of Career Fair</a:t>
            </a:r>
          </a:p>
          <a:p>
            <a:pPr marL="571500" indent="-230188">
              <a:buFont typeface="Arial" panose="020B0604020202020204" pitchFamily="34" charset="0"/>
              <a:buChar char="•"/>
            </a:pPr>
            <a:r>
              <a:rPr lang="en-US" sz="2800" dirty="0"/>
              <a:t>Creating intra-college organizations recruiting event</a:t>
            </a:r>
          </a:p>
          <a:p>
            <a:pPr marL="571500" indent="-230188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199" t="28810" r="6263" b="31504"/>
          <a:stretch/>
        </p:blipFill>
        <p:spPr>
          <a:xfrm rot="5400000">
            <a:off x="6525489" y="3754583"/>
            <a:ext cx="3823858" cy="14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4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Elections </a:t>
            </a:r>
            <a:r>
              <a:rPr lang="mr-IN" sz="3200" b="1" dirty="0" smtClean="0"/>
              <a:t>–</a:t>
            </a:r>
            <a:r>
              <a:rPr lang="en-US" sz="3200" b="1" dirty="0" smtClean="0"/>
              <a:t> VP of Events (Spring 2018)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474" y="1926494"/>
            <a:ext cx="7696244" cy="3550966"/>
          </a:xfrm>
        </p:spPr>
        <p:txBody>
          <a:bodyPr/>
          <a:lstStyle/>
          <a:p>
            <a:r>
              <a:rPr lang="en-US" sz="2000" dirty="0" smtClean="0"/>
              <a:t> Christian Donovan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Konnor Barnes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Megan </a:t>
            </a:r>
            <a:r>
              <a:rPr lang="en-US" sz="2000" dirty="0" err="1" smtClean="0"/>
              <a:t>Naber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Alex </a:t>
            </a:r>
            <a:r>
              <a:rPr lang="en-US" sz="2000" dirty="0" err="1" smtClean="0"/>
              <a:t>Branscome</a:t>
            </a:r>
            <a:endParaRPr lang="en-US" sz="2000" dirty="0"/>
          </a:p>
          <a:p>
            <a:pPr marL="203200" indent="0">
              <a:buNone/>
            </a:pPr>
            <a:endParaRPr lang="en-US" sz="2000" dirty="0" smtClean="0"/>
          </a:p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Megan Naber- VP of Events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6661404" cy="326350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- 2</a:t>
            </a:r>
            <a:r>
              <a:rPr lang="en-US" sz="1800" baseline="30000" dirty="0"/>
              <a:t>nd</a:t>
            </a:r>
            <a:r>
              <a:rPr lang="en-US" sz="1800" dirty="0"/>
              <a:t> year studying Environmental Engineering (future co-op with GE Aviation)</a:t>
            </a:r>
          </a:p>
          <a:p>
            <a:r>
              <a:rPr lang="en-US" sz="1800" dirty="0"/>
              <a:t>- Began involvement through mentorship program </a:t>
            </a:r>
          </a:p>
          <a:p>
            <a:r>
              <a:rPr lang="en-US" sz="1800" dirty="0"/>
              <a:t>- Tribunal involvement</a:t>
            </a:r>
          </a:p>
          <a:p>
            <a:pPr lvl="1"/>
            <a:r>
              <a:rPr lang="en-US" sz="1800" dirty="0"/>
              <a:t>Career Fair</a:t>
            </a:r>
          </a:p>
          <a:p>
            <a:pPr lvl="1"/>
            <a:r>
              <a:rPr lang="en-US" sz="1800" dirty="0"/>
              <a:t>Senior Design Showcase </a:t>
            </a:r>
          </a:p>
          <a:p>
            <a:r>
              <a:rPr lang="en-US" sz="1800" dirty="0"/>
              <a:t>- Outside involvement </a:t>
            </a:r>
          </a:p>
          <a:p>
            <a:pPr lvl="1"/>
            <a:r>
              <a:rPr lang="en-US" sz="1800" dirty="0"/>
              <a:t>Social Chair of SEE</a:t>
            </a:r>
          </a:p>
          <a:p>
            <a:pPr lvl="1"/>
            <a:r>
              <a:rPr lang="en-US" sz="1800" dirty="0"/>
              <a:t>Secretary of Beekeeping Club</a:t>
            </a:r>
          </a:p>
          <a:p>
            <a:pPr lvl="1"/>
            <a:r>
              <a:rPr lang="en-US" sz="1800" dirty="0"/>
              <a:t>CEAS Ambassador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54" y="2993326"/>
            <a:ext cx="1670923" cy="24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315511" y="795554"/>
            <a:ext cx="4956158" cy="57830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320"/>
              </a:spcBef>
              <a:buSzPct val="100000"/>
              <a:buNone/>
            </a:pPr>
            <a:r>
              <a:rPr lang="en-US" sz="2400" b="1" u="sng" dirty="0" smtClean="0">
                <a:solidFill>
                  <a:schemeClr val="dk1"/>
                </a:solidFill>
                <a:ea typeface="PT Sans"/>
                <a:sym typeface="PT Sans"/>
              </a:rPr>
              <a:t>Who am I?</a:t>
            </a:r>
          </a:p>
          <a:p>
            <a:pPr marL="457200" lvl="0" indent="-457200">
              <a:spcBef>
                <a:spcPts val="320"/>
              </a:spcBef>
              <a:buSzPct val="100000"/>
            </a:pPr>
            <a:r>
              <a:rPr lang="en-US" sz="2400" dirty="0" smtClean="0">
                <a:solidFill>
                  <a:schemeClr val="dk1"/>
                </a:solidFill>
                <a:ea typeface="PT Sans"/>
                <a:sym typeface="PT Sans"/>
              </a:rPr>
              <a:t>5</a:t>
            </a:r>
            <a:r>
              <a:rPr lang="en-US" sz="2400" baseline="30000" dirty="0" smtClean="0">
                <a:solidFill>
                  <a:schemeClr val="dk1"/>
                </a:solidFill>
                <a:ea typeface="PT Sans"/>
                <a:sym typeface="PT Sans"/>
              </a:rPr>
              <a:t>th</a:t>
            </a:r>
            <a:r>
              <a:rPr lang="en-US" sz="2400" dirty="0" smtClean="0">
                <a:solidFill>
                  <a:schemeClr val="dk1"/>
                </a:solidFill>
                <a:ea typeface="PT Sans"/>
                <a:sym typeface="PT Sans"/>
              </a:rPr>
              <a:t> year in Civil Engineering</a:t>
            </a:r>
          </a:p>
          <a:p>
            <a:pPr marL="457200" lvl="0" indent="-457200">
              <a:spcBef>
                <a:spcPts val="320"/>
              </a:spcBef>
              <a:buSzPct val="100000"/>
            </a:pPr>
            <a:r>
              <a:rPr lang="en-US" sz="2400" dirty="0" smtClean="0">
                <a:solidFill>
                  <a:schemeClr val="dk1"/>
                </a:solidFill>
                <a:ea typeface="PT Sans"/>
                <a:sym typeface="PT Sans"/>
              </a:rPr>
              <a:t>Fall Treasurer for Tribunal</a:t>
            </a:r>
          </a:p>
          <a:p>
            <a:pPr marL="457200" lvl="0" indent="-457200">
              <a:spcBef>
                <a:spcPts val="320"/>
              </a:spcBef>
              <a:buSzPct val="100000"/>
            </a:pPr>
            <a:endParaRPr lang="en-US" sz="2400" dirty="0">
              <a:solidFill>
                <a:schemeClr val="dk1"/>
              </a:solidFill>
              <a:ea typeface="PT Sans"/>
              <a:sym typeface="PT Sans"/>
            </a:endParaRPr>
          </a:p>
          <a:p>
            <a:pPr marL="0" lvl="0" indent="0">
              <a:spcBef>
                <a:spcPts val="320"/>
              </a:spcBef>
              <a:buSzPct val="100000"/>
              <a:buNone/>
            </a:pPr>
            <a:r>
              <a:rPr lang="en-US" sz="2400" b="1" u="sng" dirty="0" smtClean="0">
                <a:solidFill>
                  <a:schemeClr val="dk1"/>
                </a:solidFill>
                <a:ea typeface="PT Sans"/>
                <a:sym typeface="PT Sans"/>
              </a:rPr>
              <a:t>Why do I want to be the VP of Events?</a:t>
            </a:r>
          </a:p>
          <a:p>
            <a:pPr marL="457200" lvl="0" indent="-457200">
              <a:spcBef>
                <a:spcPts val="320"/>
              </a:spcBef>
              <a:buSzPct val="100000"/>
            </a:pPr>
            <a:r>
              <a:rPr lang="en-US" sz="2400" dirty="0" smtClean="0">
                <a:solidFill>
                  <a:schemeClr val="dk1"/>
                </a:solidFill>
                <a:ea typeface="PT Sans"/>
                <a:sym typeface="PT Sans"/>
              </a:rPr>
              <a:t>I enjoy planning events and coordinating with others to get jobs done</a:t>
            </a:r>
          </a:p>
          <a:p>
            <a:pPr marL="457200" lvl="0" indent="-457200">
              <a:spcBef>
                <a:spcPts val="320"/>
              </a:spcBef>
              <a:buSzPct val="100000"/>
            </a:pPr>
            <a:r>
              <a:rPr lang="en-US" sz="2400" dirty="0" smtClean="0">
                <a:solidFill>
                  <a:schemeClr val="dk1"/>
                </a:solidFill>
                <a:ea typeface="PT Sans"/>
                <a:sym typeface="PT Sans"/>
              </a:rPr>
              <a:t>I want to work to get more CEAS students involved in events sponsored by Tribunal</a:t>
            </a:r>
          </a:p>
        </p:txBody>
      </p:sp>
      <p:pic>
        <p:nvPicPr>
          <p:cNvPr id="2" name="Picture 1" descr="Castle Head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17262"/>
            <a:ext cx="2514600" cy="37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1256952" y="764043"/>
            <a:ext cx="7887048" cy="56389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b="1" u="sng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What I want to do</a:t>
            </a:r>
          </a:p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Increase awareness and thus student participation in Tribunal events</a:t>
            </a:r>
          </a:p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Continue improving events we currently hold every year: </a:t>
            </a:r>
            <a:r>
              <a:rPr lang="en-US" sz="1800" dirty="0" err="1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Eweek</a:t>
            </a:r>
            <a:r>
              <a:rPr lang="en-US" sz="1800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, Luau, etc.</a:t>
            </a:r>
          </a:p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b="1" u="sng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Why I’m qualified</a:t>
            </a:r>
          </a:p>
          <a:p>
            <a:pPr marL="285750" lvl="0" indent="-3111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Work experience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:</a:t>
            </a:r>
          </a:p>
          <a:p>
            <a:pPr marL="1028700" lvl="1" indent="-571500">
              <a:buClr>
                <a:schemeClr val="dk1"/>
              </a:buClr>
              <a:buSzPct val="100000"/>
              <a:buFont typeface="PT Sans"/>
              <a:buChar char="o"/>
            </a:pPr>
            <a:r>
              <a:rPr lang="en-US" sz="1800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I’ve planned and set up catering for a variety of events through my part time job for five years</a:t>
            </a:r>
          </a:p>
          <a:p>
            <a:pPr marL="1028700" lvl="1" indent="-571500">
              <a:buClr>
                <a:schemeClr val="dk1"/>
              </a:buClr>
              <a:buSzPct val="100000"/>
              <a:buFont typeface="PT Sans"/>
              <a:buChar char="o"/>
            </a:pPr>
            <a:r>
              <a:rPr lang="en-US" sz="1800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I’ve 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done project management on co-op. </a:t>
            </a:r>
            <a:r>
              <a:rPr lang="en-US" sz="1800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I am very accustomed to coordinating with multiple people and ensuring tasks are completed when required. </a:t>
            </a:r>
          </a:p>
          <a:p>
            <a:pPr marL="1028700" lvl="1" indent="-571500">
              <a:buClr>
                <a:schemeClr val="dk1"/>
              </a:buClr>
              <a:buSzPct val="100000"/>
              <a:buFont typeface="PT Sans"/>
              <a:buChar char="o"/>
            </a:pPr>
            <a:endParaRPr lang="en-US" sz="1800" dirty="0" smtClean="0">
              <a:solidFill>
                <a:schemeClr val="dk1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8603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Elections </a:t>
            </a:r>
            <a:r>
              <a:rPr lang="mr-IN" sz="3200" b="1" dirty="0" smtClean="0"/>
              <a:t>–</a:t>
            </a:r>
            <a:r>
              <a:rPr lang="en-US" sz="3200" b="1" dirty="0" smtClean="0"/>
              <a:t> Treasurer (Spring 2018)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474" y="1926494"/>
            <a:ext cx="7696244" cy="3550966"/>
          </a:xfrm>
        </p:spPr>
        <p:txBody>
          <a:bodyPr/>
          <a:lstStyle/>
          <a:p>
            <a:r>
              <a:rPr lang="en-US" sz="2000" dirty="0" smtClean="0"/>
              <a:t> Jim </a:t>
            </a:r>
            <a:r>
              <a:rPr lang="en-US" sz="2000" dirty="0" err="1" smtClean="0"/>
              <a:t>Ohler</a:t>
            </a:r>
            <a:endParaRPr lang="en-US" sz="2000" dirty="0" smtClean="0"/>
          </a:p>
          <a:p>
            <a:r>
              <a:rPr lang="en-US" sz="2000" dirty="0" smtClean="0"/>
              <a:t> Alex </a:t>
            </a:r>
            <a:r>
              <a:rPr lang="en-US" sz="2000" dirty="0" err="1" smtClean="0"/>
              <a:t>Branscome</a:t>
            </a:r>
            <a:endParaRPr lang="en-US" sz="2000" dirty="0"/>
          </a:p>
          <a:p>
            <a:pPr marL="203200" indent="0">
              <a:buNone/>
            </a:pPr>
            <a:endParaRPr lang="en-US" sz="2000" dirty="0" smtClean="0"/>
          </a:p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315511" y="795554"/>
            <a:ext cx="4956158" cy="57830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320"/>
              </a:spcBef>
              <a:buSzPct val="100000"/>
              <a:buNone/>
            </a:pPr>
            <a:r>
              <a:rPr lang="en-US" sz="2400" b="1" u="sng" dirty="0" smtClean="0">
                <a:solidFill>
                  <a:schemeClr val="dk1"/>
                </a:solidFill>
                <a:ea typeface="PT Sans"/>
                <a:sym typeface="PT Sans"/>
              </a:rPr>
              <a:t>Who am I?</a:t>
            </a:r>
          </a:p>
          <a:p>
            <a:pPr marL="457200" lvl="0" indent="-457200">
              <a:spcBef>
                <a:spcPts val="320"/>
              </a:spcBef>
              <a:buSzPct val="100000"/>
            </a:pPr>
            <a:r>
              <a:rPr lang="en-US" sz="2400" dirty="0" smtClean="0">
                <a:solidFill>
                  <a:schemeClr val="dk1"/>
                </a:solidFill>
                <a:ea typeface="PT Sans"/>
                <a:sym typeface="PT Sans"/>
              </a:rPr>
              <a:t>5</a:t>
            </a:r>
            <a:r>
              <a:rPr lang="en-US" sz="2400" baseline="30000" dirty="0" smtClean="0">
                <a:solidFill>
                  <a:schemeClr val="dk1"/>
                </a:solidFill>
                <a:ea typeface="PT Sans"/>
                <a:sym typeface="PT Sans"/>
              </a:rPr>
              <a:t>th</a:t>
            </a:r>
            <a:r>
              <a:rPr lang="en-US" sz="2400" dirty="0" smtClean="0">
                <a:solidFill>
                  <a:schemeClr val="dk1"/>
                </a:solidFill>
                <a:ea typeface="PT Sans"/>
                <a:sym typeface="PT Sans"/>
              </a:rPr>
              <a:t> year in Civil Engineering</a:t>
            </a:r>
          </a:p>
          <a:p>
            <a:pPr marL="457200" lvl="0" indent="-457200">
              <a:spcBef>
                <a:spcPts val="320"/>
              </a:spcBef>
              <a:buSzPct val="100000"/>
            </a:pPr>
            <a:r>
              <a:rPr lang="en-US" sz="2400" dirty="0" smtClean="0">
                <a:solidFill>
                  <a:schemeClr val="dk1"/>
                </a:solidFill>
                <a:ea typeface="PT Sans"/>
                <a:sym typeface="PT Sans"/>
              </a:rPr>
              <a:t>Fall Treasurer for Tribunal</a:t>
            </a:r>
          </a:p>
          <a:p>
            <a:pPr marL="457200" lvl="0" indent="-457200">
              <a:spcBef>
                <a:spcPts val="320"/>
              </a:spcBef>
              <a:buSzPct val="100000"/>
            </a:pPr>
            <a:endParaRPr lang="en-US" sz="2400" dirty="0">
              <a:solidFill>
                <a:schemeClr val="dk1"/>
              </a:solidFill>
              <a:ea typeface="PT Sans"/>
              <a:sym typeface="PT Sans"/>
            </a:endParaRPr>
          </a:p>
          <a:p>
            <a:pPr marL="0" lvl="0" indent="0">
              <a:spcBef>
                <a:spcPts val="320"/>
              </a:spcBef>
              <a:buSzPct val="100000"/>
              <a:buNone/>
            </a:pPr>
            <a:r>
              <a:rPr lang="en-US" sz="2400" b="1" u="sng" dirty="0" smtClean="0">
                <a:solidFill>
                  <a:schemeClr val="dk1"/>
                </a:solidFill>
                <a:ea typeface="PT Sans"/>
                <a:sym typeface="PT Sans"/>
              </a:rPr>
              <a:t>Why do I want to be treasurer in the spring?</a:t>
            </a:r>
          </a:p>
          <a:p>
            <a:pPr marL="457200" lvl="0" indent="-457200">
              <a:spcBef>
                <a:spcPts val="320"/>
              </a:spcBef>
              <a:buSzPct val="100000"/>
            </a:pPr>
            <a:r>
              <a:rPr lang="en-US" sz="2400" dirty="0" smtClean="0">
                <a:solidFill>
                  <a:schemeClr val="dk1"/>
                </a:solidFill>
                <a:ea typeface="PT Sans"/>
                <a:sym typeface="PT Sans"/>
              </a:rPr>
              <a:t>I enjoy planning, budgeting, and accounting</a:t>
            </a:r>
          </a:p>
          <a:p>
            <a:pPr marL="457200" lvl="0" indent="-457200">
              <a:spcBef>
                <a:spcPts val="320"/>
              </a:spcBef>
              <a:buSzPct val="100000"/>
            </a:pPr>
            <a:r>
              <a:rPr lang="en-US" sz="2400" dirty="0" smtClean="0">
                <a:solidFill>
                  <a:schemeClr val="dk1"/>
                </a:solidFill>
                <a:ea typeface="PT Sans"/>
                <a:sym typeface="PT Sans"/>
              </a:rPr>
              <a:t>I want to enhance your experience in CEAS</a:t>
            </a:r>
          </a:p>
          <a:p>
            <a:pPr marL="457200" lvl="0" indent="-457200">
              <a:spcBef>
                <a:spcPts val="320"/>
              </a:spcBef>
              <a:buSzPct val="100000"/>
            </a:pPr>
            <a:r>
              <a:rPr lang="en-US" sz="2400" dirty="0" smtClean="0">
                <a:solidFill>
                  <a:schemeClr val="dk1"/>
                </a:solidFill>
                <a:ea typeface="PT Sans"/>
                <a:sym typeface="PT Sans"/>
              </a:rPr>
              <a:t>Implement new ideas learned at the national conference this past spring</a:t>
            </a:r>
            <a:endParaRPr lang="en-US" sz="24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" name="Picture 1" descr="Castle Head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17262"/>
            <a:ext cx="2514600" cy="37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1256952" y="764043"/>
            <a:ext cx="7887048" cy="56389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b="1" u="sng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What I want to do</a:t>
            </a:r>
          </a:p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Be efficient</a:t>
            </a:r>
          </a:p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Increase transparency</a:t>
            </a:r>
          </a:p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Find uses for surplus money</a:t>
            </a:r>
          </a:p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Aid our student groups in budget planning</a:t>
            </a:r>
          </a:p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b="1" u="sng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Why I’m qualified</a:t>
            </a:r>
          </a:p>
          <a:p>
            <a:pPr marL="285750" lvl="0" indent="-3111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Co-op experience:</a:t>
            </a:r>
          </a:p>
          <a:p>
            <a:pPr marL="1028700" lvl="1" indent="-571500">
              <a:buClr>
                <a:schemeClr val="dk1"/>
              </a:buClr>
              <a:buSzPct val="100000"/>
              <a:buFont typeface="PT Sans"/>
              <a:buChar char="o"/>
            </a:pPr>
            <a:r>
              <a:rPr lang="en-US" sz="1800" dirty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I’ve done project management on co-op. There I managed the finances on projects ranging from $50,000 to over $13,000,000. This included tracking purchase orders and contracts and analyzing our expenses to find any errors in the </a:t>
            </a:r>
            <a:r>
              <a:rPr lang="en-US" sz="1800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budgets</a:t>
            </a:r>
          </a:p>
          <a:p>
            <a:pPr marL="285750" lvl="0" indent="-3111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Course experience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:</a:t>
            </a:r>
          </a:p>
          <a:p>
            <a:pPr marL="1028700" lvl="1" indent="-571500">
              <a:buClr>
                <a:schemeClr val="dk1"/>
              </a:buClr>
              <a:buSzPct val="100000"/>
              <a:buFont typeface="PT Sans"/>
              <a:buChar char="o"/>
            </a:pPr>
            <a:r>
              <a:rPr lang="en-US" sz="1800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I’ve taken several accounting/finance classes. These include Financial Accounting, Managerial Accounting, Business Finance, and Investments</a:t>
            </a:r>
            <a:endParaRPr lang="en-US" sz="1800" dirty="0">
              <a:solidFill>
                <a:schemeClr val="dk1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285750" lvl="0" indent="-3111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Life 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experience:</a:t>
            </a:r>
          </a:p>
          <a:p>
            <a:pPr marL="1028700" lvl="1" indent="-571500">
              <a:buClr>
                <a:schemeClr val="dk1"/>
              </a:buClr>
              <a:buSzPct val="100000"/>
              <a:buFont typeface="PT Sans"/>
              <a:buChar char="o"/>
            </a:pPr>
            <a:r>
              <a:rPr lang="en-US" sz="1800" dirty="0" smtClean="0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I’ve been managing my own money since elementary school. Today routinely create new budgets for myself, and always track my current and expected expenses</a:t>
            </a:r>
            <a:endParaRPr lang="en-US" sz="1800" dirty="0">
              <a:solidFill>
                <a:schemeClr val="dk1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8643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Jim Ohler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60" y="2886075"/>
            <a:ext cx="7543800" cy="2372996"/>
          </a:xfrm>
          <a:ln w="190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sz="1500" dirty="0"/>
              <a:t>The Fall 2017 and current treasurer for CEAS Tribunal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5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500" dirty="0"/>
              <a:t>Created a new user-friendly spreadsheet to manage the budget for CEAS Tribunal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5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500" dirty="0"/>
              <a:t>Served as Career Fair Intern of the 2015-2016 academic year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1500" dirty="0"/>
              <a:t>Helped manage the company payments for Career Fair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5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500" dirty="0"/>
              <a:t>Assisted in managing the finances at RELC church in Hilliard, OH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1500" dirty="0"/>
              <a:t>Reimbursing expenses and managing budget sheets</a:t>
            </a:r>
          </a:p>
          <a:p>
            <a:pPr marL="288036" lvl="2" indent="0">
              <a:buNone/>
            </a:pP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822960" y="2286000"/>
            <a:ext cx="33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800" kern="1200" dirty="0">
                <a:latin typeface="Calibri" panose="020F0502020204030204"/>
                <a:ea typeface="+mn-ea"/>
                <a:cs typeface="+mn-cs"/>
              </a:rPr>
              <a:t>For Treasurer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35" y="1072202"/>
            <a:ext cx="1080371" cy="15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1"/>
          <p:cNvSpPr txBox="1">
            <a:spLocks/>
          </p:cNvSpPr>
          <p:nvPr/>
        </p:nvSpPr>
        <p:spPr>
          <a:xfrm>
            <a:off x="1987628" y="557918"/>
            <a:ext cx="6467474" cy="74294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defTabSz="685800">
              <a:buSzPct val="25000"/>
            </a:pPr>
            <a:r>
              <a:rPr lang="en-US" sz="3750" b="1" kern="0" dirty="0">
                <a:latin typeface="Palatino Linotype" panose="02040502050505030304" pitchFamily="18" charset="0"/>
                <a:ea typeface="PT Sans"/>
                <a:cs typeface="PT Sans"/>
                <a:sym typeface="PT Sans"/>
              </a:rPr>
              <a:t>Exam Week Breakfast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1422" y="1758931"/>
            <a:ext cx="7564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Enjoy a quick breakfast before heading off to exams.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Date: August 1</a:t>
            </a:r>
            <a:r>
              <a:rPr lang="en-US" sz="2400" kern="0" baseline="3000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st</a:t>
            </a:r>
            <a:r>
              <a:rPr lang="en-US" sz="2400" kern="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-3</a:t>
            </a:r>
            <a:r>
              <a:rPr lang="en-US" sz="2400" kern="0" baseline="3000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rd</a:t>
            </a:r>
            <a:endParaRPr lang="en-US" sz="2400" kern="0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Time: 8:00am – 11:00am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Location: Baldwin Lobby</a:t>
            </a:r>
          </a:p>
        </p:txBody>
      </p:sp>
      <p:pic>
        <p:nvPicPr>
          <p:cNvPr id="1026" name="Picture 2" descr="Image result for pancakes and ba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28" y="3470132"/>
            <a:ext cx="4663020" cy="310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6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Agenda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975093" y="2131145"/>
            <a:ext cx="8016551" cy="35509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Our Purpose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Elections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Social Media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474" y="1926494"/>
            <a:ext cx="7696244" cy="3550966"/>
          </a:xfrm>
        </p:spPr>
        <p:txBody>
          <a:bodyPr/>
          <a:lstStyle/>
          <a:p>
            <a:pPr marL="203200" indent="0">
              <a:buNone/>
            </a:pPr>
            <a:r>
              <a:rPr lang="en-US" sz="2000" dirty="0" smtClean="0"/>
              <a:t>Want to get updates about events and other things happening in CEAS, and also possibly win some cool prizes? Follow us on social media!</a:t>
            </a:r>
          </a:p>
          <a:p>
            <a:pPr marL="203200" indent="0">
              <a:buNone/>
            </a:pPr>
            <a:endParaRPr lang="en-US" sz="2000" dirty="0"/>
          </a:p>
          <a:p>
            <a:pPr marL="203200" indent="0">
              <a:buNone/>
            </a:pPr>
            <a:endParaRPr lang="en-US" sz="2000" dirty="0" smtClean="0"/>
          </a:p>
          <a:p>
            <a:pPr marL="2032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1" y="3213735"/>
            <a:ext cx="1767567" cy="1767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84" y="3261631"/>
            <a:ext cx="2055433" cy="1671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8267" y="5169683"/>
            <a:ext cx="289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https://facebook.com/UCTribunal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28623" y="5169682"/>
            <a:ext cx="289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UCTribunal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We Want to Hear From You!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2400" dirty="0" smtClean="0"/>
              <a:t>Do you have an idea, question, or concern? We want to be a resource for you! You can reach us in the following ways:</a:t>
            </a:r>
          </a:p>
          <a:p>
            <a:pPr marL="203200" indent="0">
              <a:buNone/>
            </a:pPr>
            <a:endParaRPr lang="en-US" sz="900" dirty="0" smtClean="0"/>
          </a:p>
          <a:p>
            <a:r>
              <a:rPr lang="en-US" sz="2400" dirty="0" smtClean="0"/>
              <a:t> Engaging with our social media accounts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Emailing any one of our exec members (the full list is on our website at tribunal.uc.edu)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Stopping by our office in 650 Baldwin</a:t>
            </a:r>
          </a:p>
        </p:txBody>
      </p:sp>
    </p:spTree>
    <p:extLst>
      <p:ext uri="{BB962C8B-B14F-4D97-AF65-F5344CB8AC3E}">
        <p14:creationId xmlns:p14="http://schemas.microsoft.com/office/powerpoint/2010/main" val="40495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ctrTitle"/>
          </p:nvPr>
        </p:nvSpPr>
        <p:spPr>
          <a:xfrm>
            <a:off x="954608" y="2981272"/>
            <a:ext cx="7935098" cy="990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Next Meeting: </a:t>
            </a:r>
            <a:r>
              <a:rPr lang="en-US" sz="44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August 21st!</a:t>
            </a:r>
            <a:br>
              <a:rPr lang="en-US" sz="44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28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Location TBD</a:t>
            </a:r>
            <a:br>
              <a:rPr lang="en-US" sz="28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2800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5:30PM</a:t>
            </a:r>
            <a:endParaRPr lang="en-US" sz="2800" b="0" i="0" u="none" strike="noStrike" cap="none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Our Purpose</a:t>
            </a:r>
            <a:endParaRPr lang="en-US" sz="4400" b="1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992776" y="2108950"/>
            <a:ext cx="8151173" cy="329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 serve as the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Branch of Student Government</a:t>
            </a:r>
          </a:p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do: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Academic Representation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Fun Programs and Events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Initiatives that better student experience in CEAS</a:t>
            </a:r>
          </a:p>
        </p:txBody>
      </p:sp>
    </p:spTree>
    <p:extLst>
      <p:ext uri="{BB962C8B-B14F-4D97-AF65-F5344CB8AC3E}">
        <p14:creationId xmlns:p14="http://schemas.microsoft.com/office/powerpoint/2010/main" val="1990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696" y="244073"/>
            <a:ext cx="7696244" cy="1143000"/>
          </a:xfrm>
        </p:spPr>
        <p:txBody>
          <a:bodyPr/>
          <a:lstStyle/>
          <a:p>
            <a:r>
              <a:rPr lang="en-US" sz="4400" b="1" dirty="0" smtClean="0"/>
              <a:t>Organizational Chart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2" b="-2"/>
          <a:stretch/>
        </p:blipFill>
        <p:spPr>
          <a:xfrm>
            <a:off x="1587394" y="1752833"/>
            <a:ext cx="6882848" cy="4354514"/>
          </a:xfrm>
          <a:prstGeom prst="snip2DiagRect">
            <a:avLst>
              <a:gd name="adj1" fmla="val 0"/>
              <a:gd name="adj2" fmla="val 6234"/>
            </a:avLst>
          </a:prstGeom>
        </p:spPr>
      </p:pic>
    </p:spTree>
    <p:extLst>
      <p:ext uri="{BB962C8B-B14F-4D97-AF65-F5344CB8AC3E}">
        <p14:creationId xmlns:p14="http://schemas.microsoft.com/office/powerpoint/2010/main" val="23979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Officers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2000" b="1" dirty="0" smtClean="0"/>
              <a:t>President</a:t>
            </a:r>
            <a:r>
              <a:rPr lang="en-US" sz="2000" dirty="0" smtClean="0"/>
              <a:t>				Dane Sowers</a:t>
            </a:r>
          </a:p>
          <a:p>
            <a:pPr marL="203200" indent="0">
              <a:buNone/>
            </a:pPr>
            <a:r>
              <a:rPr lang="en-US" sz="2000" b="1" dirty="0" smtClean="0"/>
              <a:t>VP of Collegiate Affairs</a:t>
            </a:r>
            <a:r>
              <a:rPr lang="en-US" sz="2000" dirty="0" smtClean="0"/>
              <a:t>		Chris Stone</a:t>
            </a:r>
          </a:p>
          <a:p>
            <a:pPr marL="203200" indent="0">
              <a:buNone/>
            </a:pPr>
            <a:r>
              <a:rPr lang="en-US" sz="2000" b="1" dirty="0" smtClean="0"/>
              <a:t>VP of Events</a:t>
            </a:r>
            <a:r>
              <a:rPr lang="en-US" sz="2000" dirty="0" smtClean="0"/>
              <a:t>				Emma Lowe</a:t>
            </a:r>
          </a:p>
          <a:p>
            <a:pPr marL="203200" indent="0">
              <a:buNone/>
            </a:pPr>
            <a:r>
              <a:rPr lang="en-US" sz="2000" b="1" dirty="0" smtClean="0"/>
              <a:t>Chief of Staff	</a:t>
            </a:r>
            <a:r>
              <a:rPr lang="en-US" sz="2000" dirty="0" smtClean="0"/>
              <a:t>			Ashley Ramsey</a:t>
            </a:r>
          </a:p>
          <a:p>
            <a:pPr marL="203200" indent="0">
              <a:buNone/>
            </a:pPr>
            <a:r>
              <a:rPr lang="en-US" sz="2000" b="1" dirty="0" smtClean="0"/>
              <a:t>Treasurer</a:t>
            </a:r>
            <a:r>
              <a:rPr lang="en-US" sz="2000" dirty="0" smtClean="0"/>
              <a:t>				Jim </a:t>
            </a:r>
            <a:r>
              <a:rPr lang="en-US" sz="2000" dirty="0" err="1" smtClean="0"/>
              <a:t>Ohler</a:t>
            </a:r>
            <a:endParaRPr lang="en-US" sz="2000" dirty="0" smtClean="0"/>
          </a:p>
          <a:p>
            <a:pPr marL="203200" indent="0">
              <a:buNone/>
            </a:pPr>
            <a:r>
              <a:rPr lang="en-US" sz="2000" b="1" dirty="0" smtClean="0"/>
              <a:t>Senators</a:t>
            </a:r>
            <a:r>
              <a:rPr lang="en-US" sz="2000" dirty="0" smtClean="0"/>
              <a:t>				Chris Stone</a:t>
            </a:r>
          </a:p>
          <a:p>
            <a:pPr marL="20320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Emma Lowe</a:t>
            </a:r>
          </a:p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Committee Chairs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752833"/>
            <a:ext cx="7696244" cy="3550966"/>
          </a:xfrm>
        </p:spPr>
        <p:txBody>
          <a:bodyPr/>
          <a:lstStyle/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Academic Affairs</a:t>
            </a:r>
            <a:r>
              <a:rPr lang="en-US" sz="1800" dirty="0" smtClean="0"/>
              <a:t>			Katie Feeney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Career Development</a:t>
            </a:r>
            <a:r>
              <a:rPr lang="en-US" sz="1800" dirty="0" smtClean="0"/>
              <a:t>			Nathan </a:t>
            </a:r>
            <a:r>
              <a:rPr lang="en-US" sz="1800" dirty="0" err="1" smtClean="0"/>
              <a:t>Hamit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			Grant Schroeder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Communications</a:t>
            </a:r>
            <a:r>
              <a:rPr lang="en-US" sz="1800" dirty="0" smtClean="0"/>
              <a:t>			Alex Hoffman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ESOC</a:t>
            </a:r>
            <a:r>
              <a:rPr lang="en-US" sz="1800" dirty="0" smtClean="0"/>
              <a:t>					Ezra Babcock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err="1" smtClean="0"/>
              <a:t>EWeek</a:t>
            </a:r>
            <a:r>
              <a:rPr lang="en-US" sz="1800" dirty="0" smtClean="0"/>
              <a:t>				Kristen </a:t>
            </a:r>
            <a:r>
              <a:rPr lang="en-US" sz="1800" dirty="0" err="1" smtClean="0"/>
              <a:t>Urasek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FELD</a:t>
            </a:r>
            <a:r>
              <a:rPr lang="en-US" sz="1800" dirty="0" smtClean="0"/>
              <a:t>					Konnor Barnes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Innovation</a:t>
            </a:r>
            <a:r>
              <a:rPr lang="en-US" sz="1800" dirty="0"/>
              <a:t>	</a:t>
            </a:r>
            <a:r>
              <a:rPr lang="en-US" sz="1800" dirty="0" smtClean="0"/>
              <a:t>			Elijah </a:t>
            </a:r>
            <a:r>
              <a:rPr lang="en-US" sz="1800" dirty="0" err="1" smtClean="0"/>
              <a:t>Ditchendorf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Luau</a:t>
            </a:r>
            <a:r>
              <a:rPr lang="en-US" sz="1800" dirty="0" smtClean="0"/>
              <a:t>					Nick </a:t>
            </a:r>
            <a:r>
              <a:rPr lang="en-US" sz="1800" dirty="0" err="1" smtClean="0"/>
              <a:t>Oslin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Mentorship</a:t>
            </a:r>
            <a:r>
              <a:rPr lang="en-US" sz="1800" dirty="0" smtClean="0"/>
              <a:t>				Emily </a:t>
            </a:r>
            <a:r>
              <a:rPr lang="en-US" sz="1800" dirty="0" err="1" smtClean="0"/>
              <a:t>Demjanenko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				</a:t>
            </a:r>
            <a:r>
              <a:rPr lang="en-US" sz="1800" dirty="0" smtClean="0"/>
              <a:t>Kareem </a:t>
            </a:r>
            <a:r>
              <a:rPr lang="en-US" sz="1800" dirty="0" err="1" smtClean="0"/>
              <a:t>Elgafy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Special Events				</a:t>
            </a:r>
            <a:r>
              <a:rPr lang="en-US" sz="1800" dirty="0" err="1" smtClean="0"/>
              <a:t>Hao</a:t>
            </a:r>
            <a:r>
              <a:rPr lang="en-US" sz="1800" dirty="0" smtClean="0"/>
              <a:t> Tran</a:t>
            </a:r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Secretary				</a:t>
            </a:r>
            <a:r>
              <a:rPr lang="en-US" sz="1800" dirty="0" smtClean="0"/>
              <a:t>Matthew </a:t>
            </a:r>
            <a:r>
              <a:rPr lang="en-US" sz="1800" dirty="0" err="1" smtClean="0"/>
              <a:t>Steinkirchner</a:t>
            </a:r>
            <a:endParaRPr lang="en-US" sz="1800" dirty="0" smtClean="0"/>
          </a:p>
          <a:p>
            <a:pPr marL="203200" indent="0">
              <a:spcBef>
                <a:spcPts val="200"/>
              </a:spcBef>
              <a:buNone/>
            </a:pPr>
            <a:r>
              <a:rPr lang="en-US" sz="1800" b="1" dirty="0" smtClean="0"/>
              <a:t>Technology				</a:t>
            </a:r>
            <a:r>
              <a:rPr lang="en-US" sz="1800" dirty="0" err="1" smtClean="0"/>
              <a:t>Rainor</a:t>
            </a:r>
            <a:r>
              <a:rPr lang="en-US" sz="1800" dirty="0" smtClean="0"/>
              <a:t> </a:t>
            </a:r>
            <a:r>
              <a:rPr lang="en-US" sz="1800" dirty="0" err="1" smtClean="0"/>
              <a:t>Tangvald</a:t>
            </a:r>
            <a:endParaRPr lang="en-US" sz="1800" b="1" dirty="0" smtClean="0"/>
          </a:p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Elections </a:t>
            </a:r>
            <a:r>
              <a:rPr lang="mr-IN" sz="3600" b="1" dirty="0" smtClean="0"/>
              <a:t>–</a:t>
            </a:r>
            <a:r>
              <a:rPr lang="en-US" sz="3600" b="1" dirty="0" smtClean="0"/>
              <a:t> VP of CA (Fall 2017)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474" y="1926494"/>
            <a:ext cx="7696244" cy="3550966"/>
          </a:xfrm>
        </p:spPr>
        <p:txBody>
          <a:bodyPr/>
          <a:lstStyle/>
          <a:p>
            <a:r>
              <a:rPr lang="en-US" sz="2000" dirty="0" smtClean="0"/>
              <a:t> Chris Stone</a:t>
            </a:r>
          </a:p>
          <a:p>
            <a:r>
              <a:rPr lang="en-US" sz="2000" dirty="0" smtClean="0"/>
              <a:t> Diana </a:t>
            </a:r>
            <a:r>
              <a:rPr lang="en-US" sz="2000" dirty="0" err="1" smtClean="0"/>
              <a:t>Pavlushyna</a:t>
            </a:r>
            <a:endParaRPr lang="en-US" sz="2000" dirty="0"/>
          </a:p>
          <a:p>
            <a:pPr marL="203200" indent="0">
              <a:buNone/>
            </a:pPr>
            <a:endParaRPr lang="en-US" sz="2000" dirty="0" smtClean="0"/>
          </a:p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ctrTitle"/>
          </p:nvPr>
        </p:nvSpPr>
        <p:spPr>
          <a:xfrm>
            <a:off x="520700" y="110837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Christopher Stone</a:t>
            </a:r>
            <a:b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4400" b="1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VP of College Affairs</a:t>
            </a:r>
            <a:endParaRPr lang="en-US" sz="4400" b="1" i="0" u="none" strike="noStrike" cap="none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1343" y="1302330"/>
            <a:ext cx="78601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Background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ESOC</a:t>
            </a:r>
            <a:r>
              <a:rPr lang="en-US" sz="2800" dirty="0"/>
              <a:t> Chair for Fall and Summer of 2016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2800" dirty="0"/>
              <a:t>External Vice President in AIChE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2800" dirty="0"/>
              <a:t>Regional Liaison for AIChE</a:t>
            </a:r>
          </a:p>
          <a:p>
            <a:pPr marL="285750"/>
            <a:endParaRPr lang="en-US" sz="2800" dirty="0"/>
          </a:p>
          <a:p>
            <a:r>
              <a:rPr lang="en-US" sz="3600" i="1" dirty="0"/>
              <a:t>Initiatives</a:t>
            </a:r>
          </a:p>
          <a:p>
            <a:pPr marL="571500" indent="-230188">
              <a:buFont typeface="Arial" panose="020B0604020202020204" pitchFamily="34" charset="0"/>
              <a:buChar char="•"/>
            </a:pPr>
            <a:r>
              <a:rPr lang="en-US" sz="2800" dirty="0"/>
              <a:t>Assessing Engineering Foundations</a:t>
            </a:r>
          </a:p>
          <a:p>
            <a:pPr marL="571500" indent="-230188">
              <a:buFont typeface="Arial" panose="020B0604020202020204" pitchFamily="34" charset="0"/>
              <a:buChar char="•"/>
            </a:pPr>
            <a:r>
              <a:rPr lang="en-US" sz="2800" dirty="0"/>
              <a:t>Increasing industry presence outside            of Career Fair</a:t>
            </a:r>
          </a:p>
          <a:p>
            <a:pPr marL="571500" indent="-230188">
              <a:buFont typeface="Arial" panose="020B0604020202020204" pitchFamily="34" charset="0"/>
              <a:buChar char="•"/>
            </a:pPr>
            <a:r>
              <a:rPr lang="en-US" sz="2800" dirty="0"/>
              <a:t>Creating intra-college organizations recruiting event</a:t>
            </a:r>
          </a:p>
          <a:p>
            <a:pPr marL="571500" indent="-230188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199" t="28810" r="6263" b="31504"/>
          <a:stretch/>
        </p:blipFill>
        <p:spPr>
          <a:xfrm rot="5400000">
            <a:off x="6525489" y="3754583"/>
            <a:ext cx="3823858" cy="14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Elections </a:t>
            </a:r>
            <a:r>
              <a:rPr lang="mr-IN" sz="3200" b="1" dirty="0" smtClean="0"/>
              <a:t>–</a:t>
            </a:r>
            <a:r>
              <a:rPr lang="en-US" sz="3200" b="1" dirty="0" smtClean="0"/>
              <a:t> VP of CA (Spring 2018)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474" y="1926494"/>
            <a:ext cx="7696244" cy="3550966"/>
          </a:xfrm>
        </p:spPr>
        <p:txBody>
          <a:bodyPr/>
          <a:lstStyle/>
          <a:p>
            <a:r>
              <a:rPr lang="en-US" sz="2000" dirty="0" smtClean="0"/>
              <a:t> Chris Stone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Nathan </a:t>
            </a:r>
            <a:r>
              <a:rPr lang="en-US" sz="2000" dirty="0" err="1" smtClean="0"/>
              <a:t>Hamit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Diana </a:t>
            </a:r>
            <a:r>
              <a:rPr lang="en-US" sz="2000" dirty="0" err="1" smtClean="0"/>
              <a:t>Pavlushyna</a:t>
            </a:r>
            <a:endParaRPr lang="en-US" sz="2000" dirty="0"/>
          </a:p>
          <a:p>
            <a:pPr marL="203200" indent="0">
              <a:buNone/>
            </a:pPr>
            <a:endParaRPr lang="en-US" sz="2000" dirty="0" smtClean="0"/>
          </a:p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728</Words>
  <Application>Microsoft Office PowerPoint</Application>
  <PresentationFormat>On-screen Show (4:3)</PresentationFormat>
  <Paragraphs>145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Palatino Linotype</vt:lpstr>
      <vt:lpstr>PT Sans</vt:lpstr>
      <vt:lpstr>Wingdings</vt:lpstr>
      <vt:lpstr>Default Design</vt:lpstr>
      <vt:lpstr>Retrospect</vt:lpstr>
      <vt:lpstr>CEAS Tribunal</vt:lpstr>
      <vt:lpstr>Agenda</vt:lpstr>
      <vt:lpstr>Our Purpose</vt:lpstr>
      <vt:lpstr>Organizational Chart</vt:lpstr>
      <vt:lpstr>Officers</vt:lpstr>
      <vt:lpstr>Committee Chairs</vt:lpstr>
      <vt:lpstr>Elections – VP of CA (Fall 2017)</vt:lpstr>
      <vt:lpstr>Christopher Stone VP of College Affairs</vt:lpstr>
      <vt:lpstr>Elections – VP of CA (Spring 2018)</vt:lpstr>
      <vt:lpstr>Christopher Stone VP of College Affairs</vt:lpstr>
      <vt:lpstr>Elections – VP of Events (Spring 2018)</vt:lpstr>
      <vt:lpstr>Megan Naber- VP of Events </vt:lpstr>
      <vt:lpstr>PowerPoint Presentation</vt:lpstr>
      <vt:lpstr>PowerPoint Presentation</vt:lpstr>
      <vt:lpstr>Elections – Treasurer (Spring 2018)</vt:lpstr>
      <vt:lpstr>PowerPoint Presentation</vt:lpstr>
      <vt:lpstr>PowerPoint Presentation</vt:lpstr>
      <vt:lpstr>Jim Ohler</vt:lpstr>
      <vt:lpstr>PowerPoint Presentation</vt:lpstr>
      <vt:lpstr>Social Media</vt:lpstr>
      <vt:lpstr>We Want to Hear From You!</vt:lpstr>
      <vt:lpstr>Next Meeting: August 21st! Location TBD 5:30PM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and Applied  Science Tribunal</dc:title>
  <dc:creator>John Lewnard</dc:creator>
  <cp:lastModifiedBy>Sowers, Dane (sowersdd)</cp:lastModifiedBy>
  <cp:revision>84</cp:revision>
  <dcterms:modified xsi:type="dcterms:W3CDTF">2017-07-31T22:02:10Z</dcterms:modified>
</cp:coreProperties>
</file>