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65" r:id="rId2"/>
    <p:sldId id="266" r:id="rId3"/>
    <p:sldId id="267" r:id="rId4"/>
    <p:sldId id="268" r:id="rId5"/>
    <p:sldId id="270" r:id="rId6"/>
    <p:sldId id="291" r:id="rId7"/>
    <p:sldId id="292" r:id="rId8"/>
    <p:sldId id="271" r:id="rId9"/>
    <p:sldId id="287" r:id="rId10"/>
    <p:sldId id="286" r:id="rId11"/>
    <p:sldId id="285" r:id="rId12"/>
    <p:sldId id="281" r:id="rId13"/>
    <p:sldId id="288" r:id="rId14"/>
    <p:sldId id="289" r:id="rId15"/>
    <p:sldId id="290"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82" autoAdjust="0"/>
    <p:restoredTop sz="94660"/>
  </p:normalViewPr>
  <p:slideViewPr>
    <p:cSldViewPr>
      <p:cViewPr>
        <p:scale>
          <a:sx n="50" d="100"/>
          <a:sy n="50" d="100"/>
        </p:scale>
        <p:origin x="-1938" y="-4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19722A-C710-4B0F-8115-DFEE80D0B9B5}" type="datetimeFigureOut">
              <a:rPr lang="en-US" smtClean="0"/>
              <a:pPr/>
              <a:t>11/8/2012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859374-E3E6-4EE9-A9DD-5D9D37E3F78F}" type="slidenum">
              <a:rPr lang="en-US" smtClean="0"/>
              <a:pPr/>
              <a:t>‹#›</a:t>
            </a:fld>
            <a:endParaRPr lang="en-US"/>
          </a:p>
        </p:txBody>
      </p:sp>
    </p:spTree>
    <p:extLst>
      <p:ext uri="{BB962C8B-B14F-4D97-AF65-F5344CB8AC3E}">
        <p14:creationId xmlns:p14="http://schemas.microsoft.com/office/powerpoint/2010/main" val="538658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3859374-E3E6-4EE9-A9DD-5D9D37E3F78F}" type="slidenum">
              <a:rPr lang="en-US" smtClean="0"/>
              <a:pPr/>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3859374-E3E6-4EE9-A9DD-5D9D37E3F78F}"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FFCC0185-857C-442E-9754-5EFF65E329DF}" type="slidenum">
              <a:rPr lang="en-US" sz="1200">
                <a:cs typeface="Arial" charset="0"/>
              </a:rPr>
              <a:pPr algn="r"/>
              <a:t>16</a:t>
            </a:fld>
            <a:endParaRPr lang="en-US" sz="1200">
              <a:cs typeface="Arial" charset="0"/>
            </a:endParaRPr>
          </a:p>
        </p:txBody>
      </p:sp>
      <p:sp>
        <p:nvSpPr>
          <p:cNvPr id="29699" name="Rectangle 1026"/>
          <p:cNvSpPr>
            <a:spLocks noGrp="1" noRot="1" noChangeAspect="1" noChangeArrowheads="1" noTextEdit="1"/>
          </p:cNvSpPr>
          <p:nvPr>
            <p:ph type="sldImg"/>
          </p:nvPr>
        </p:nvSpPr>
        <p:spPr>
          <a:ln/>
        </p:spPr>
      </p:sp>
      <p:sp>
        <p:nvSpPr>
          <p:cNvPr id="29700" name="Rectangle 1027"/>
          <p:cNvSpPr>
            <a:spLocks noGrp="1" noChangeArrowheads="1"/>
          </p:cNvSpPr>
          <p:nvPr>
            <p:ph type="body" idx="1"/>
          </p:nvPr>
        </p:nvSpPr>
        <p:spPr>
          <a:noFill/>
          <a:ln/>
        </p:spPr>
        <p:txBody>
          <a:bodyPr/>
          <a:lstStyle/>
          <a:p>
            <a:pPr eaLnBrk="1" hangingPunct="1">
              <a:spcBef>
                <a:spcPct val="0"/>
              </a:spcBef>
            </a:pPr>
            <a:endParaRPr lang="en-US" sz="1800" smtClean="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E4E6133A-A6CC-4DB5-8494-5242BED781EC}" type="slidenum">
              <a:rPr lang="en-US" smtClean="0">
                <a:cs typeface="Arial" charset="0"/>
              </a:rPr>
              <a:pPr/>
              <a:t>17</a:t>
            </a:fld>
            <a:endParaRPr lang="en-US" smtClean="0">
              <a:cs typeface="Arial"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spcBef>
                <a:spcPct val="0"/>
              </a:spcBef>
            </a:pPr>
            <a:endParaRPr lang="en-US" sz="1800" b="1" smtClean="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B60C02CD-339B-419C-B8E8-B254159D5166}" type="slidenum">
              <a:rPr lang="en-US" smtClean="0">
                <a:cs typeface="Arial" charset="0"/>
              </a:rPr>
              <a:pPr/>
              <a:t>18</a:t>
            </a:fld>
            <a:endParaRPr lang="en-US" smtClean="0">
              <a:cs typeface="Arial"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spcBef>
                <a:spcPct val="0"/>
              </a:spcBef>
            </a:pPr>
            <a:endParaRPr lang="en-US" sz="1800" b="1"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362200"/>
            <a:ext cx="7620000" cy="990601"/>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447800" y="3886200"/>
            <a:ext cx="6400800" cy="1752600"/>
          </a:xfrm>
        </p:spPr>
        <p:txBody>
          <a:bodyPr/>
          <a:lstStyle>
            <a:lvl1pPr marL="0" indent="0" algn="ctr">
              <a:buNone/>
              <a:defRPr/>
            </a:lvl1pPr>
            <a:lvl2pPr marL="457173" indent="0" algn="ctr">
              <a:buNone/>
              <a:defRPr/>
            </a:lvl2pPr>
            <a:lvl3pPr marL="914345" indent="0" algn="ctr">
              <a:buNone/>
              <a:defRPr/>
            </a:lvl3pPr>
            <a:lvl4pPr marL="1371518" indent="0" algn="ctr">
              <a:buNone/>
              <a:defRPr/>
            </a:lvl4pPr>
            <a:lvl5pPr marL="1828691" indent="0" algn="ctr">
              <a:buNone/>
              <a:defRPr/>
            </a:lvl5pPr>
            <a:lvl6pPr marL="2285863" indent="0" algn="ctr">
              <a:buNone/>
              <a:defRPr/>
            </a:lvl6pPr>
            <a:lvl7pPr marL="2743036" indent="0" algn="ctr">
              <a:buNone/>
              <a:defRPr/>
            </a:lvl7pPr>
            <a:lvl8pPr marL="3200209" indent="0" algn="ctr">
              <a:buNone/>
              <a:defRPr/>
            </a:lvl8pPr>
            <a:lvl9pPr marL="3657381" indent="0" algn="ctr">
              <a:buNone/>
              <a:defRPr/>
            </a:lvl9pPr>
          </a:lstStyle>
          <a:p>
            <a:r>
              <a:rPr lang="en-US" dirty="0" smtClean="0"/>
              <a:t>Click to edit Master subtitle style</a:t>
            </a:r>
            <a:endParaRPr lang="en-US" dirty="0"/>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xfrm>
            <a:off x="7315200" y="6248400"/>
            <a:ext cx="1447800" cy="476250"/>
          </a:xfrm>
        </p:spPr>
        <p:txBody>
          <a:bodyPr/>
          <a:lstStyle>
            <a:lvl1pPr>
              <a:defRPr/>
            </a:lvl1pPr>
          </a:lstStyle>
          <a:p>
            <a:pPr>
              <a:defRPr/>
            </a:pPr>
            <a:fld id="{7C15EC3B-6544-4BA0-85FC-19BB35D795A3}"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43797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8C148F-CFA6-4069-A53F-150BFE0A4D7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63936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1" y="609600"/>
            <a:ext cx="2019300" cy="487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609600"/>
            <a:ext cx="5905500" cy="487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8510C57-76CA-4EE3-8178-B2EBC0DFBE3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77724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95400" y="609833"/>
            <a:ext cx="7696244"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1295400" y="1935201"/>
            <a:ext cx="7696244" cy="355096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B53064-0445-42AB-990D-19F23DF125F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9783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173" indent="0">
              <a:buNone/>
              <a:defRPr sz="1800"/>
            </a:lvl2pPr>
            <a:lvl3pPr marL="914345" indent="0">
              <a:buNone/>
              <a:defRPr sz="1600"/>
            </a:lvl3pPr>
            <a:lvl4pPr marL="1371518" indent="0">
              <a:buNone/>
              <a:defRPr sz="1400"/>
            </a:lvl4pPr>
            <a:lvl5pPr marL="1828691" indent="0">
              <a:buNone/>
              <a:defRPr sz="1400"/>
            </a:lvl5pPr>
            <a:lvl6pPr marL="2285863" indent="0">
              <a:buNone/>
              <a:defRPr sz="1400"/>
            </a:lvl6pPr>
            <a:lvl7pPr marL="2743036" indent="0">
              <a:buNone/>
              <a:defRPr sz="1400"/>
            </a:lvl7pPr>
            <a:lvl8pPr marL="3200209" indent="0">
              <a:buNone/>
              <a:defRPr sz="1400"/>
            </a:lvl8pPr>
            <a:lvl9pPr marL="3657381"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1236B1-503E-4626-ABC3-BDB0CDA5F03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91505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35164"/>
            <a:ext cx="3962400" cy="3551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935164"/>
            <a:ext cx="3962400" cy="3551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7C1F21E-B905-4A0A-A1CF-8277D2BF1B1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0916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73" indent="0">
              <a:buNone/>
              <a:defRPr sz="2000" b="1"/>
            </a:lvl2pPr>
            <a:lvl3pPr marL="914345" indent="0">
              <a:buNone/>
              <a:defRPr sz="1800" b="1"/>
            </a:lvl3pPr>
            <a:lvl4pPr marL="1371518" indent="0">
              <a:buNone/>
              <a:defRPr sz="1600" b="1"/>
            </a:lvl4pPr>
            <a:lvl5pPr marL="1828691" indent="0">
              <a:buNone/>
              <a:defRPr sz="1600" b="1"/>
            </a:lvl5pPr>
            <a:lvl6pPr marL="2285863" indent="0">
              <a:buNone/>
              <a:defRPr sz="1600" b="1"/>
            </a:lvl6pPr>
            <a:lvl7pPr marL="2743036" indent="0">
              <a:buNone/>
              <a:defRPr sz="1600" b="1"/>
            </a:lvl7pPr>
            <a:lvl8pPr marL="3200209" indent="0">
              <a:buNone/>
              <a:defRPr sz="1600" b="1"/>
            </a:lvl8pPr>
            <a:lvl9pPr marL="365738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73" indent="0">
              <a:buNone/>
              <a:defRPr sz="2000" b="1"/>
            </a:lvl2pPr>
            <a:lvl3pPr marL="914345" indent="0">
              <a:buNone/>
              <a:defRPr sz="1800" b="1"/>
            </a:lvl3pPr>
            <a:lvl4pPr marL="1371518" indent="0">
              <a:buNone/>
              <a:defRPr sz="1600" b="1"/>
            </a:lvl4pPr>
            <a:lvl5pPr marL="1828691" indent="0">
              <a:buNone/>
              <a:defRPr sz="1600" b="1"/>
            </a:lvl5pPr>
            <a:lvl6pPr marL="2285863" indent="0">
              <a:buNone/>
              <a:defRPr sz="1600" b="1"/>
            </a:lvl6pPr>
            <a:lvl7pPr marL="2743036" indent="0">
              <a:buNone/>
              <a:defRPr sz="1600" b="1"/>
            </a:lvl7pPr>
            <a:lvl8pPr marL="3200209" indent="0">
              <a:buNone/>
              <a:defRPr sz="1600" b="1"/>
            </a:lvl8pPr>
            <a:lvl9pPr marL="365738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CEB4818-9E8A-491D-8A12-7FD69893579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5126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FF480F3-6707-4C45-BCC7-7B7A3F6204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58438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8B08AB0-195B-4C63-AE4C-3767080EF74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0704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1"/>
            <a:ext cx="3008313" cy="4691063"/>
          </a:xfrm>
        </p:spPr>
        <p:txBody>
          <a:bodyPr/>
          <a:lstStyle>
            <a:lvl1pPr marL="0" indent="0">
              <a:buNone/>
              <a:defRPr sz="1400"/>
            </a:lvl1pPr>
            <a:lvl2pPr marL="457173" indent="0">
              <a:buNone/>
              <a:defRPr sz="1200"/>
            </a:lvl2pPr>
            <a:lvl3pPr marL="914345" indent="0">
              <a:buNone/>
              <a:defRPr sz="1000"/>
            </a:lvl3pPr>
            <a:lvl4pPr marL="1371518" indent="0">
              <a:buNone/>
              <a:defRPr sz="900"/>
            </a:lvl4pPr>
            <a:lvl5pPr marL="1828691" indent="0">
              <a:buNone/>
              <a:defRPr sz="900"/>
            </a:lvl5pPr>
            <a:lvl6pPr marL="2285863" indent="0">
              <a:buNone/>
              <a:defRPr sz="900"/>
            </a:lvl6pPr>
            <a:lvl7pPr marL="2743036" indent="0">
              <a:buNone/>
              <a:defRPr sz="900"/>
            </a:lvl7pPr>
            <a:lvl8pPr marL="3200209" indent="0">
              <a:buNone/>
              <a:defRPr sz="900"/>
            </a:lvl8pPr>
            <a:lvl9pPr marL="3657381"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AB35580-2D8C-4351-902E-06C34BBBD1C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44216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73" indent="0">
              <a:buNone/>
              <a:defRPr sz="2800"/>
            </a:lvl2pPr>
            <a:lvl3pPr marL="914345" indent="0">
              <a:buNone/>
              <a:defRPr sz="2400"/>
            </a:lvl3pPr>
            <a:lvl4pPr marL="1371518" indent="0">
              <a:buNone/>
              <a:defRPr sz="2000"/>
            </a:lvl4pPr>
            <a:lvl5pPr marL="1828691" indent="0">
              <a:buNone/>
              <a:defRPr sz="2000"/>
            </a:lvl5pPr>
            <a:lvl6pPr marL="2285863" indent="0">
              <a:buNone/>
              <a:defRPr sz="2000"/>
            </a:lvl6pPr>
            <a:lvl7pPr marL="2743036" indent="0">
              <a:buNone/>
              <a:defRPr sz="2000"/>
            </a:lvl7pPr>
            <a:lvl8pPr marL="3200209" indent="0">
              <a:buNone/>
              <a:defRPr sz="2000"/>
            </a:lvl8pPr>
            <a:lvl9pPr marL="3657381"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73" indent="0">
              <a:buNone/>
              <a:defRPr sz="1200"/>
            </a:lvl2pPr>
            <a:lvl3pPr marL="914345" indent="0">
              <a:buNone/>
              <a:defRPr sz="1000"/>
            </a:lvl3pPr>
            <a:lvl4pPr marL="1371518" indent="0">
              <a:buNone/>
              <a:defRPr sz="900"/>
            </a:lvl4pPr>
            <a:lvl5pPr marL="1828691" indent="0">
              <a:buNone/>
              <a:defRPr sz="900"/>
            </a:lvl5pPr>
            <a:lvl6pPr marL="2285863" indent="0">
              <a:buNone/>
              <a:defRPr sz="900"/>
            </a:lvl6pPr>
            <a:lvl7pPr marL="2743036" indent="0">
              <a:buNone/>
              <a:defRPr sz="900"/>
            </a:lvl7pPr>
            <a:lvl8pPr marL="3200209" indent="0">
              <a:buNone/>
              <a:defRPr sz="900"/>
            </a:lvl8pPr>
            <a:lvl9pPr marL="3657381"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5615D1E-9C53-4CA3-B0A2-7FC68B1120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8582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Home"/>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934200" y="6445250"/>
            <a:ext cx="2176463"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3" descr="forUC05_96"/>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0" y="0"/>
            <a:ext cx="25717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Oval 7"/>
          <p:cNvSpPr/>
          <p:nvPr userDrawn="1"/>
        </p:nvSpPr>
        <p:spPr>
          <a:xfrm>
            <a:off x="873125" y="5770563"/>
            <a:ext cx="1933575" cy="892175"/>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56382" tIns="28191" rIns="56382" bIns="28191" anchor="ctr"/>
          <a:lstStyle/>
          <a:p>
            <a:pPr algn="ctr" fontAlgn="base">
              <a:spcBef>
                <a:spcPct val="0"/>
              </a:spcBef>
              <a:spcAft>
                <a:spcPct val="0"/>
              </a:spcAft>
              <a:defRPr/>
            </a:pPr>
            <a:endParaRPr lang="en-US">
              <a:solidFill>
                <a:srgbClr val="FFFFFF"/>
              </a:solidFill>
            </a:endParaRPr>
          </a:p>
        </p:txBody>
      </p:sp>
      <p:sp>
        <p:nvSpPr>
          <p:cNvPr id="1029" name="Rectangle 2"/>
          <p:cNvSpPr>
            <a:spLocks noGrp="1" noChangeArrowheads="1"/>
          </p:cNvSpPr>
          <p:nvPr>
            <p:ph type="title"/>
          </p:nvPr>
        </p:nvSpPr>
        <p:spPr bwMode="auto">
          <a:xfrm>
            <a:off x="914400" y="609600"/>
            <a:ext cx="8077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4" tIns="45717" rIns="91434" bIns="45717" numCol="1" anchor="ctr" anchorCtr="0" compatLnSpc="1">
            <a:prstTxWarp prst="textNoShape">
              <a:avLst/>
            </a:prstTxWarp>
          </a:bodyPr>
          <a:lstStyle/>
          <a:p>
            <a:pPr lvl="0"/>
            <a:r>
              <a:rPr lang="en-US" smtClean="0"/>
              <a:t>Click to edit Master title style</a:t>
            </a:r>
          </a:p>
        </p:txBody>
      </p:sp>
      <p:sp>
        <p:nvSpPr>
          <p:cNvPr id="1030" name="Rectangle 3"/>
          <p:cNvSpPr>
            <a:spLocks noGrp="1" noChangeArrowheads="1"/>
          </p:cNvSpPr>
          <p:nvPr>
            <p:ph type="body" idx="1"/>
          </p:nvPr>
        </p:nvSpPr>
        <p:spPr bwMode="auto">
          <a:xfrm>
            <a:off x="914400" y="1935163"/>
            <a:ext cx="8077200" cy="355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4" tIns="45717" rIns="91434" bIns="4571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2819400" y="6245225"/>
            <a:ext cx="1447800" cy="476250"/>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latin typeface="Arial" charset="0"/>
            </a:endParaRPr>
          </a:p>
        </p:txBody>
      </p:sp>
      <p:sp>
        <p:nvSpPr>
          <p:cNvPr id="3" name="Rectangle 5"/>
          <p:cNvSpPr>
            <a:spLocks noGrp="1" noChangeArrowheads="1"/>
          </p:cNvSpPr>
          <p:nvPr>
            <p:ph type="ftr" sz="quarter" idx="3"/>
          </p:nvPr>
        </p:nvSpPr>
        <p:spPr bwMode="auto">
          <a:xfrm>
            <a:off x="4572000" y="6245225"/>
            <a:ext cx="2438400" cy="476250"/>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latin typeface="Arial" charset="0"/>
            </a:endParaRPr>
          </a:p>
        </p:txBody>
      </p:sp>
      <p:sp>
        <p:nvSpPr>
          <p:cNvPr id="4" name="Rectangle 6"/>
          <p:cNvSpPr>
            <a:spLocks noGrp="1" noChangeArrowheads="1"/>
          </p:cNvSpPr>
          <p:nvPr>
            <p:ph type="sldNum" sz="quarter" idx="4"/>
          </p:nvPr>
        </p:nvSpPr>
        <p:spPr bwMode="auto">
          <a:xfrm>
            <a:off x="7239000" y="6245225"/>
            <a:ext cx="1447800" cy="476250"/>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lgn="r">
              <a:defRPr sz="1400"/>
            </a:lvl1pPr>
          </a:lstStyle>
          <a:p>
            <a:pPr fontAlgn="base">
              <a:spcBef>
                <a:spcPct val="0"/>
              </a:spcBef>
              <a:spcAft>
                <a:spcPct val="0"/>
              </a:spcAft>
              <a:defRPr/>
            </a:pPr>
            <a:fld id="{083AE7C7-9E81-4AE0-91D0-8093C420D58A}" type="slidenum">
              <a:rPr lang="en-US">
                <a:solidFill>
                  <a:srgbClr val="000000"/>
                </a:solidFill>
                <a:latin typeface="Arial" charset="0"/>
              </a:rPr>
              <a:pPr fontAlgn="base">
                <a:spcBef>
                  <a:spcPct val="0"/>
                </a:spcBef>
                <a:spcAft>
                  <a:spcPct val="0"/>
                </a:spcAft>
                <a:defRPr/>
              </a:pPr>
              <a:t>‹#›</a:t>
            </a:fld>
            <a:endParaRPr lang="en-US">
              <a:solidFill>
                <a:srgbClr val="000000"/>
              </a:solidFill>
              <a:latin typeface="Arial" charset="0"/>
            </a:endParaRPr>
          </a:p>
        </p:txBody>
      </p:sp>
    </p:spTree>
    <p:extLst>
      <p:ext uri="{BB962C8B-B14F-4D97-AF65-F5344CB8AC3E}">
        <p14:creationId xmlns:p14="http://schemas.microsoft.com/office/powerpoint/2010/main" val="7505165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Myriad Pro" pitchFamily="34" charset="0"/>
        </a:defRPr>
      </a:lvl2pPr>
      <a:lvl3pPr algn="ctr" rtl="0" eaLnBrk="0" fontAlgn="base" hangingPunct="0">
        <a:spcBef>
          <a:spcPct val="0"/>
        </a:spcBef>
        <a:spcAft>
          <a:spcPct val="0"/>
        </a:spcAft>
        <a:defRPr sz="4400">
          <a:solidFill>
            <a:schemeClr val="tx2"/>
          </a:solidFill>
          <a:latin typeface="Myriad Pro" pitchFamily="34" charset="0"/>
        </a:defRPr>
      </a:lvl3pPr>
      <a:lvl4pPr algn="ctr" rtl="0" eaLnBrk="0" fontAlgn="base" hangingPunct="0">
        <a:spcBef>
          <a:spcPct val="0"/>
        </a:spcBef>
        <a:spcAft>
          <a:spcPct val="0"/>
        </a:spcAft>
        <a:defRPr sz="4400">
          <a:solidFill>
            <a:schemeClr val="tx2"/>
          </a:solidFill>
          <a:latin typeface="Myriad Pro" pitchFamily="34" charset="0"/>
        </a:defRPr>
      </a:lvl4pPr>
      <a:lvl5pPr algn="ctr" rtl="0" eaLnBrk="0" fontAlgn="base" hangingPunct="0">
        <a:spcBef>
          <a:spcPct val="0"/>
        </a:spcBef>
        <a:spcAft>
          <a:spcPct val="0"/>
        </a:spcAft>
        <a:defRPr sz="4400">
          <a:solidFill>
            <a:schemeClr val="tx2"/>
          </a:solidFill>
          <a:latin typeface="Myriad Pro" pitchFamily="34" charset="0"/>
        </a:defRPr>
      </a:lvl5pPr>
      <a:lvl6pPr marL="457173" algn="ctr" rtl="0" fontAlgn="base">
        <a:spcBef>
          <a:spcPct val="0"/>
        </a:spcBef>
        <a:spcAft>
          <a:spcPct val="0"/>
        </a:spcAft>
        <a:defRPr sz="4400">
          <a:solidFill>
            <a:schemeClr val="tx2"/>
          </a:solidFill>
          <a:latin typeface="Arial" charset="0"/>
        </a:defRPr>
      </a:lvl6pPr>
      <a:lvl7pPr marL="914345" algn="ctr" rtl="0" fontAlgn="base">
        <a:spcBef>
          <a:spcPct val="0"/>
        </a:spcBef>
        <a:spcAft>
          <a:spcPct val="0"/>
        </a:spcAft>
        <a:defRPr sz="4400">
          <a:solidFill>
            <a:schemeClr val="tx2"/>
          </a:solidFill>
          <a:latin typeface="Arial" charset="0"/>
        </a:defRPr>
      </a:lvl7pPr>
      <a:lvl8pPr marL="1371518" algn="ctr" rtl="0" fontAlgn="base">
        <a:spcBef>
          <a:spcPct val="0"/>
        </a:spcBef>
        <a:spcAft>
          <a:spcPct val="0"/>
        </a:spcAft>
        <a:defRPr sz="4400">
          <a:solidFill>
            <a:schemeClr val="tx2"/>
          </a:solidFill>
          <a:latin typeface="Arial" charset="0"/>
        </a:defRPr>
      </a:lvl8pPr>
      <a:lvl9pPr marL="1828691"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450" indent="-228587" algn="l" rtl="0" fontAlgn="base">
        <a:spcBef>
          <a:spcPct val="20000"/>
        </a:spcBef>
        <a:spcAft>
          <a:spcPct val="0"/>
        </a:spcAft>
        <a:buChar char="»"/>
        <a:defRPr sz="2000">
          <a:solidFill>
            <a:schemeClr val="tx1"/>
          </a:solidFill>
          <a:latin typeface="+mn-lt"/>
        </a:defRPr>
      </a:lvl6pPr>
      <a:lvl7pPr marL="2971622" indent="-228587" algn="l" rtl="0" fontAlgn="base">
        <a:spcBef>
          <a:spcPct val="20000"/>
        </a:spcBef>
        <a:spcAft>
          <a:spcPct val="0"/>
        </a:spcAft>
        <a:buChar char="»"/>
        <a:defRPr sz="2000">
          <a:solidFill>
            <a:schemeClr val="tx1"/>
          </a:solidFill>
          <a:latin typeface="+mn-lt"/>
        </a:defRPr>
      </a:lvl7pPr>
      <a:lvl8pPr marL="3428795" indent="-228587" algn="l" rtl="0" fontAlgn="base">
        <a:spcBef>
          <a:spcPct val="20000"/>
        </a:spcBef>
        <a:spcAft>
          <a:spcPct val="0"/>
        </a:spcAft>
        <a:buChar char="»"/>
        <a:defRPr sz="2000">
          <a:solidFill>
            <a:schemeClr val="tx1"/>
          </a:solidFill>
          <a:latin typeface="+mn-lt"/>
        </a:defRPr>
      </a:lvl8pPr>
      <a:lvl9pPr marL="3885968" indent="-228587"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45" rtl="0" eaLnBrk="1" latinLnBrk="0" hangingPunct="1">
        <a:defRPr sz="1800" kern="1200">
          <a:solidFill>
            <a:schemeClr val="tx1"/>
          </a:solidFill>
          <a:latin typeface="+mn-lt"/>
          <a:ea typeface="+mn-ea"/>
          <a:cs typeface="+mn-cs"/>
        </a:defRPr>
      </a:lvl1pPr>
      <a:lvl2pPr marL="457173" algn="l" defTabSz="914345" rtl="0" eaLnBrk="1" latinLnBrk="0" hangingPunct="1">
        <a:defRPr sz="1800" kern="1200">
          <a:solidFill>
            <a:schemeClr val="tx1"/>
          </a:solidFill>
          <a:latin typeface="+mn-lt"/>
          <a:ea typeface="+mn-ea"/>
          <a:cs typeface="+mn-cs"/>
        </a:defRPr>
      </a:lvl2pPr>
      <a:lvl3pPr marL="914345" algn="l" defTabSz="914345" rtl="0" eaLnBrk="1" latinLnBrk="0" hangingPunct="1">
        <a:defRPr sz="1800" kern="1200">
          <a:solidFill>
            <a:schemeClr val="tx1"/>
          </a:solidFill>
          <a:latin typeface="+mn-lt"/>
          <a:ea typeface="+mn-ea"/>
          <a:cs typeface="+mn-cs"/>
        </a:defRPr>
      </a:lvl3pPr>
      <a:lvl4pPr marL="1371518" algn="l" defTabSz="914345" rtl="0" eaLnBrk="1" latinLnBrk="0" hangingPunct="1">
        <a:defRPr sz="1800" kern="1200">
          <a:solidFill>
            <a:schemeClr val="tx1"/>
          </a:solidFill>
          <a:latin typeface="+mn-lt"/>
          <a:ea typeface="+mn-ea"/>
          <a:cs typeface="+mn-cs"/>
        </a:defRPr>
      </a:lvl4pPr>
      <a:lvl5pPr marL="1828691" algn="l" defTabSz="914345" rtl="0" eaLnBrk="1" latinLnBrk="0" hangingPunct="1">
        <a:defRPr sz="1800" kern="1200">
          <a:solidFill>
            <a:schemeClr val="tx1"/>
          </a:solidFill>
          <a:latin typeface="+mn-lt"/>
          <a:ea typeface="+mn-ea"/>
          <a:cs typeface="+mn-cs"/>
        </a:defRPr>
      </a:lvl5pPr>
      <a:lvl6pPr marL="2285863" algn="l" defTabSz="914345" rtl="0" eaLnBrk="1" latinLnBrk="0" hangingPunct="1">
        <a:defRPr sz="1800" kern="1200">
          <a:solidFill>
            <a:schemeClr val="tx1"/>
          </a:solidFill>
          <a:latin typeface="+mn-lt"/>
          <a:ea typeface="+mn-ea"/>
          <a:cs typeface="+mn-cs"/>
        </a:defRPr>
      </a:lvl6pPr>
      <a:lvl7pPr marL="2743036" algn="l" defTabSz="914345" rtl="0" eaLnBrk="1" latinLnBrk="0" hangingPunct="1">
        <a:defRPr sz="1800" kern="1200">
          <a:solidFill>
            <a:schemeClr val="tx1"/>
          </a:solidFill>
          <a:latin typeface="+mn-lt"/>
          <a:ea typeface="+mn-ea"/>
          <a:cs typeface="+mn-cs"/>
        </a:defRPr>
      </a:lvl7pPr>
      <a:lvl8pPr marL="3200209" algn="l" defTabSz="914345" rtl="0" eaLnBrk="1" latinLnBrk="0" hangingPunct="1">
        <a:defRPr sz="1800" kern="1200">
          <a:solidFill>
            <a:schemeClr val="tx1"/>
          </a:solidFill>
          <a:latin typeface="+mn-lt"/>
          <a:ea typeface="+mn-ea"/>
          <a:cs typeface="+mn-cs"/>
        </a:defRPr>
      </a:lvl8pPr>
      <a:lvl9pPr marL="3657381" algn="l" defTabSz="91434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ottwc@mail.uc.edu"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tribunal.uc.edu/socc/ebullet"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bearcastradio.com/"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520700" y="1524000"/>
            <a:ext cx="8623300" cy="990600"/>
          </a:xfrm>
        </p:spPr>
        <p:txBody>
          <a:bodyPr/>
          <a:lstStyle/>
          <a:p>
            <a:r>
              <a:rPr lang="en-US" b="1" dirty="0" smtClean="0"/>
              <a:t>Engineering and Applied </a:t>
            </a:r>
            <a:br>
              <a:rPr lang="en-US" b="1" dirty="0" smtClean="0"/>
            </a:br>
            <a:r>
              <a:rPr lang="en-US" b="1" dirty="0" smtClean="0"/>
              <a:t>Science Tribunal</a:t>
            </a:r>
          </a:p>
        </p:txBody>
      </p:sp>
      <p:sp>
        <p:nvSpPr>
          <p:cNvPr id="3075" name="Title 1"/>
          <p:cNvSpPr txBox="1">
            <a:spLocks/>
          </p:cNvSpPr>
          <p:nvPr/>
        </p:nvSpPr>
        <p:spPr bwMode="auto">
          <a:xfrm>
            <a:off x="533400" y="4000500"/>
            <a:ext cx="8610600" cy="990600"/>
          </a:xfrm>
          <a:prstGeom prst="rect">
            <a:avLst/>
          </a:prstGeom>
          <a:noFill/>
          <a:ln w="9525">
            <a:noFill/>
            <a:miter lim="800000"/>
            <a:headEnd/>
            <a:tailEnd/>
          </a:ln>
        </p:spPr>
        <p:txBody>
          <a:bodyPr lIns="91434" tIns="45717" rIns="91434" bIns="45717" anchor="ctr"/>
          <a:lstStyle/>
          <a:p>
            <a:pPr algn="ctr" eaLnBrk="0" hangingPunct="0"/>
            <a:r>
              <a:rPr lang="en-US" sz="4400" dirty="0" smtClean="0">
                <a:solidFill>
                  <a:schemeClr val="tx2"/>
                </a:solidFill>
                <a:latin typeface="Myriad Pro" pitchFamily="34" charset="0"/>
              </a:rPr>
              <a:t>November 5</a:t>
            </a:r>
            <a:r>
              <a:rPr lang="en-US" sz="4400" baseline="30000" dirty="0" smtClean="0">
                <a:solidFill>
                  <a:schemeClr val="tx2"/>
                </a:solidFill>
                <a:latin typeface="Myriad Pro" pitchFamily="34" charset="0"/>
              </a:rPr>
              <a:t>th</a:t>
            </a:r>
            <a:r>
              <a:rPr lang="en-US" sz="4400" dirty="0" smtClean="0">
                <a:solidFill>
                  <a:schemeClr val="tx2"/>
                </a:solidFill>
                <a:latin typeface="Myriad Pro" pitchFamily="34" charset="0"/>
              </a:rPr>
              <a:t>, </a:t>
            </a:r>
            <a:r>
              <a:rPr lang="en-US" sz="4400" dirty="0">
                <a:solidFill>
                  <a:schemeClr val="tx2"/>
                </a:solidFill>
                <a:latin typeface="Myriad Pro" pitchFamily="34" charset="0"/>
              </a:rPr>
              <a:t>2012</a:t>
            </a:r>
          </a:p>
        </p:txBody>
      </p:sp>
      <p:sp>
        <p:nvSpPr>
          <p:cNvPr id="3076" name="Title 1"/>
          <p:cNvSpPr txBox="1">
            <a:spLocks/>
          </p:cNvSpPr>
          <p:nvPr/>
        </p:nvSpPr>
        <p:spPr bwMode="auto">
          <a:xfrm>
            <a:off x="533400" y="2971800"/>
            <a:ext cx="8610600" cy="990600"/>
          </a:xfrm>
          <a:prstGeom prst="rect">
            <a:avLst/>
          </a:prstGeom>
          <a:noFill/>
          <a:ln w="9525">
            <a:noFill/>
            <a:miter lim="800000"/>
            <a:headEnd/>
            <a:tailEnd/>
          </a:ln>
        </p:spPr>
        <p:txBody>
          <a:bodyPr lIns="91434" tIns="45717" rIns="91434" bIns="45717" anchor="ctr"/>
          <a:lstStyle/>
          <a:p>
            <a:pPr algn="ctr" eaLnBrk="0" hangingPunct="0"/>
            <a:r>
              <a:rPr lang="en-US" sz="4400">
                <a:solidFill>
                  <a:schemeClr val="tx2"/>
                </a:solidFill>
                <a:latin typeface="Myriad Pro" pitchFamily="34" charset="0"/>
              </a:rPr>
              <a:t>General Meeting</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914400" y="457200"/>
            <a:ext cx="8077200" cy="1295400"/>
          </a:xfrm>
        </p:spPr>
        <p:txBody>
          <a:bodyPr/>
          <a:lstStyle/>
          <a:p>
            <a:r>
              <a:rPr lang="en-US" b="1" u="sng" smtClean="0"/>
              <a:t>FELD</a:t>
            </a:r>
          </a:p>
        </p:txBody>
      </p:sp>
      <p:sp>
        <p:nvSpPr>
          <p:cNvPr id="4099" name="Content Placeholder 2"/>
          <p:cNvSpPr>
            <a:spLocks noGrp="1"/>
          </p:cNvSpPr>
          <p:nvPr>
            <p:ph sz="half" idx="1"/>
          </p:nvPr>
        </p:nvSpPr>
        <p:spPr>
          <a:xfrm>
            <a:off x="1143000" y="1752600"/>
            <a:ext cx="7429500" cy="4572000"/>
          </a:xfrm>
        </p:spPr>
        <p:txBody>
          <a:bodyPr/>
          <a:lstStyle/>
          <a:p>
            <a:r>
              <a:rPr lang="en-US" sz="2600" dirty="0" smtClean="0"/>
              <a:t>Freshman Education and Leadership Development will meet Wednesday, November 14</a:t>
            </a:r>
            <a:r>
              <a:rPr lang="en-US" sz="2600" baseline="30000" dirty="0" smtClean="0"/>
              <a:t>th</a:t>
            </a:r>
            <a:r>
              <a:rPr lang="en-US" sz="2600" dirty="0" smtClean="0"/>
              <a:t> at 5 p.m. in 530 Old </a:t>
            </a:r>
            <a:r>
              <a:rPr lang="en-US" sz="2600" dirty="0" err="1" smtClean="0"/>
              <a:t>Chem</a:t>
            </a:r>
            <a:endParaRPr lang="en-US" sz="2600" dirty="0" smtClean="0"/>
          </a:p>
          <a:p>
            <a:r>
              <a:rPr lang="en-US" sz="2600" dirty="0" smtClean="0"/>
              <a:t>We will be having officer elections for the upcoming year</a:t>
            </a:r>
          </a:p>
          <a:p>
            <a:r>
              <a:rPr lang="en-US" sz="2600" dirty="0" smtClean="0"/>
              <a:t>Please e-mail Joe Saunders if you are interested in running</a:t>
            </a:r>
          </a:p>
          <a:p>
            <a:r>
              <a:rPr lang="en-US" sz="2600" dirty="0" smtClean="0"/>
              <a:t>Must have attended at least 2 FELD meetings to run</a:t>
            </a:r>
          </a:p>
        </p:txBody>
      </p:sp>
      <p:sp>
        <p:nvSpPr>
          <p:cNvPr id="4100" name="Title 1"/>
          <p:cNvSpPr txBox="1">
            <a:spLocks/>
          </p:cNvSpPr>
          <p:nvPr/>
        </p:nvSpPr>
        <p:spPr bwMode="auto">
          <a:xfrm>
            <a:off x="7543800" y="0"/>
            <a:ext cx="1600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7" rIns="91434" bIns="45717" anchor="ctr"/>
          <a:lstStyle>
            <a:lvl1pPr>
              <a:defRPr sz="3200">
                <a:solidFill>
                  <a:schemeClr val="tx1"/>
                </a:solidFill>
                <a:latin typeface="Myriad Pro" pitchFamily="34" charset="0"/>
              </a:defRPr>
            </a:lvl1pPr>
            <a:lvl2pPr marL="742950" indent="-285750">
              <a:defRPr sz="2800">
                <a:solidFill>
                  <a:schemeClr val="tx1"/>
                </a:solidFill>
                <a:latin typeface="Myriad Pro" pitchFamily="34" charset="0"/>
              </a:defRPr>
            </a:lvl2pPr>
            <a:lvl3pPr marL="1143000" indent="-228600">
              <a:defRPr sz="2400">
                <a:solidFill>
                  <a:schemeClr val="tx1"/>
                </a:solidFill>
                <a:latin typeface="Myriad Pro" pitchFamily="34" charset="0"/>
              </a:defRPr>
            </a:lvl3pPr>
            <a:lvl4pPr marL="1600200" indent="-228600">
              <a:defRPr sz="2000">
                <a:solidFill>
                  <a:schemeClr val="tx1"/>
                </a:solidFill>
                <a:latin typeface="Myriad Pro" pitchFamily="34" charset="0"/>
              </a:defRPr>
            </a:lvl4pPr>
            <a:lvl5pPr marL="2057400" indent="-228600">
              <a:defRPr sz="2000">
                <a:solidFill>
                  <a:schemeClr val="tx1"/>
                </a:solidFill>
                <a:latin typeface="Myriad Pro" pitchFamily="34" charset="0"/>
              </a:defRPr>
            </a:lvl5pPr>
            <a:lvl6pPr marL="2514600" indent="-228600" eaLnBrk="0" hangingPunct="0">
              <a:defRPr sz="2000">
                <a:solidFill>
                  <a:schemeClr val="tx1"/>
                </a:solidFill>
                <a:latin typeface="Myriad Pro" pitchFamily="34" charset="0"/>
              </a:defRPr>
            </a:lvl6pPr>
            <a:lvl7pPr marL="2971800" indent="-228600" eaLnBrk="0" hangingPunct="0">
              <a:defRPr sz="2000">
                <a:solidFill>
                  <a:schemeClr val="tx1"/>
                </a:solidFill>
                <a:latin typeface="Myriad Pro" pitchFamily="34" charset="0"/>
              </a:defRPr>
            </a:lvl7pPr>
            <a:lvl8pPr marL="3429000" indent="-228600" eaLnBrk="0" hangingPunct="0">
              <a:defRPr sz="2000">
                <a:solidFill>
                  <a:schemeClr val="tx1"/>
                </a:solidFill>
                <a:latin typeface="Myriad Pro" pitchFamily="34" charset="0"/>
              </a:defRPr>
            </a:lvl8pPr>
            <a:lvl9pPr marL="3886200" indent="-228600" eaLnBrk="0" hangingPunct="0">
              <a:defRPr sz="2000">
                <a:solidFill>
                  <a:schemeClr val="tx1"/>
                </a:solidFill>
                <a:latin typeface="Myriad Pro" pitchFamily="34" charset="0"/>
              </a:defRPr>
            </a:lvl9pPr>
          </a:lstStyle>
          <a:p>
            <a:pPr marL="341313" indent="-341313"/>
            <a:r>
              <a:rPr lang="en-US" sz="1600" b="1" u="sng">
                <a:solidFill>
                  <a:schemeClr val="tx2"/>
                </a:solidFill>
              </a:rPr>
              <a:t>Advisors:</a:t>
            </a:r>
            <a:r>
              <a:rPr lang="en-US" sz="1600" u="sng">
                <a:solidFill>
                  <a:schemeClr val="tx2"/>
                </a:solidFill>
              </a:rPr>
              <a:t> </a:t>
            </a:r>
          </a:p>
          <a:p>
            <a:pPr marL="341313" indent="-341313"/>
            <a:r>
              <a:rPr lang="en-US" sz="1600">
                <a:solidFill>
                  <a:schemeClr val="tx2"/>
                </a:solidFill>
              </a:rPr>
              <a:t>Joe Saunders</a:t>
            </a:r>
          </a:p>
          <a:p>
            <a:pPr marL="341313" indent="-341313" eaLnBrk="1" hangingPunct="1"/>
            <a:r>
              <a:rPr lang="en-US" sz="1100">
                <a:latin typeface="Calibri" pitchFamily="34" charset="0"/>
              </a:rPr>
              <a:t>saundejw@mail.uc.edu</a:t>
            </a:r>
          </a:p>
          <a:p>
            <a:pPr marL="341313" indent="-341313" eaLnBrk="1" hangingPunct="1"/>
            <a:r>
              <a:rPr lang="en-US" sz="1600">
                <a:latin typeface="Calibri" pitchFamily="34" charset="0"/>
              </a:rPr>
              <a:t>Weston Ott</a:t>
            </a:r>
          </a:p>
          <a:p>
            <a:pPr marL="341313" indent="-341313" eaLnBrk="1" hangingPunct="1"/>
            <a:r>
              <a:rPr lang="en-US" sz="1200">
                <a:solidFill>
                  <a:schemeClr val="bg1"/>
                </a:solidFill>
                <a:latin typeface="Calibri" pitchFamily="34" charset="0"/>
                <a:hlinkClick r:id="rId2"/>
              </a:rPr>
              <a:t>ottwc@mail.uc.edu</a:t>
            </a:r>
            <a:r>
              <a:rPr lang="en-US" sz="1200">
                <a:solidFill>
                  <a:schemeClr val="bg1"/>
                </a:solidFill>
                <a:latin typeface="Calibri" pitchFamily="34" charset="0"/>
              </a:rPr>
              <a:t> </a:t>
            </a:r>
          </a:p>
          <a:p>
            <a:pPr marL="341313" indent="-341313" eaLnBrk="1" hangingPunct="1"/>
            <a:r>
              <a:rPr lang="en-US" sz="1600">
                <a:solidFill>
                  <a:schemeClr val="bg1"/>
                </a:solidFill>
                <a:latin typeface="Calibri" pitchFamily="34" charset="0"/>
              </a:rPr>
              <a:t>W</a:t>
            </a:r>
            <a:endParaRPr lang="en-US" sz="1600">
              <a:solidFill>
                <a:schemeClr val="bg1"/>
              </a:solidFill>
              <a:latin typeface="Calibri" pitchFamily="34" charset="0"/>
              <a:hlinkClick r:id="rId2"/>
            </a:endParaRPr>
          </a:p>
        </p:txBody>
      </p:sp>
    </p:spTree>
    <p:extLst>
      <p:ext uri="{BB962C8B-B14F-4D97-AF65-F5344CB8AC3E}">
        <p14:creationId xmlns:p14="http://schemas.microsoft.com/office/powerpoint/2010/main" val="15095168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914400" y="457200"/>
            <a:ext cx="8077200" cy="1295400"/>
          </a:xfrm>
        </p:spPr>
        <p:txBody>
          <a:bodyPr/>
          <a:lstStyle/>
          <a:p>
            <a:r>
              <a:rPr lang="en-US" b="1" u="sng" smtClean="0"/>
              <a:t>Public Affairs</a:t>
            </a:r>
          </a:p>
        </p:txBody>
      </p:sp>
      <p:sp>
        <p:nvSpPr>
          <p:cNvPr id="3075" name="Content Placeholder 2"/>
          <p:cNvSpPr>
            <a:spLocks noGrp="1"/>
          </p:cNvSpPr>
          <p:nvPr>
            <p:ph sz="half" idx="1"/>
          </p:nvPr>
        </p:nvSpPr>
        <p:spPr>
          <a:xfrm>
            <a:off x="914400" y="1752600"/>
            <a:ext cx="8001000" cy="4267200"/>
          </a:xfrm>
        </p:spPr>
        <p:txBody>
          <a:bodyPr/>
          <a:lstStyle/>
          <a:p>
            <a:r>
              <a:rPr lang="en-US" dirty="0" smtClean="0"/>
              <a:t>Survey time!</a:t>
            </a:r>
          </a:p>
          <a:p>
            <a:pPr lvl="1"/>
            <a:r>
              <a:rPr lang="en-US" dirty="0" smtClean="0"/>
              <a:t>Free stuff!</a:t>
            </a:r>
          </a:p>
          <a:p>
            <a:pPr lvl="1"/>
            <a:r>
              <a:rPr lang="en-US" smtClean="0"/>
              <a:t>Link is on </a:t>
            </a:r>
            <a:r>
              <a:rPr lang="en-US" dirty="0" smtClean="0"/>
              <a:t>Facebook, Twitter, and Megan’s email.</a:t>
            </a:r>
          </a:p>
          <a:p>
            <a:r>
              <a:rPr lang="en-US" dirty="0" smtClean="0"/>
              <a:t>Follow us on Twitter:</a:t>
            </a:r>
          </a:p>
          <a:p>
            <a:pPr lvl="1"/>
            <a:r>
              <a:rPr lang="en-US" dirty="0" smtClean="0"/>
              <a:t>@</a:t>
            </a:r>
            <a:r>
              <a:rPr lang="en-US" dirty="0" err="1" smtClean="0"/>
              <a:t>UCTribunal</a:t>
            </a:r>
            <a:endParaRPr lang="en-US" dirty="0" smtClean="0"/>
          </a:p>
          <a:p>
            <a:r>
              <a:rPr lang="en-US" dirty="0" smtClean="0"/>
              <a:t>And add us on </a:t>
            </a:r>
            <a:r>
              <a:rPr lang="en-US" dirty="0" err="1" smtClean="0"/>
              <a:t>Facebook</a:t>
            </a:r>
            <a:r>
              <a:rPr lang="en-US" dirty="0" smtClean="0"/>
              <a:t>:</a:t>
            </a:r>
          </a:p>
          <a:p>
            <a:pPr lvl="1"/>
            <a:r>
              <a:rPr lang="en-US" dirty="0" smtClean="0"/>
              <a:t>“The UC Engineering and Applied Science Tribunal”</a:t>
            </a:r>
          </a:p>
          <a:p>
            <a:r>
              <a:rPr lang="en-US" dirty="0" smtClean="0"/>
              <a:t>Tribunal photos? Contact:</a:t>
            </a:r>
          </a:p>
          <a:p>
            <a:pPr lvl="1"/>
            <a:r>
              <a:rPr lang="en-US" dirty="0" smtClean="0"/>
              <a:t>billsce@mail.uc.edu</a:t>
            </a:r>
          </a:p>
        </p:txBody>
      </p:sp>
      <p:sp>
        <p:nvSpPr>
          <p:cNvPr id="3076" name="Title 1"/>
          <p:cNvSpPr txBox="1">
            <a:spLocks/>
          </p:cNvSpPr>
          <p:nvPr/>
        </p:nvSpPr>
        <p:spPr bwMode="auto">
          <a:xfrm>
            <a:off x="7010400" y="0"/>
            <a:ext cx="2133600" cy="762000"/>
          </a:xfrm>
          <a:prstGeom prst="rect">
            <a:avLst/>
          </a:prstGeom>
          <a:noFill/>
          <a:ln w="9525">
            <a:noFill/>
            <a:miter lim="800000"/>
            <a:headEnd/>
            <a:tailEnd/>
          </a:ln>
        </p:spPr>
        <p:txBody>
          <a:bodyPr lIns="91434" tIns="45717" rIns="91434" bIns="45717" anchor="ctr"/>
          <a:lstStyle/>
          <a:p>
            <a:pPr eaLnBrk="0" hangingPunct="0"/>
            <a:r>
              <a:rPr lang="en-US" sz="1600" b="1" u="sng" dirty="0">
                <a:solidFill>
                  <a:schemeClr val="tx2"/>
                </a:solidFill>
                <a:latin typeface="Myriad Pro" pitchFamily="34" charset="0"/>
              </a:rPr>
              <a:t>Chair:</a:t>
            </a:r>
            <a:r>
              <a:rPr lang="en-US" sz="1600" u="sng" dirty="0">
                <a:solidFill>
                  <a:schemeClr val="tx2"/>
                </a:solidFill>
                <a:latin typeface="Myriad Pro" pitchFamily="34" charset="0"/>
              </a:rPr>
              <a:t> </a:t>
            </a:r>
          </a:p>
          <a:p>
            <a:pPr eaLnBrk="0" hangingPunct="0"/>
            <a:r>
              <a:rPr lang="en-US" sz="1600" dirty="0" smtClean="0">
                <a:solidFill>
                  <a:schemeClr val="tx2"/>
                </a:solidFill>
                <a:latin typeface="Myriad Pro" pitchFamily="34" charset="0"/>
              </a:rPr>
              <a:t>Courtney Bills</a:t>
            </a:r>
            <a:endParaRPr lang="en-US" sz="1600" dirty="0">
              <a:solidFill>
                <a:schemeClr val="tx2"/>
              </a:solidFill>
              <a:latin typeface="Myriad Pro" pitchFamily="34" charset="0"/>
            </a:endParaRPr>
          </a:p>
        </p:txBody>
      </p:sp>
    </p:spTree>
    <p:extLst>
      <p:ext uri="{BB962C8B-B14F-4D97-AF65-F5344CB8AC3E}">
        <p14:creationId xmlns:p14="http://schemas.microsoft.com/office/powerpoint/2010/main" val="5880205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914400" y="457200"/>
            <a:ext cx="8077200" cy="1295400"/>
          </a:xfrm>
        </p:spPr>
        <p:txBody>
          <a:bodyPr/>
          <a:lstStyle/>
          <a:p>
            <a:r>
              <a:rPr lang="en-US" b="1" u="sng" dirty="0" smtClean="0"/>
              <a:t>SOCC</a:t>
            </a:r>
          </a:p>
        </p:txBody>
      </p:sp>
      <p:sp>
        <p:nvSpPr>
          <p:cNvPr id="11267" name="Content Placeholder 2"/>
          <p:cNvSpPr>
            <a:spLocks noGrp="1"/>
          </p:cNvSpPr>
          <p:nvPr>
            <p:ph sz="half" idx="1"/>
          </p:nvPr>
        </p:nvSpPr>
        <p:spPr>
          <a:xfrm>
            <a:off x="914400" y="1752600"/>
            <a:ext cx="8001000" cy="4267200"/>
          </a:xfrm>
        </p:spPr>
        <p:txBody>
          <a:bodyPr/>
          <a:lstStyle/>
          <a:p>
            <a:r>
              <a:rPr lang="en-US" dirty="0" smtClean="0"/>
              <a:t>Flyer Teardown</a:t>
            </a:r>
          </a:p>
          <a:p>
            <a:r>
              <a:rPr lang="en-US" dirty="0" smtClean="0"/>
              <a:t>Send your engineering student group calendar to </a:t>
            </a:r>
            <a:r>
              <a:rPr lang="en-US" dirty="0"/>
              <a:t>SOCC@uc.edu</a:t>
            </a:r>
            <a:r>
              <a:rPr lang="en-US" dirty="0" smtClean="0"/>
              <a:t> or see </a:t>
            </a:r>
            <a:r>
              <a:rPr lang="en-US" dirty="0" err="1" smtClean="0"/>
              <a:t>Kaitlyn</a:t>
            </a:r>
            <a:r>
              <a:rPr lang="en-US" dirty="0" smtClean="0"/>
              <a:t> after this meeting</a:t>
            </a:r>
          </a:p>
          <a:p>
            <a:r>
              <a:rPr lang="en-US" dirty="0"/>
              <a:t>S</a:t>
            </a:r>
            <a:r>
              <a:rPr lang="en-US" dirty="0" smtClean="0"/>
              <a:t>ubmission process for slides</a:t>
            </a:r>
          </a:p>
          <a:p>
            <a:pPr lvl="1"/>
            <a:r>
              <a:rPr lang="en-US" dirty="0" smtClean="0">
                <a:hlinkClick r:id="rId2"/>
              </a:rPr>
              <a:t>http://tribunal.uc.edu/socc/ebullet</a:t>
            </a:r>
            <a:endParaRPr lang="en-US" dirty="0" smtClean="0"/>
          </a:p>
          <a:p>
            <a:pPr lvl="1"/>
            <a:r>
              <a:rPr lang="en-US" dirty="0" smtClean="0"/>
              <a:t>Please include a start and end date!</a:t>
            </a:r>
            <a:endParaRPr lang="en-US" dirty="0"/>
          </a:p>
        </p:txBody>
      </p:sp>
      <p:sp>
        <p:nvSpPr>
          <p:cNvPr id="11268" name="Title 1"/>
          <p:cNvSpPr txBox="1">
            <a:spLocks/>
          </p:cNvSpPr>
          <p:nvPr/>
        </p:nvSpPr>
        <p:spPr bwMode="auto">
          <a:xfrm>
            <a:off x="7010400" y="0"/>
            <a:ext cx="2133600" cy="762000"/>
          </a:xfrm>
          <a:prstGeom prst="rect">
            <a:avLst/>
          </a:prstGeom>
          <a:noFill/>
          <a:ln w="9525">
            <a:noFill/>
            <a:miter lim="800000"/>
            <a:headEnd/>
            <a:tailEnd/>
          </a:ln>
        </p:spPr>
        <p:txBody>
          <a:bodyPr lIns="91434" tIns="45717" rIns="91434" bIns="45717" anchor="ctr"/>
          <a:lstStyle/>
          <a:p>
            <a:pPr eaLnBrk="0" hangingPunct="0"/>
            <a:r>
              <a:rPr lang="en-US" sz="1600" b="1" u="sng" dirty="0">
                <a:solidFill>
                  <a:schemeClr val="tx2"/>
                </a:solidFill>
                <a:latin typeface="Myriad Pro" pitchFamily="34" charset="0"/>
              </a:rPr>
              <a:t>Chairs:</a:t>
            </a:r>
            <a:r>
              <a:rPr lang="en-US" sz="1600" u="sng" dirty="0">
                <a:solidFill>
                  <a:schemeClr val="tx2"/>
                </a:solidFill>
                <a:latin typeface="Myriad Pro" pitchFamily="34" charset="0"/>
              </a:rPr>
              <a:t> </a:t>
            </a:r>
            <a:endParaRPr lang="en-US" sz="1600" u="sng" dirty="0" smtClean="0">
              <a:solidFill>
                <a:schemeClr val="tx2"/>
              </a:solidFill>
              <a:latin typeface="Myriad Pro" pitchFamily="34" charset="0"/>
            </a:endParaRPr>
          </a:p>
          <a:p>
            <a:pPr eaLnBrk="0" hangingPunct="0"/>
            <a:r>
              <a:rPr lang="en-US" sz="1600" dirty="0" err="1" smtClean="0">
                <a:solidFill>
                  <a:schemeClr val="tx2"/>
                </a:solidFill>
                <a:latin typeface="Myriad Pro" pitchFamily="34" charset="0"/>
              </a:rPr>
              <a:t>Kaitlyn</a:t>
            </a:r>
            <a:r>
              <a:rPr lang="en-US" sz="1600" dirty="0" smtClean="0">
                <a:solidFill>
                  <a:schemeClr val="tx2"/>
                </a:solidFill>
                <a:latin typeface="Myriad Pro" pitchFamily="34" charset="0"/>
              </a:rPr>
              <a:t> </a:t>
            </a:r>
            <a:r>
              <a:rPr lang="en-US" sz="1600" dirty="0" err="1" smtClean="0">
                <a:solidFill>
                  <a:schemeClr val="tx2"/>
                </a:solidFill>
                <a:latin typeface="Myriad Pro" pitchFamily="34" charset="0"/>
              </a:rPr>
              <a:t>Debnar</a:t>
            </a:r>
            <a:endParaRPr lang="en-US" sz="1600" dirty="0">
              <a:solidFill>
                <a:schemeClr val="tx2"/>
              </a:solidFill>
              <a:latin typeface="Myriad Pro"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914400" y="457200"/>
            <a:ext cx="8077200" cy="1295400"/>
          </a:xfrm>
        </p:spPr>
        <p:txBody>
          <a:bodyPr/>
          <a:lstStyle/>
          <a:p>
            <a:r>
              <a:rPr lang="en-US" b="1" u="sng" dirty="0" smtClean="0"/>
              <a:t>Special Events</a:t>
            </a:r>
          </a:p>
        </p:txBody>
      </p:sp>
      <p:sp>
        <p:nvSpPr>
          <p:cNvPr id="11267" name="Content Placeholder 2"/>
          <p:cNvSpPr>
            <a:spLocks noGrp="1"/>
          </p:cNvSpPr>
          <p:nvPr>
            <p:ph sz="half" idx="1"/>
          </p:nvPr>
        </p:nvSpPr>
        <p:spPr>
          <a:xfrm>
            <a:off x="1066800" y="1828800"/>
            <a:ext cx="8001000" cy="4267200"/>
          </a:xfrm>
        </p:spPr>
        <p:txBody>
          <a:bodyPr/>
          <a:lstStyle/>
          <a:p>
            <a:pPr marL="0" indent="0">
              <a:buNone/>
            </a:pPr>
            <a:r>
              <a:rPr lang="en-US" sz="2400" b="1" dirty="0"/>
              <a:t>Give Back Cincinnati Volunteer </a:t>
            </a:r>
            <a:r>
              <a:rPr lang="en-US" sz="2400" b="1" dirty="0" smtClean="0"/>
              <a:t>Opportunities</a:t>
            </a:r>
          </a:p>
          <a:p>
            <a:pPr marL="0" indent="0">
              <a:buNone/>
            </a:pPr>
            <a:r>
              <a:rPr lang="en-US" sz="2400" b="1" dirty="0"/>
              <a:t>Fall Feast</a:t>
            </a:r>
            <a:r>
              <a:rPr lang="en-US" sz="2400" b="1" dirty="0" smtClean="0"/>
              <a:t>:</a:t>
            </a:r>
          </a:p>
          <a:p>
            <a:pPr marL="0" indent="0">
              <a:buNone/>
            </a:pPr>
            <a:endParaRPr lang="en-US" sz="1100" b="1" dirty="0"/>
          </a:p>
          <a:p>
            <a:pPr marL="0" indent="0">
              <a:buNone/>
            </a:pPr>
            <a:r>
              <a:rPr lang="en-US" b="1" dirty="0"/>
              <a:t>Nov. 10 Coffee Street </a:t>
            </a:r>
            <a:r>
              <a:rPr lang="en-US" b="1" dirty="0" smtClean="0"/>
              <a:t>Team</a:t>
            </a:r>
            <a:r>
              <a:rPr lang="en-US" dirty="0" smtClean="0"/>
              <a:t/>
            </a:r>
            <a:br>
              <a:rPr lang="en-US" dirty="0" smtClean="0"/>
            </a:br>
            <a:r>
              <a:rPr lang="en-US" dirty="0" smtClean="0"/>
              <a:t>We're </a:t>
            </a:r>
            <a:r>
              <a:rPr lang="en-US" dirty="0"/>
              <a:t>hitting the streets -– that is, sending teams into local neighborhoods -- to tell people about Fall Feast and personally invite them to attend. We’ll be setting up stations to give away free coffee, passing out flyers, and hanging up posters to spread the word about the event.</a:t>
            </a:r>
          </a:p>
          <a:p>
            <a:pPr marL="0" indent="0">
              <a:buNone/>
            </a:pPr>
            <a:endParaRPr lang="en-US" sz="2400" b="1" dirty="0"/>
          </a:p>
        </p:txBody>
      </p:sp>
      <p:sp>
        <p:nvSpPr>
          <p:cNvPr id="11268" name="Title 1"/>
          <p:cNvSpPr txBox="1">
            <a:spLocks/>
          </p:cNvSpPr>
          <p:nvPr/>
        </p:nvSpPr>
        <p:spPr bwMode="auto">
          <a:xfrm>
            <a:off x="7010400" y="0"/>
            <a:ext cx="2133600" cy="762000"/>
          </a:xfrm>
          <a:prstGeom prst="rect">
            <a:avLst/>
          </a:prstGeom>
          <a:noFill/>
          <a:ln w="9525">
            <a:noFill/>
            <a:miter lim="800000"/>
            <a:headEnd/>
            <a:tailEnd/>
          </a:ln>
        </p:spPr>
        <p:txBody>
          <a:bodyPr lIns="91434" tIns="45717" rIns="91434" bIns="45717" anchor="ctr"/>
          <a:lstStyle/>
          <a:p>
            <a:pPr eaLnBrk="0" hangingPunct="0"/>
            <a:r>
              <a:rPr lang="en-US" sz="1600" b="1" u="sng" dirty="0">
                <a:solidFill>
                  <a:schemeClr val="tx2"/>
                </a:solidFill>
                <a:latin typeface="Myriad Pro" pitchFamily="34" charset="0"/>
              </a:rPr>
              <a:t>Chairs:</a:t>
            </a:r>
            <a:r>
              <a:rPr lang="en-US" sz="1600" u="sng" dirty="0">
                <a:solidFill>
                  <a:schemeClr val="tx2"/>
                </a:solidFill>
                <a:latin typeface="Myriad Pro" pitchFamily="34" charset="0"/>
              </a:rPr>
              <a:t> </a:t>
            </a:r>
          </a:p>
          <a:p>
            <a:pPr eaLnBrk="0" hangingPunct="0"/>
            <a:r>
              <a:rPr lang="en-US" sz="1600" dirty="0" smtClean="0">
                <a:solidFill>
                  <a:schemeClr val="tx2"/>
                </a:solidFill>
                <a:latin typeface="Myriad Pro" pitchFamily="34" charset="0"/>
              </a:rPr>
              <a:t>Caroline Mayo</a:t>
            </a:r>
            <a:endParaRPr lang="en-US" sz="1600" dirty="0">
              <a:solidFill>
                <a:schemeClr val="tx2"/>
              </a:solidFill>
              <a:latin typeface="Myriad Pro" pitchFamily="34" charset="0"/>
            </a:endParaRPr>
          </a:p>
        </p:txBody>
      </p:sp>
    </p:spTree>
    <p:extLst>
      <p:ext uri="{BB962C8B-B14F-4D97-AF65-F5344CB8AC3E}">
        <p14:creationId xmlns:p14="http://schemas.microsoft.com/office/powerpoint/2010/main" val="105257016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914400" y="457200"/>
            <a:ext cx="8077200" cy="1295400"/>
          </a:xfrm>
        </p:spPr>
        <p:txBody>
          <a:bodyPr/>
          <a:lstStyle/>
          <a:p>
            <a:r>
              <a:rPr lang="en-US" b="1" u="sng" dirty="0" smtClean="0"/>
              <a:t>Special Events</a:t>
            </a:r>
          </a:p>
        </p:txBody>
      </p:sp>
      <p:sp>
        <p:nvSpPr>
          <p:cNvPr id="11267" name="Content Placeholder 2"/>
          <p:cNvSpPr>
            <a:spLocks noGrp="1"/>
          </p:cNvSpPr>
          <p:nvPr>
            <p:ph sz="half" idx="1"/>
          </p:nvPr>
        </p:nvSpPr>
        <p:spPr>
          <a:xfrm>
            <a:off x="1066800" y="1828800"/>
            <a:ext cx="8001000" cy="4267200"/>
          </a:xfrm>
        </p:spPr>
        <p:txBody>
          <a:bodyPr/>
          <a:lstStyle/>
          <a:p>
            <a:pPr marL="0" indent="0">
              <a:buNone/>
            </a:pPr>
            <a:r>
              <a:rPr lang="en-US" sz="2600" b="1" dirty="0"/>
              <a:t>Nov. 20 Coat </a:t>
            </a:r>
            <a:r>
              <a:rPr lang="en-US" sz="2600" b="1" dirty="0" smtClean="0"/>
              <a:t>Sorting</a:t>
            </a:r>
            <a:r>
              <a:rPr lang="en-US" sz="2600" dirty="0" smtClean="0"/>
              <a:t/>
            </a:r>
            <a:br>
              <a:rPr lang="en-US" sz="2600" dirty="0" smtClean="0"/>
            </a:br>
            <a:r>
              <a:rPr lang="en-US" sz="2600" dirty="0" smtClean="0"/>
              <a:t>We </a:t>
            </a:r>
            <a:r>
              <a:rPr lang="en-US" sz="2600" dirty="0"/>
              <a:t>need you in a big way. Over 35 local businesses partner with us for our annual coat drive portion of Fall Feast. This means over 4000 coats need to be sorted, and hung on racks for our guests.  This year our coat sorting event will take place on Tuesday, November 20 from 4 – 9pm at the Duke Convention Center. Can’t make it until after work? No problem, we’re flexible, and would love your help. Pizza will be on-hand to keep our energy going as we sort coats for our neighbors in need. </a:t>
            </a:r>
          </a:p>
        </p:txBody>
      </p:sp>
      <p:sp>
        <p:nvSpPr>
          <p:cNvPr id="11268" name="Title 1"/>
          <p:cNvSpPr txBox="1">
            <a:spLocks/>
          </p:cNvSpPr>
          <p:nvPr/>
        </p:nvSpPr>
        <p:spPr bwMode="auto">
          <a:xfrm>
            <a:off x="7010400" y="0"/>
            <a:ext cx="2133600" cy="762000"/>
          </a:xfrm>
          <a:prstGeom prst="rect">
            <a:avLst/>
          </a:prstGeom>
          <a:noFill/>
          <a:ln w="9525">
            <a:noFill/>
            <a:miter lim="800000"/>
            <a:headEnd/>
            <a:tailEnd/>
          </a:ln>
        </p:spPr>
        <p:txBody>
          <a:bodyPr lIns="91434" tIns="45717" rIns="91434" bIns="45717" anchor="ctr"/>
          <a:lstStyle/>
          <a:p>
            <a:pPr eaLnBrk="0" hangingPunct="0"/>
            <a:r>
              <a:rPr lang="en-US" sz="1600" b="1" u="sng" dirty="0">
                <a:solidFill>
                  <a:schemeClr val="tx2"/>
                </a:solidFill>
                <a:latin typeface="Myriad Pro" pitchFamily="34" charset="0"/>
              </a:rPr>
              <a:t>Chairs:</a:t>
            </a:r>
            <a:r>
              <a:rPr lang="en-US" sz="1600" u="sng" dirty="0">
                <a:solidFill>
                  <a:schemeClr val="tx2"/>
                </a:solidFill>
                <a:latin typeface="Myriad Pro" pitchFamily="34" charset="0"/>
              </a:rPr>
              <a:t> </a:t>
            </a:r>
          </a:p>
          <a:p>
            <a:pPr eaLnBrk="0" hangingPunct="0"/>
            <a:r>
              <a:rPr lang="en-US" sz="1600" dirty="0" smtClean="0">
                <a:solidFill>
                  <a:schemeClr val="tx2"/>
                </a:solidFill>
                <a:latin typeface="Myriad Pro" pitchFamily="34" charset="0"/>
              </a:rPr>
              <a:t>Caroline Mayo</a:t>
            </a:r>
            <a:endParaRPr lang="en-US" sz="1600" dirty="0">
              <a:solidFill>
                <a:schemeClr val="tx2"/>
              </a:solidFill>
              <a:latin typeface="Myriad Pro" pitchFamily="34" charset="0"/>
            </a:endParaRPr>
          </a:p>
        </p:txBody>
      </p:sp>
    </p:spTree>
    <p:extLst>
      <p:ext uri="{BB962C8B-B14F-4D97-AF65-F5344CB8AC3E}">
        <p14:creationId xmlns:p14="http://schemas.microsoft.com/office/powerpoint/2010/main" val="30532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914400" y="457200"/>
            <a:ext cx="8077200" cy="1295400"/>
          </a:xfrm>
        </p:spPr>
        <p:txBody>
          <a:bodyPr/>
          <a:lstStyle/>
          <a:p>
            <a:r>
              <a:rPr lang="en-US" b="1" u="sng" dirty="0" smtClean="0"/>
              <a:t>Special Events</a:t>
            </a:r>
          </a:p>
        </p:txBody>
      </p:sp>
      <p:sp>
        <p:nvSpPr>
          <p:cNvPr id="11267" name="Content Placeholder 2"/>
          <p:cNvSpPr>
            <a:spLocks noGrp="1"/>
          </p:cNvSpPr>
          <p:nvPr>
            <p:ph sz="half" idx="1"/>
          </p:nvPr>
        </p:nvSpPr>
        <p:spPr>
          <a:xfrm>
            <a:off x="1066800" y="1828800"/>
            <a:ext cx="8001000" cy="4267200"/>
          </a:xfrm>
        </p:spPr>
        <p:txBody>
          <a:bodyPr/>
          <a:lstStyle/>
          <a:p>
            <a:pPr marL="0" indent="0">
              <a:buNone/>
            </a:pPr>
            <a:r>
              <a:rPr lang="en-US" b="1" dirty="0"/>
              <a:t>Nov. 22 Servers and </a:t>
            </a:r>
            <a:r>
              <a:rPr lang="en-US" b="1" dirty="0" smtClean="0"/>
              <a:t>Greeters</a:t>
            </a:r>
            <a:r>
              <a:rPr lang="en-US" dirty="0" smtClean="0"/>
              <a:t/>
            </a:r>
            <a:br>
              <a:rPr lang="en-US" dirty="0" smtClean="0"/>
            </a:br>
            <a:r>
              <a:rPr lang="en-US" dirty="0" smtClean="0"/>
              <a:t>8:30:00 </a:t>
            </a:r>
            <a:r>
              <a:rPr lang="en-US" dirty="0"/>
              <a:t>AM - 2:00:00 PM at Duke Energy Convention Center. There are many ways you can help us pull off the big meal on Thanksgiving Day. Volunteers will serve in two major areas with many different tasks. We ask that you come the day of the event being ready to serve in any capacity possible! </a:t>
            </a:r>
          </a:p>
        </p:txBody>
      </p:sp>
      <p:sp>
        <p:nvSpPr>
          <p:cNvPr id="11268" name="Title 1"/>
          <p:cNvSpPr txBox="1">
            <a:spLocks/>
          </p:cNvSpPr>
          <p:nvPr/>
        </p:nvSpPr>
        <p:spPr bwMode="auto">
          <a:xfrm>
            <a:off x="7010400" y="0"/>
            <a:ext cx="2133600" cy="762000"/>
          </a:xfrm>
          <a:prstGeom prst="rect">
            <a:avLst/>
          </a:prstGeom>
          <a:noFill/>
          <a:ln w="9525">
            <a:noFill/>
            <a:miter lim="800000"/>
            <a:headEnd/>
            <a:tailEnd/>
          </a:ln>
        </p:spPr>
        <p:txBody>
          <a:bodyPr lIns="91434" tIns="45717" rIns="91434" bIns="45717" anchor="ctr"/>
          <a:lstStyle/>
          <a:p>
            <a:pPr eaLnBrk="0" hangingPunct="0"/>
            <a:r>
              <a:rPr lang="en-US" sz="1600" b="1" u="sng" dirty="0">
                <a:solidFill>
                  <a:schemeClr val="tx2"/>
                </a:solidFill>
                <a:latin typeface="Myriad Pro" pitchFamily="34" charset="0"/>
              </a:rPr>
              <a:t>Chairs:</a:t>
            </a:r>
            <a:r>
              <a:rPr lang="en-US" sz="1600" u="sng" dirty="0">
                <a:solidFill>
                  <a:schemeClr val="tx2"/>
                </a:solidFill>
                <a:latin typeface="Myriad Pro" pitchFamily="34" charset="0"/>
              </a:rPr>
              <a:t> </a:t>
            </a:r>
          </a:p>
          <a:p>
            <a:pPr eaLnBrk="0" hangingPunct="0"/>
            <a:r>
              <a:rPr lang="en-US" sz="1600" dirty="0" smtClean="0">
                <a:solidFill>
                  <a:schemeClr val="tx2"/>
                </a:solidFill>
                <a:latin typeface="Myriad Pro" pitchFamily="34" charset="0"/>
              </a:rPr>
              <a:t>Caroline Mayo</a:t>
            </a:r>
            <a:endParaRPr lang="en-US" sz="1600" dirty="0">
              <a:solidFill>
                <a:schemeClr val="tx2"/>
              </a:solidFill>
              <a:latin typeface="Myriad Pro" pitchFamily="34" charset="0"/>
            </a:endParaRPr>
          </a:p>
        </p:txBody>
      </p:sp>
    </p:spTree>
    <p:extLst>
      <p:ext uri="{BB962C8B-B14F-4D97-AF65-F5344CB8AC3E}">
        <p14:creationId xmlns:p14="http://schemas.microsoft.com/office/powerpoint/2010/main" val="2734215354"/>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6"/>
          <p:cNvSpPr>
            <a:spLocks noGrp="1"/>
          </p:cNvSpPr>
          <p:nvPr>
            <p:ph type="title"/>
          </p:nvPr>
        </p:nvSpPr>
        <p:spPr>
          <a:xfrm>
            <a:off x="762000" y="990600"/>
            <a:ext cx="8229600" cy="1143000"/>
          </a:xfrm>
        </p:spPr>
        <p:txBody>
          <a:bodyPr/>
          <a:lstStyle/>
          <a:p>
            <a:pPr eaLnBrk="1" hangingPunct="1"/>
            <a:r>
              <a:rPr lang="en-US" sz="4000" smtClean="0"/>
              <a:t>Other Student Group Announcements</a:t>
            </a:r>
          </a:p>
        </p:txBody>
      </p:sp>
      <p:sp>
        <p:nvSpPr>
          <p:cNvPr id="22531" name="Content Placeholder 4"/>
          <p:cNvSpPr>
            <a:spLocks noGrp="1"/>
          </p:cNvSpPr>
          <p:nvPr>
            <p:ph idx="1"/>
          </p:nvPr>
        </p:nvSpPr>
        <p:spPr>
          <a:xfrm>
            <a:off x="1219200" y="2057400"/>
            <a:ext cx="7467600" cy="4114800"/>
          </a:xfrm>
        </p:spPr>
        <p:txBody>
          <a:bodyPr/>
          <a:lstStyle/>
          <a:p>
            <a:pPr marL="0" indent="0" algn="ctr">
              <a:buFontTx/>
              <a:buNone/>
            </a:pPr>
            <a:endParaRPr lang="en-US" sz="4000" smtClean="0"/>
          </a:p>
          <a:p>
            <a:pPr marL="0" indent="0" algn="ctr">
              <a:buFontTx/>
              <a:buNone/>
            </a:pPr>
            <a:r>
              <a:rPr lang="en-US" sz="4000" smtClean="0"/>
              <a:t>Know of something going on within the college?</a:t>
            </a:r>
          </a:p>
          <a:p>
            <a:pPr marL="0" indent="0" algn="ctr">
              <a:buFontTx/>
              <a:buNone/>
            </a:pPr>
            <a:r>
              <a:rPr lang="en-US" sz="4000" smtClean="0"/>
              <a:t/>
            </a:r>
            <a:br>
              <a:rPr lang="en-US" sz="4000" smtClean="0"/>
            </a:br>
            <a:r>
              <a:rPr lang="en-US" sz="4800" b="1" i="1" u="sng" smtClean="0"/>
              <a:t>Announce it now!</a:t>
            </a:r>
          </a:p>
        </p:txBody>
      </p:sp>
      <p:sp>
        <p:nvSpPr>
          <p:cNvPr id="22532" name="Content Placeholder 7"/>
          <p:cNvSpPr>
            <a:spLocks/>
          </p:cNvSpPr>
          <p:nvPr/>
        </p:nvSpPr>
        <p:spPr bwMode="auto">
          <a:xfrm>
            <a:off x="609600" y="2255838"/>
            <a:ext cx="8229600" cy="4525962"/>
          </a:xfrm>
          <a:prstGeom prst="rect">
            <a:avLst/>
          </a:prstGeom>
          <a:noFill/>
          <a:ln w="9525">
            <a:noFill/>
            <a:miter lim="800000"/>
            <a:headEnd/>
            <a:tailEnd/>
          </a:ln>
        </p:spPr>
        <p:txBody>
          <a:bodyPr/>
          <a:lstStyle/>
          <a:p>
            <a:pPr marL="342900" indent="-342900">
              <a:spcBef>
                <a:spcPct val="20000"/>
              </a:spcBef>
              <a:buSzPct val="25000"/>
              <a:buFontTx/>
              <a:buBlip>
                <a:blip r:embed="rId3"/>
              </a:buBlip>
            </a:pPr>
            <a:endParaRPr lang="en-US" sz="3200">
              <a:solidFill>
                <a:schemeClr val="bg1"/>
              </a:solidFill>
              <a:latin typeface="Calibri"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p:cNvSpPr>
            <a:spLocks noGrp="1"/>
          </p:cNvSpPr>
          <p:nvPr>
            <p:ph type="title"/>
          </p:nvPr>
        </p:nvSpPr>
        <p:spPr>
          <a:xfrm>
            <a:off x="838200" y="1447800"/>
            <a:ext cx="8229600" cy="1143000"/>
          </a:xfrm>
        </p:spPr>
        <p:txBody>
          <a:bodyPr/>
          <a:lstStyle/>
          <a:p>
            <a:pPr eaLnBrk="1" hangingPunct="1"/>
            <a:r>
              <a:rPr lang="en-US" b="1" smtClean="0"/>
              <a:t>Constructive Criticism</a:t>
            </a:r>
          </a:p>
        </p:txBody>
      </p:sp>
      <p:sp>
        <p:nvSpPr>
          <p:cNvPr id="23555" name="Subtitle 4"/>
          <p:cNvSpPr>
            <a:spLocks noGrp="1"/>
          </p:cNvSpPr>
          <p:nvPr>
            <p:ph idx="1"/>
          </p:nvPr>
        </p:nvSpPr>
        <p:spPr>
          <a:xfrm>
            <a:off x="457200" y="3200400"/>
            <a:ext cx="8686800" cy="2209800"/>
          </a:xfrm>
        </p:spPr>
        <p:txBody>
          <a:bodyPr/>
          <a:lstStyle/>
          <a:p>
            <a:pPr marL="0" indent="0" algn="ctr" eaLnBrk="1" hangingPunct="1">
              <a:buFontTx/>
              <a:buNone/>
            </a:pPr>
            <a:r>
              <a:rPr lang="en-US" dirty="0" smtClean="0"/>
              <a:t>What do you like/dislike about the college?</a:t>
            </a:r>
          </a:p>
          <a:p>
            <a:pPr marL="0" indent="0" algn="ctr" eaLnBrk="1" hangingPunct="1">
              <a:buFontTx/>
              <a:buNone/>
            </a:pPr>
            <a:r>
              <a:rPr lang="en-US" dirty="0" smtClean="0"/>
              <a:t>Comments / Questions?</a:t>
            </a:r>
          </a:p>
          <a:p>
            <a:pPr marL="0" indent="0" algn="ctr" eaLnBrk="1" hangingPunct="1">
              <a:buFontTx/>
              <a:buNone/>
            </a:pPr>
            <a:endParaRPr lang="en-US" dirty="0" smtClean="0"/>
          </a:p>
          <a:p>
            <a:pPr marL="0" indent="0" algn="ctr" eaLnBrk="1" hangingPunct="1">
              <a:buFontTx/>
              <a:buNone/>
            </a:pPr>
            <a:r>
              <a:rPr lang="en-US" dirty="0" smtClean="0"/>
              <a:t>What would you like to see Tribunal do next?</a:t>
            </a:r>
          </a:p>
          <a:p>
            <a:pPr marL="0" indent="0" algn="ctr" eaLnBrk="1" hangingPunct="1">
              <a:buFontTx/>
              <a:buNone/>
            </a:pPr>
            <a:endParaRPr lang="en-US" dirty="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p:cNvSpPr>
            <a:spLocks noGrp="1"/>
          </p:cNvSpPr>
          <p:nvPr>
            <p:ph type="title"/>
          </p:nvPr>
        </p:nvSpPr>
        <p:spPr>
          <a:xfrm>
            <a:off x="762000" y="838200"/>
            <a:ext cx="8229600" cy="1143000"/>
          </a:xfrm>
        </p:spPr>
        <p:txBody>
          <a:bodyPr/>
          <a:lstStyle/>
          <a:p>
            <a:pPr eaLnBrk="1" hangingPunct="1"/>
            <a:r>
              <a:rPr lang="en-US" sz="6000" u="sng" dirty="0" smtClean="0"/>
              <a:t>Next Meeting</a:t>
            </a:r>
          </a:p>
        </p:txBody>
      </p:sp>
      <p:sp>
        <p:nvSpPr>
          <p:cNvPr id="24579" name="Subtitle 4"/>
          <p:cNvSpPr>
            <a:spLocks noGrp="1"/>
          </p:cNvSpPr>
          <p:nvPr>
            <p:ph idx="1"/>
          </p:nvPr>
        </p:nvSpPr>
        <p:spPr>
          <a:xfrm>
            <a:off x="685800" y="2438400"/>
            <a:ext cx="8229600" cy="3733800"/>
          </a:xfrm>
        </p:spPr>
        <p:txBody>
          <a:bodyPr/>
          <a:lstStyle/>
          <a:p>
            <a:pPr algn="ctr">
              <a:buFontTx/>
              <a:buNone/>
            </a:pPr>
            <a:r>
              <a:rPr lang="en-US" dirty="0" smtClean="0"/>
              <a:t>November 19</a:t>
            </a:r>
            <a:r>
              <a:rPr lang="en-US" baseline="30000" dirty="0" smtClean="0"/>
              <a:t>th</a:t>
            </a:r>
            <a:r>
              <a:rPr lang="en-US" dirty="0" smtClean="0"/>
              <a:t>, 2012</a:t>
            </a:r>
          </a:p>
          <a:p>
            <a:pPr algn="ctr">
              <a:buFontTx/>
              <a:buNone/>
            </a:pPr>
            <a:r>
              <a:rPr lang="en-US" dirty="0" smtClean="0"/>
              <a:t>Location: Zimmer Auditorium</a:t>
            </a:r>
          </a:p>
          <a:p>
            <a:pPr algn="ctr">
              <a:buFontTx/>
              <a:buNone/>
            </a:pPr>
            <a:endParaRPr lang="en-US" dirty="0" smtClean="0"/>
          </a:p>
          <a:p>
            <a:pPr algn="ctr">
              <a:buFontTx/>
              <a:buNone/>
            </a:pPr>
            <a:r>
              <a:rPr lang="en-US" dirty="0" smtClean="0"/>
              <a:t>Visit us at our office – 652 Baldwin</a:t>
            </a:r>
          </a:p>
          <a:p>
            <a:pPr algn="ctr">
              <a:buFontTx/>
              <a:buNone/>
            </a:pPr>
            <a:r>
              <a:rPr lang="en-US" dirty="0" smtClean="0"/>
              <a:t>www.tribunal.uc.edu</a:t>
            </a:r>
          </a:p>
          <a:p>
            <a:pPr algn="ctr">
              <a:buFontTx/>
              <a:buNone/>
            </a:pPr>
            <a:r>
              <a:rPr lang="en-US" dirty="0" smtClean="0"/>
              <a:t>(513) 556-5439</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a:spLocks noGrp="1"/>
          </p:cNvSpPr>
          <p:nvPr/>
        </p:nvSpPr>
        <p:spPr bwMode="auto">
          <a:xfrm>
            <a:off x="1447800" y="381000"/>
            <a:ext cx="7315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rtl="0" eaLnBrk="0" fontAlgn="base" hangingPunct="0">
              <a:spcBef>
                <a:spcPct val="0"/>
              </a:spcBef>
              <a:spcAft>
                <a:spcPct val="0"/>
              </a:spcAft>
              <a:defRPr sz="4400" b="1" i="1">
                <a:solidFill>
                  <a:schemeClr val="bg1"/>
                </a:solidFill>
                <a:latin typeface="Calibri" pitchFamily="34" charset="0"/>
                <a:ea typeface="+mj-ea"/>
                <a:cs typeface="Calibri" pitchFamily="34" charset="0"/>
              </a:defRPr>
            </a:lvl1pPr>
            <a:lvl2pPr algn="l" rtl="0" eaLnBrk="0" fontAlgn="base" hangingPunct="0">
              <a:spcBef>
                <a:spcPct val="0"/>
              </a:spcBef>
              <a:spcAft>
                <a:spcPct val="0"/>
              </a:spcAft>
              <a:defRPr sz="4400" b="1" i="1">
                <a:solidFill>
                  <a:schemeClr val="bg1"/>
                </a:solidFill>
                <a:latin typeface="Arial" charset="0"/>
              </a:defRPr>
            </a:lvl2pPr>
            <a:lvl3pPr algn="l" rtl="0" eaLnBrk="0" fontAlgn="base" hangingPunct="0">
              <a:spcBef>
                <a:spcPct val="0"/>
              </a:spcBef>
              <a:spcAft>
                <a:spcPct val="0"/>
              </a:spcAft>
              <a:defRPr sz="4400" b="1" i="1">
                <a:solidFill>
                  <a:schemeClr val="bg1"/>
                </a:solidFill>
                <a:latin typeface="Arial" charset="0"/>
              </a:defRPr>
            </a:lvl3pPr>
            <a:lvl4pPr algn="l" rtl="0" eaLnBrk="0" fontAlgn="base" hangingPunct="0">
              <a:spcBef>
                <a:spcPct val="0"/>
              </a:spcBef>
              <a:spcAft>
                <a:spcPct val="0"/>
              </a:spcAft>
              <a:defRPr sz="4400" b="1" i="1">
                <a:solidFill>
                  <a:schemeClr val="bg1"/>
                </a:solidFill>
                <a:latin typeface="Arial" charset="0"/>
              </a:defRPr>
            </a:lvl4pPr>
            <a:lvl5pPr algn="l" rtl="0" eaLnBrk="0" fontAlgn="base" hangingPunct="0">
              <a:spcBef>
                <a:spcPct val="0"/>
              </a:spcBef>
              <a:spcAft>
                <a:spcPct val="0"/>
              </a:spcAft>
              <a:defRPr sz="4400" b="1" i="1">
                <a:solidFill>
                  <a:schemeClr val="bg1"/>
                </a:solidFill>
                <a:latin typeface="Arial" charset="0"/>
              </a:defRPr>
            </a:lvl5pPr>
            <a:lvl6pPr marL="457200" algn="l" rtl="0" fontAlgn="base">
              <a:spcBef>
                <a:spcPct val="0"/>
              </a:spcBef>
              <a:spcAft>
                <a:spcPct val="0"/>
              </a:spcAft>
              <a:defRPr sz="4400">
                <a:solidFill>
                  <a:schemeClr val="bg1"/>
                </a:solidFill>
                <a:latin typeface="Myriad Pro Black" pitchFamily="34" charset="0"/>
              </a:defRPr>
            </a:lvl6pPr>
            <a:lvl7pPr marL="914400" algn="l" rtl="0" fontAlgn="base">
              <a:spcBef>
                <a:spcPct val="0"/>
              </a:spcBef>
              <a:spcAft>
                <a:spcPct val="0"/>
              </a:spcAft>
              <a:defRPr sz="4400">
                <a:solidFill>
                  <a:schemeClr val="bg1"/>
                </a:solidFill>
                <a:latin typeface="Myriad Pro Black" pitchFamily="34" charset="0"/>
              </a:defRPr>
            </a:lvl7pPr>
            <a:lvl8pPr marL="1371600" algn="l" rtl="0" fontAlgn="base">
              <a:spcBef>
                <a:spcPct val="0"/>
              </a:spcBef>
              <a:spcAft>
                <a:spcPct val="0"/>
              </a:spcAft>
              <a:defRPr sz="4400">
                <a:solidFill>
                  <a:schemeClr val="bg1"/>
                </a:solidFill>
                <a:latin typeface="Myriad Pro Black" pitchFamily="34" charset="0"/>
              </a:defRPr>
            </a:lvl8pPr>
            <a:lvl9pPr marL="1828800" algn="l" rtl="0" fontAlgn="base">
              <a:spcBef>
                <a:spcPct val="0"/>
              </a:spcBef>
              <a:spcAft>
                <a:spcPct val="0"/>
              </a:spcAft>
              <a:defRPr sz="4400">
                <a:solidFill>
                  <a:schemeClr val="bg1"/>
                </a:solidFill>
                <a:latin typeface="Myriad Pro Black" pitchFamily="34" charset="0"/>
              </a:defRPr>
            </a:lvl9pPr>
          </a:lstStyle>
          <a:p>
            <a:pPr algn="ctr" eaLnBrk="1" hangingPunct="1">
              <a:defRPr/>
            </a:pPr>
            <a:r>
              <a:rPr lang="en-US" i="0" dirty="0" smtClean="0">
                <a:solidFill>
                  <a:schemeClr val="tx1"/>
                </a:solidFill>
                <a:latin typeface="+mj-lt"/>
              </a:rPr>
              <a:t>Purpose</a:t>
            </a:r>
          </a:p>
        </p:txBody>
      </p:sp>
      <p:sp>
        <p:nvSpPr>
          <p:cNvPr id="5" name="Content Placeholder 5"/>
          <p:cNvSpPr>
            <a:spLocks noGrp="1"/>
          </p:cNvSpPr>
          <p:nvPr/>
        </p:nvSpPr>
        <p:spPr bwMode="auto">
          <a:xfrm>
            <a:off x="1168400" y="1752601"/>
            <a:ext cx="75946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SzPct val="25000"/>
              <a:buBlip>
                <a:blip r:embed="rId2"/>
              </a:buBlip>
              <a:defRPr sz="3200" baseline="0">
                <a:solidFill>
                  <a:schemeClr val="bg1"/>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SzPct val="25000"/>
              <a:buChar char="–"/>
              <a:defRPr sz="2800" baseline="0">
                <a:solidFill>
                  <a:schemeClr val="bg1"/>
                </a:solidFill>
                <a:latin typeface="Calibri" pitchFamily="34" charset="0"/>
                <a:cs typeface="Calibri" pitchFamily="34" charset="0"/>
              </a:defRPr>
            </a:lvl2pPr>
            <a:lvl3pPr marL="1143000" indent="-228600" algn="l" rtl="0" eaLnBrk="0" fontAlgn="base" hangingPunct="0">
              <a:spcBef>
                <a:spcPct val="20000"/>
              </a:spcBef>
              <a:spcAft>
                <a:spcPct val="0"/>
              </a:spcAft>
              <a:buSzPct val="25000"/>
              <a:buChar char="•"/>
              <a:defRPr sz="2400" baseline="0">
                <a:solidFill>
                  <a:schemeClr val="bg1"/>
                </a:solidFill>
                <a:latin typeface="Calibri" pitchFamily="34" charset="0"/>
                <a:cs typeface="Calibri" pitchFamily="34" charset="0"/>
              </a:defRPr>
            </a:lvl3pPr>
            <a:lvl4pPr marL="1600200" indent="-228600" algn="l" rtl="0" eaLnBrk="0" fontAlgn="base" hangingPunct="0">
              <a:spcBef>
                <a:spcPct val="20000"/>
              </a:spcBef>
              <a:spcAft>
                <a:spcPct val="0"/>
              </a:spcAft>
              <a:buSzPct val="25000"/>
              <a:buChar char="–"/>
              <a:defRPr sz="2000" baseline="0">
                <a:solidFill>
                  <a:schemeClr val="bg1"/>
                </a:solidFill>
                <a:latin typeface="Calibri" pitchFamily="34" charset="0"/>
                <a:cs typeface="Calibri" pitchFamily="34" charset="0"/>
              </a:defRPr>
            </a:lvl4pPr>
            <a:lvl5pPr marL="2057400" indent="-228600" algn="l" rtl="0" eaLnBrk="0" fontAlgn="base" hangingPunct="0">
              <a:spcBef>
                <a:spcPct val="20000"/>
              </a:spcBef>
              <a:spcAft>
                <a:spcPct val="0"/>
              </a:spcAft>
              <a:buSzPct val="25000"/>
              <a:buChar char="»"/>
              <a:defRPr sz="2000" baseline="0">
                <a:solidFill>
                  <a:schemeClr val="bg1"/>
                </a:solidFill>
                <a:latin typeface="Calibri" pitchFamily="34" charset="0"/>
                <a:cs typeface="Calibri" pitchFamily="34" charset="0"/>
              </a:defRPr>
            </a:lvl5pPr>
            <a:lvl6pPr marL="2514600" indent="-228600" algn="l" rtl="0" fontAlgn="base">
              <a:spcBef>
                <a:spcPct val="20000"/>
              </a:spcBef>
              <a:spcAft>
                <a:spcPct val="0"/>
              </a:spcAft>
              <a:buSzPct val="25000"/>
              <a:buChar char="»"/>
              <a:defRPr sz="2000">
                <a:solidFill>
                  <a:schemeClr val="bg1"/>
                </a:solidFill>
                <a:latin typeface="+mn-lt"/>
              </a:defRPr>
            </a:lvl6pPr>
            <a:lvl7pPr marL="2971800" indent="-228600" algn="l" rtl="0" fontAlgn="base">
              <a:spcBef>
                <a:spcPct val="20000"/>
              </a:spcBef>
              <a:spcAft>
                <a:spcPct val="0"/>
              </a:spcAft>
              <a:buSzPct val="25000"/>
              <a:buChar char="»"/>
              <a:defRPr sz="2000">
                <a:solidFill>
                  <a:schemeClr val="bg1"/>
                </a:solidFill>
                <a:latin typeface="+mn-lt"/>
              </a:defRPr>
            </a:lvl7pPr>
            <a:lvl8pPr marL="3429000" indent="-228600" algn="l" rtl="0" fontAlgn="base">
              <a:spcBef>
                <a:spcPct val="20000"/>
              </a:spcBef>
              <a:spcAft>
                <a:spcPct val="0"/>
              </a:spcAft>
              <a:buSzPct val="25000"/>
              <a:buChar char="»"/>
              <a:defRPr sz="2000">
                <a:solidFill>
                  <a:schemeClr val="bg1"/>
                </a:solidFill>
                <a:latin typeface="+mn-lt"/>
              </a:defRPr>
            </a:lvl8pPr>
            <a:lvl9pPr marL="3886200" indent="-228600" algn="l" rtl="0" fontAlgn="base">
              <a:spcBef>
                <a:spcPct val="20000"/>
              </a:spcBef>
              <a:spcAft>
                <a:spcPct val="0"/>
              </a:spcAft>
              <a:buSzPct val="25000"/>
              <a:buChar char="»"/>
              <a:defRPr sz="2000">
                <a:solidFill>
                  <a:schemeClr val="bg1"/>
                </a:solidFill>
                <a:latin typeface="+mn-lt"/>
              </a:defRPr>
            </a:lvl9pPr>
          </a:lstStyle>
          <a:p>
            <a:pPr marL="0" indent="0" algn="just" eaLnBrk="1" hangingPunct="1">
              <a:buFontTx/>
              <a:buNone/>
              <a:defRPr/>
            </a:pPr>
            <a:r>
              <a:rPr lang="en-US" sz="2800" dirty="0" smtClean="0">
                <a:solidFill>
                  <a:schemeClr val="tx1"/>
                </a:solidFill>
                <a:latin typeface="+mn-lt"/>
              </a:rPr>
              <a:t>To represent the students of the College of Engineering &amp; Applied Science on all relevant issues, specifically with curriculum, academic and professional standards, and computing services.  Engineering &amp; Applied Science Tribunal will also attempt to assist the students with non-academic issues whenever possible.</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8600" y="457200"/>
            <a:ext cx="8915400" cy="758825"/>
          </a:xfrm>
        </p:spPr>
        <p:txBody>
          <a:bodyPr/>
          <a:lstStyle/>
          <a:p>
            <a:pPr eaLnBrk="1" hangingPunct="1"/>
            <a:r>
              <a:rPr lang="en-US" b="1" u="sng" dirty="0" smtClean="0"/>
              <a:t>Tribunal Officers</a:t>
            </a:r>
          </a:p>
        </p:txBody>
      </p:sp>
      <p:graphicFrame>
        <p:nvGraphicFramePr>
          <p:cNvPr id="4" name="Content Placeholder 3"/>
          <p:cNvGraphicFramePr>
            <a:graphicFrameLocks noGrp="1"/>
          </p:cNvGraphicFramePr>
          <p:nvPr>
            <p:ph idx="1"/>
          </p:nvPr>
        </p:nvGraphicFramePr>
        <p:xfrm>
          <a:off x="0" y="1524000"/>
          <a:ext cx="9120188" cy="4996852"/>
        </p:xfrm>
        <a:graphic>
          <a:graphicData uri="http://schemas.openxmlformats.org/drawingml/2006/table">
            <a:tbl>
              <a:tblPr firstRow="1" bandRow="1">
                <a:tableStyleId>{2D5ABB26-0587-4C30-8999-92F81FD0307C}</a:tableStyleId>
              </a:tblPr>
              <a:tblGrid>
                <a:gridCol w="4419700"/>
                <a:gridCol w="152300"/>
                <a:gridCol w="75938"/>
                <a:gridCol w="4472250"/>
              </a:tblGrid>
              <a:tr h="533835">
                <a:tc>
                  <a:txBody>
                    <a:bodyPr/>
                    <a:lstStyle/>
                    <a:p>
                      <a:pPr algn="r"/>
                      <a:r>
                        <a:rPr lang="en-US" sz="2200" b="1" dirty="0" smtClean="0"/>
                        <a:t>President:</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r>
                        <a:rPr lang="en-US" sz="2200" b="1" dirty="0" smtClean="0"/>
                        <a:t>Megan Fox</a:t>
                      </a:r>
                      <a:endParaRPr lang="en-US" sz="2200" b="1" dirty="0"/>
                    </a:p>
                  </a:txBody>
                  <a:tcPr marL="50434" marR="50434" marT="33452" marB="33452" anchor="ctr"/>
                </a:tc>
                <a:tc hMerge="1">
                  <a:txBody>
                    <a:bodyPr/>
                    <a:lstStyle/>
                    <a:p>
                      <a:endParaRPr lang="en-US" sz="2000" dirty="0"/>
                    </a:p>
                  </a:txBody>
                  <a:tcPr marL="50433" marR="50433" marT="33450" marB="33450" anchor="ctr"/>
                </a:tc>
              </a:tr>
              <a:tr h="737534">
                <a:tc>
                  <a:txBody>
                    <a:bodyPr/>
                    <a:lstStyle/>
                    <a:p>
                      <a:pPr algn="r"/>
                      <a:r>
                        <a:rPr lang="en-US" sz="2200" b="1" dirty="0" smtClean="0"/>
                        <a:t>Vice President:</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r>
                        <a:rPr lang="en-US" sz="2200" b="1" dirty="0" smtClean="0"/>
                        <a:t>Brock </a:t>
                      </a:r>
                      <a:r>
                        <a:rPr lang="en-US" sz="2200" b="1" dirty="0" err="1" smtClean="0"/>
                        <a:t>Pleiman</a:t>
                      </a:r>
                      <a:endParaRPr lang="en-US" sz="2200" b="1" dirty="0"/>
                    </a:p>
                  </a:txBody>
                  <a:tcPr marL="50434" marR="50434" marT="33452" marB="33452" anchor="ctr"/>
                </a:tc>
                <a:tc hMerge="1">
                  <a:txBody>
                    <a:bodyPr/>
                    <a:lstStyle/>
                    <a:p>
                      <a:endParaRPr lang="en-US" sz="2000" dirty="0"/>
                    </a:p>
                  </a:txBody>
                  <a:tcPr marL="50433" marR="50433" marT="33450" marB="33450" anchor="ctr"/>
                </a:tc>
              </a:tr>
              <a:tr h="737534">
                <a:tc>
                  <a:txBody>
                    <a:bodyPr/>
                    <a:lstStyle/>
                    <a:p>
                      <a:pPr algn="r"/>
                      <a:r>
                        <a:rPr lang="en-US" sz="2200" b="1" dirty="0" smtClean="0"/>
                        <a:t>Associate Vice President:</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r>
                        <a:rPr lang="en-US" sz="2200" b="1" baseline="0" dirty="0" smtClean="0"/>
                        <a:t>Hannah Kenny</a:t>
                      </a:r>
                    </a:p>
                  </a:txBody>
                  <a:tcPr marL="50434" marR="50434" marT="33452" marB="33452" anchor="ctr"/>
                </a:tc>
                <a:tc hMerge="1">
                  <a:txBody>
                    <a:bodyPr/>
                    <a:lstStyle/>
                    <a:p>
                      <a:endParaRPr lang="en-US" sz="2000" dirty="0"/>
                    </a:p>
                  </a:txBody>
                  <a:tcPr marL="50433" marR="50433" marT="33450" marB="33450" anchor="ctr"/>
                </a:tc>
              </a:tr>
              <a:tr h="533835">
                <a:tc>
                  <a:txBody>
                    <a:bodyPr/>
                    <a:lstStyle/>
                    <a:p>
                      <a:pPr algn="r"/>
                      <a:r>
                        <a:rPr lang="en-US" sz="2200" b="1" dirty="0" smtClean="0"/>
                        <a:t>Treasurer:</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pPr marL="0" marR="0" indent="0" algn="l" defTabSz="1482882" rtl="0" eaLnBrk="1" fontAlgn="auto" latinLnBrk="0" hangingPunct="1">
                        <a:lnSpc>
                          <a:spcPct val="100000"/>
                        </a:lnSpc>
                        <a:spcBef>
                          <a:spcPts val="0"/>
                        </a:spcBef>
                        <a:spcAft>
                          <a:spcPts val="0"/>
                        </a:spcAft>
                        <a:buClrTx/>
                        <a:buSzTx/>
                        <a:buFontTx/>
                        <a:buNone/>
                        <a:tabLst/>
                        <a:defRPr/>
                      </a:pPr>
                      <a:r>
                        <a:rPr lang="en-US" sz="2200" b="1" baseline="0" dirty="0" smtClean="0"/>
                        <a:t>Peter </a:t>
                      </a:r>
                      <a:r>
                        <a:rPr lang="en-US" sz="2200" b="1" baseline="0" dirty="0" err="1" smtClean="0"/>
                        <a:t>Beaucage</a:t>
                      </a:r>
                      <a:endParaRPr lang="en-US" sz="2200" b="1" baseline="0" dirty="0" smtClean="0"/>
                    </a:p>
                  </a:txBody>
                  <a:tcPr marL="50434" marR="50434" marT="33452" marB="33452" anchor="ctr"/>
                </a:tc>
                <a:tc hMerge="1">
                  <a:txBody>
                    <a:bodyPr/>
                    <a:lstStyle/>
                    <a:p>
                      <a:pPr marL="0" marR="0" indent="0" algn="l" defTabSz="1482882" rtl="0" eaLnBrk="1" fontAlgn="auto" latinLnBrk="0" hangingPunct="1">
                        <a:lnSpc>
                          <a:spcPct val="100000"/>
                        </a:lnSpc>
                        <a:spcBef>
                          <a:spcPts val="0"/>
                        </a:spcBef>
                        <a:spcAft>
                          <a:spcPts val="0"/>
                        </a:spcAft>
                        <a:buClrTx/>
                        <a:buSzTx/>
                        <a:buFontTx/>
                        <a:buNone/>
                        <a:tabLst/>
                        <a:defRPr/>
                      </a:pPr>
                      <a:endParaRPr lang="en-US" sz="2000" baseline="0" dirty="0" smtClean="0"/>
                    </a:p>
                  </a:txBody>
                  <a:tcPr marL="50433" marR="50433" marT="33450" marB="33450" anchor="ctr"/>
                </a:tc>
              </a:tr>
              <a:tr h="581033">
                <a:tc>
                  <a:txBody>
                    <a:bodyPr/>
                    <a:lstStyle/>
                    <a:p>
                      <a:pPr algn="r"/>
                      <a:r>
                        <a:rPr lang="en-US" sz="2200" b="1" dirty="0" smtClean="0"/>
                        <a:t>Secretary:</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r>
                        <a:rPr lang="en-US" sz="2200" b="1" dirty="0" smtClean="0"/>
                        <a:t>Andrew Griggs</a:t>
                      </a:r>
                      <a:endParaRPr lang="en-US" sz="2200" b="1" dirty="0"/>
                    </a:p>
                  </a:txBody>
                  <a:tcPr marL="50434" marR="50434" marT="33452" marB="33452" anchor="ctr"/>
                </a:tc>
                <a:tc hMerge="1">
                  <a:txBody>
                    <a:bodyPr/>
                    <a:lstStyle/>
                    <a:p>
                      <a:endParaRPr lang="en-US" sz="2000" dirty="0"/>
                    </a:p>
                  </a:txBody>
                  <a:tcPr marL="50433" marR="50433" marT="33450" marB="33450" anchor="ctr"/>
                </a:tc>
              </a:tr>
              <a:tr h="757899">
                <a:tc>
                  <a:txBody>
                    <a:bodyPr/>
                    <a:lstStyle/>
                    <a:p>
                      <a:pPr algn="r"/>
                      <a:r>
                        <a:rPr lang="en-US" sz="2200" b="1" dirty="0" smtClean="0"/>
                        <a:t>Senators:</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r>
                        <a:rPr lang="en-US" sz="2200" b="1" baseline="0" dirty="0" smtClean="0"/>
                        <a:t>Aaron </a:t>
                      </a:r>
                      <a:r>
                        <a:rPr lang="en-US" sz="2200" b="1" baseline="0" dirty="0" err="1" smtClean="0"/>
                        <a:t>Rumburg</a:t>
                      </a:r>
                      <a:endParaRPr lang="en-US" sz="2200" b="1" baseline="0" dirty="0" smtClean="0"/>
                    </a:p>
                    <a:p>
                      <a:r>
                        <a:rPr lang="en-US" sz="2200" b="1" baseline="0" dirty="0" smtClean="0"/>
                        <a:t>Cody Clark</a:t>
                      </a:r>
                      <a:endParaRPr lang="en-US" sz="2200" b="1" dirty="0"/>
                    </a:p>
                  </a:txBody>
                  <a:tcPr marL="50434" marR="50434" marT="33452" marB="33452" anchor="ctr"/>
                </a:tc>
                <a:tc hMerge="1">
                  <a:txBody>
                    <a:bodyPr/>
                    <a:lstStyle/>
                    <a:p>
                      <a:endParaRPr lang="en-US" sz="2000" dirty="0"/>
                    </a:p>
                  </a:txBody>
                  <a:tcPr marL="50433" marR="50433" marT="33450" marB="33450" anchor="ctr"/>
                </a:tc>
              </a:tr>
              <a:tr h="142355">
                <a:tc>
                  <a:txBody>
                    <a:bodyPr/>
                    <a:lstStyle/>
                    <a:p>
                      <a:pPr algn="r"/>
                      <a:endParaRPr lang="en-US" sz="1600" b="1" dirty="0"/>
                    </a:p>
                  </a:txBody>
                  <a:tcPr marL="50434" marR="50434" marT="33452" marB="33452" anchor="ctr"/>
                </a:tc>
                <a:tc>
                  <a:txBody>
                    <a:bodyPr/>
                    <a:lstStyle/>
                    <a:p>
                      <a:endParaRPr lang="en-US" sz="1600" dirty="0"/>
                    </a:p>
                  </a:txBody>
                  <a:tcPr marL="50434" marR="50434" marT="33452" marB="33452" anchor="ctr"/>
                </a:tc>
                <a:tc gridSpan="2">
                  <a:txBody>
                    <a:bodyPr/>
                    <a:lstStyle/>
                    <a:p>
                      <a:pPr algn="r"/>
                      <a:endParaRPr lang="en-US" sz="700" b="1" dirty="0"/>
                    </a:p>
                  </a:txBody>
                  <a:tcPr marL="50434" marR="50434" marT="33452" marB="33452" anchor="ctr"/>
                </a:tc>
                <a:tc hMerge="1">
                  <a:txBody>
                    <a:bodyPr/>
                    <a:lstStyle/>
                    <a:p>
                      <a:endParaRPr lang="en-US" sz="2000" dirty="0"/>
                    </a:p>
                  </a:txBody>
                  <a:tcPr marL="50433" marR="50433" marT="33450" marB="33450" anchor="ctr"/>
                </a:tc>
              </a:tr>
              <a:tr h="402219">
                <a:tc gridSpan="4">
                  <a:txBody>
                    <a:bodyPr/>
                    <a:lstStyle/>
                    <a:p>
                      <a:pPr algn="ctr"/>
                      <a:endParaRPr lang="en-US" sz="2200" b="1" u="sng" dirty="0"/>
                    </a:p>
                  </a:txBody>
                  <a:tcPr marL="50434" marR="50434" marT="33452" marB="33452" anchor="ctr"/>
                </a:tc>
                <a:tc hMerge="1">
                  <a:txBody>
                    <a:bodyPr/>
                    <a:lstStyle/>
                    <a:p>
                      <a:endParaRPr lang="en-US"/>
                    </a:p>
                  </a:txBody>
                  <a:tcPr/>
                </a:tc>
                <a:tc hMerge="1">
                  <a:txBody>
                    <a:bodyPr/>
                    <a:lstStyle/>
                    <a:p>
                      <a:pPr algn="r"/>
                      <a:endParaRPr lang="en-US" sz="2000" b="1" u="sng" dirty="0"/>
                    </a:p>
                  </a:txBody>
                  <a:tcPr marL="50433" marR="50433" marT="33450" marB="33450" anchor="ctr"/>
                </a:tc>
                <a:tc hMerge="1">
                  <a:txBody>
                    <a:bodyPr/>
                    <a:lstStyle/>
                    <a:p>
                      <a:endParaRPr lang="en-US" sz="2000" b="1" u="sng" dirty="0" smtClean="0"/>
                    </a:p>
                  </a:txBody>
                  <a:tcPr marL="50433" marR="50433" marT="33450" marB="33450" anchor="ctr"/>
                </a:tc>
              </a:tr>
              <a:tr h="402219">
                <a:tc>
                  <a:txBody>
                    <a:bodyPr/>
                    <a:lstStyle/>
                    <a:p>
                      <a:pPr algn="r"/>
                      <a:endParaRPr lang="en-US" sz="2200" b="1" dirty="0"/>
                    </a:p>
                  </a:txBody>
                  <a:tcPr marL="50434" marR="50434" marT="33452" marB="33452" anchor="ctr"/>
                </a:tc>
                <a:tc gridSpan="2">
                  <a:txBody>
                    <a:bodyPr/>
                    <a:lstStyle/>
                    <a:p>
                      <a:endParaRPr lang="en-US" sz="2200" dirty="0"/>
                    </a:p>
                  </a:txBody>
                  <a:tcPr marL="50434" marR="50434" marT="33452" marB="33452" anchor="ctr"/>
                </a:tc>
                <a:tc hMerge="1">
                  <a:txBody>
                    <a:bodyPr/>
                    <a:lstStyle/>
                    <a:p>
                      <a:pPr algn="r"/>
                      <a:endParaRPr lang="en-US" sz="2000" dirty="0"/>
                    </a:p>
                  </a:txBody>
                  <a:tcPr marL="50433" marR="50433" marT="33450" marB="33450" anchor="ctr"/>
                </a:tc>
                <a:tc>
                  <a:txBody>
                    <a:bodyPr/>
                    <a:lstStyle/>
                    <a:p>
                      <a:endParaRPr lang="en-US" sz="2200" b="1" dirty="0"/>
                    </a:p>
                  </a:txBody>
                  <a:tcPr marL="50434" marR="50434" marT="33452" marB="33452" anchor="ctr"/>
                </a:tc>
              </a:tr>
            </a:tbl>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04800" y="-6350"/>
            <a:ext cx="8839200" cy="758825"/>
          </a:xfrm>
        </p:spPr>
        <p:txBody>
          <a:bodyPr/>
          <a:lstStyle/>
          <a:p>
            <a:pPr eaLnBrk="1" hangingPunct="1"/>
            <a:r>
              <a:rPr lang="en-US" b="1" u="sng" smtClean="0"/>
              <a:t>Tribunal Executives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32545238"/>
              </p:ext>
            </p:extLst>
          </p:nvPr>
        </p:nvGraphicFramePr>
        <p:xfrm>
          <a:off x="372579" y="914400"/>
          <a:ext cx="8539646" cy="5174284"/>
        </p:xfrm>
        <a:graphic>
          <a:graphicData uri="http://schemas.openxmlformats.org/drawingml/2006/table">
            <a:tbl>
              <a:tblPr firstRow="1" bandRow="1">
                <a:tableStyleId>{2D5ABB26-0587-4C30-8999-92F81FD0307C}</a:tableStyleId>
              </a:tblPr>
              <a:tblGrid>
                <a:gridCol w="4422353"/>
                <a:gridCol w="126268"/>
                <a:gridCol w="3991025"/>
              </a:tblGrid>
              <a:tr h="762000">
                <a:tc>
                  <a:txBody>
                    <a:bodyPr/>
                    <a:lstStyle/>
                    <a:p>
                      <a:pPr algn="r"/>
                      <a:r>
                        <a:rPr lang="en-US" sz="2000" b="1" dirty="0" smtClean="0"/>
                        <a:t>Career Fair:</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baseline="0" dirty="0" smtClean="0"/>
                        <a:t>Tim </a:t>
                      </a:r>
                      <a:r>
                        <a:rPr lang="en-US" sz="2000" b="1" baseline="0" dirty="0" err="1" smtClean="0"/>
                        <a:t>Schafermeyer</a:t>
                      </a:r>
                      <a:r>
                        <a:rPr lang="en-US" sz="2000" b="1" baseline="0" dirty="0" smtClean="0"/>
                        <a:t>, Megan Fox, </a:t>
                      </a:r>
                    </a:p>
                    <a:p>
                      <a:r>
                        <a:rPr lang="en-US" sz="2000" b="1" baseline="0" dirty="0" smtClean="0"/>
                        <a:t>Andrew Griggs, </a:t>
                      </a:r>
                      <a:r>
                        <a:rPr lang="en-US" sz="2000" b="1" dirty="0" smtClean="0"/>
                        <a:t>Vincent</a:t>
                      </a:r>
                      <a:r>
                        <a:rPr lang="en-US" sz="2000" b="1" baseline="0" dirty="0" smtClean="0"/>
                        <a:t> </a:t>
                      </a:r>
                      <a:r>
                        <a:rPr lang="en-US" sz="2000" b="1" baseline="0" dirty="0" err="1" smtClean="0"/>
                        <a:t>Notaro</a:t>
                      </a:r>
                      <a:endParaRPr lang="en-US" sz="2000" b="1" dirty="0"/>
                    </a:p>
                  </a:txBody>
                  <a:tcPr marL="50434" marR="50434" marT="33452" marB="33452" anchor="ctr"/>
                </a:tc>
              </a:tr>
              <a:tr h="373684">
                <a:tc>
                  <a:txBody>
                    <a:bodyPr/>
                    <a:lstStyle/>
                    <a:p>
                      <a:pPr algn="r"/>
                      <a:r>
                        <a:rPr lang="en-US" sz="2000" b="1" dirty="0" smtClean="0"/>
                        <a:t>Collegiate Affairs:</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Mason Stout, Peter</a:t>
                      </a:r>
                      <a:r>
                        <a:rPr lang="en-US" sz="2000" b="1" baseline="0" dirty="0" smtClean="0"/>
                        <a:t> </a:t>
                      </a:r>
                      <a:r>
                        <a:rPr lang="en-US" sz="2000" b="1" baseline="0" dirty="0" err="1" smtClean="0"/>
                        <a:t>Beaucage</a:t>
                      </a:r>
                      <a:endParaRPr lang="en-US" sz="2000" b="1" dirty="0"/>
                    </a:p>
                  </a:txBody>
                  <a:tcPr marL="50434" marR="50434" marT="33452" marB="33452" anchor="ctr"/>
                </a:tc>
              </a:tr>
              <a:tr h="685209">
                <a:tc>
                  <a:txBody>
                    <a:bodyPr/>
                    <a:lstStyle/>
                    <a:p>
                      <a:pPr algn="r"/>
                      <a:r>
                        <a:rPr lang="en-US" sz="2000" b="1" dirty="0" err="1" smtClean="0"/>
                        <a:t>EWeek</a:t>
                      </a:r>
                      <a:r>
                        <a:rPr lang="en-US" sz="2000" b="1" dirty="0" smtClean="0"/>
                        <a:t>:</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Zach</a:t>
                      </a:r>
                      <a:r>
                        <a:rPr lang="en-US" sz="2000" b="1" baseline="0" dirty="0" smtClean="0"/>
                        <a:t> </a:t>
                      </a:r>
                      <a:r>
                        <a:rPr lang="en-US" sz="2000" b="1" baseline="0" dirty="0" err="1" smtClean="0"/>
                        <a:t>Nieberding</a:t>
                      </a:r>
                      <a:endParaRPr lang="en-US" sz="2000" b="1" baseline="0" dirty="0" smtClean="0"/>
                    </a:p>
                    <a:p>
                      <a:r>
                        <a:rPr lang="en-US" sz="2000" b="1" baseline="0" dirty="0" err="1" smtClean="0"/>
                        <a:t>Maggy</a:t>
                      </a:r>
                      <a:r>
                        <a:rPr lang="en-US" sz="2000" b="1" baseline="0" dirty="0" smtClean="0"/>
                        <a:t> </a:t>
                      </a:r>
                      <a:r>
                        <a:rPr lang="en-US" sz="2000" b="1" baseline="0" dirty="0" err="1" smtClean="0"/>
                        <a:t>Zorc</a:t>
                      </a:r>
                      <a:r>
                        <a:rPr lang="en-US" sz="2000" b="1" baseline="0" dirty="0" smtClean="0"/>
                        <a:t>, Alison </a:t>
                      </a:r>
                      <a:r>
                        <a:rPr lang="en-US" sz="2000" b="1" baseline="0" dirty="0" err="1" smtClean="0"/>
                        <a:t>Hayfer</a:t>
                      </a:r>
                      <a:endParaRPr lang="en-US" sz="2000" b="1" dirty="0"/>
                    </a:p>
                  </a:txBody>
                  <a:tcPr marL="50434" marR="50434" marT="33452" marB="33452" anchor="ctr"/>
                </a:tc>
              </a:tr>
              <a:tr h="685209">
                <a:tc>
                  <a:txBody>
                    <a:bodyPr/>
                    <a:lstStyle/>
                    <a:p>
                      <a:pPr algn="r"/>
                      <a:r>
                        <a:rPr lang="en-US" sz="2000" b="1" dirty="0" smtClean="0"/>
                        <a:t>FELD:</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Joe Saunders</a:t>
                      </a:r>
                    </a:p>
                    <a:p>
                      <a:r>
                        <a:rPr lang="en-US" sz="2000" b="1" dirty="0" smtClean="0"/>
                        <a:t>Weston </a:t>
                      </a:r>
                      <a:r>
                        <a:rPr lang="en-US" sz="2000" b="1" dirty="0" err="1" smtClean="0"/>
                        <a:t>Ott</a:t>
                      </a:r>
                      <a:endParaRPr lang="en-US" sz="2000" b="1" dirty="0"/>
                    </a:p>
                  </a:txBody>
                  <a:tcPr marL="50434" marR="50434" marT="33452" marB="33452" anchor="ctr"/>
                </a:tc>
              </a:tr>
              <a:tr h="373684">
                <a:tc>
                  <a:txBody>
                    <a:bodyPr/>
                    <a:lstStyle/>
                    <a:p>
                      <a:pPr algn="r"/>
                      <a:r>
                        <a:rPr lang="en-US" sz="2000" b="1" dirty="0" smtClean="0"/>
                        <a:t>Homecoming:</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Ashley Snead</a:t>
                      </a:r>
                      <a:endParaRPr lang="en-US" sz="2000" b="1" dirty="0"/>
                    </a:p>
                  </a:txBody>
                  <a:tcPr marL="50434" marR="50434" marT="33452" marB="33452" anchor="ctr"/>
                </a:tc>
              </a:tr>
              <a:tr h="373684">
                <a:tc>
                  <a:txBody>
                    <a:bodyPr/>
                    <a:lstStyle/>
                    <a:p>
                      <a:pPr algn="r"/>
                      <a:r>
                        <a:rPr lang="en-US" sz="2000" b="1" dirty="0" smtClean="0"/>
                        <a:t>Luau:</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Megan Fox</a:t>
                      </a:r>
                    </a:p>
                    <a:p>
                      <a:r>
                        <a:rPr lang="en-US" sz="2000" b="1" dirty="0" smtClean="0"/>
                        <a:t>Aaron </a:t>
                      </a:r>
                      <a:r>
                        <a:rPr lang="en-US" sz="2000" b="1" dirty="0" err="1" smtClean="0"/>
                        <a:t>Rumburg</a:t>
                      </a:r>
                      <a:endParaRPr lang="en-US" sz="2000" b="1" dirty="0"/>
                    </a:p>
                  </a:txBody>
                  <a:tcPr marL="50434" marR="50434" marT="33452" marB="33452" anchor="ctr"/>
                </a:tc>
              </a:tr>
              <a:tr h="373684">
                <a:tc>
                  <a:txBody>
                    <a:bodyPr/>
                    <a:lstStyle/>
                    <a:p>
                      <a:pPr algn="r"/>
                      <a:r>
                        <a:rPr lang="en-US" sz="2000" b="1" dirty="0" smtClean="0"/>
                        <a:t>Recognition:</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James Acosta</a:t>
                      </a:r>
                      <a:endParaRPr lang="en-US" sz="2000" b="1" dirty="0"/>
                    </a:p>
                  </a:txBody>
                  <a:tcPr marL="50434" marR="50434" marT="33452" marB="33452" anchor="ctr"/>
                </a:tc>
              </a:tr>
              <a:tr h="498922">
                <a:tc>
                  <a:txBody>
                    <a:bodyPr/>
                    <a:lstStyle/>
                    <a:p>
                      <a:pPr algn="r"/>
                      <a:r>
                        <a:rPr lang="en-US" sz="2000" b="1" dirty="0" smtClean="0"/>
                        <a:t>Public Affairs:</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i="0" dirty="0" smtClean="0"/>
                        <a:t>Courtney Bills</a:t>
                      </a:r>
                    </a:p>
                  </a:txBody>
                  <a:tcPr marL="50434" marR="50434" marT="33452" marB="33452" anchor="ctr"/>
                </a:tc>
              </a:tr>
              <a:tr h="355818">
                <a:tc>
                  <a:txBody>
                    <a:bodyPr/>
                    <a:lstStyle/>
                    <a:p>
                      <a:pPr algn="r"/>
                      <a:r>
                        <a:rPr lang="en-US" sz="2000" b="1" dirty="0" smtClean="0"/>
                        <a:t>SOCC:</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err="1" smtClean="0"/>
                        <a:t>Kaitlyn</a:t>
                      </a:r>
                      <a:r>
                        <a:rPr lang="en-US" sz="2000" b="1" dirty="0" smtClean="0"/>
                        <a:t> </a:t>
                      </a:r>
                      <a:r>
                        <a:rPr lang="en-US" sz="2000" b="1" dirty="0" err="1" smtClean="0"/>
                        <a:t>Debnar</a:t>
                      </a:r>
                      <a:endParaRPr lang="en-US" sz="2000" b="1" dirty="0"/>
                    </a:p>
                  </a:txBody>
                  <a:tcPr marL="50434" marR="50434" marT="33452" marB="33452" anchor="ctr"/>
                </a:tc>
              </a:tr>
              <a:tr h="373684">
                <a:tc>
                  <a:txBody>
                    <a:bodyPr/>
                    <a:lstStyle/>
                    <a:p>
                      <a:pPr algn="r"/>
                      <a:r>
                        <a:rPr lang="en-US" sz="2000" b="1" dirty="0" smtClean="0"/>
                        <a:t>Special Events:</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Caroline Mayo</a:t>
                      </a:r>
                      <a:endParaRPr lang="en-US" sz="2000" b="1" dirty="0"/>
                    </a:p>
                  </a:txBody>
                  <a:tcPr marL="50434" marR="50434" marT="33452" marB="33452" anchor="ctr"/>
                </a:tc>
              </a:tr>
            </a:tbl>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990600" y="2514600"/>
            <a:ext cx="7696200" cy="1143000"/>
          </a:xfrm>
        </p:spPr>
        <p:txBody>
          <a:bodyPr/>
          <a:lstStyle/>
          <a:p>
            <a:r>
              <a:rPr lang="en-US" sz="6000" b="1" dirty="0" smtClean="0"/>
              <a:t>Officer Reports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1143000"/>
          </a:xfrm>
        </p:spPr>
        <p:txBody>
          <a:bodyPr/>
          <a:lstStyle/>
          <a:p>
            <a:r>
              <a:rPr lang="en-US" b="1" u="sng" dirty="0" smtClean="0"/>
              <a:t>Senator’s Report</a:t>
            </a:r>
            <a:endParaRPr lang="en-US" b="1" u="sng" dirty="0"/>
          </a:p>
        </p:txBody>
      </p:sp>
      <p:sp>
        <p:nvSpPr>
          <p:cNvPr id="5" name="Rectangle 4"/>
          <p:cNvSpPr/>
          <p:nvPr/>
        </p:nvSpPr>
        <p:spPr>
          <a:xfrm>
            <a:off x="7086600" y="143470"/>
            <a:ext cx="1981200" cy="923330"/>
          </a:xfrm>
          <a:prstGeom prst="rect">
            <a:avLst/>
          </a:prstGeom>
        </p:spPr>
        <p:txBody>
          <a:bodyPr wrap="square">
            <a:spAutoFit/>
          </a:bodyPr>
          <a:lstStyle/>
          <a:p>
            <a:r>
              <a:rPr lang="en-US" dirty="0" smtClean="0"/>
              <a:t>Senators: </a:t>
            </a:r>
          </a:p>
          <a:p>
            <a:r>
              <a:rPr lang="en-US" dirty="0" smtClean="0"/>
              <a:t>Cody Clark</a:t>
            </a:r>
          </a:p>
          <a:p>
            <a:r>
              <a:rPr lang="en-US" dirty="0" smtClean="0"/>
              <a:t>Aaron Rumburg</a:t>
            </a:r>
            <a:endParaRPr lang="en-US" dirty="0"/>
          </a:p>
        </p:txBody>
      </p:sp>
      <p:sp>
        <p:nvSpPr>
          <p:cNvPr id="6" name="Content Placeholder 5"/>
          <p:cNvSpPr>
            <a:spLocks noGrp="1"/>
          </p:cNvSpPr>
          <p:nvPr>
            <p:ph sz="half" idx="1"/>
          </p:nvPr>
        </p:nvSpPr>
        <p:spPr>
          <a:xfrm>
            <a:off x="914400" y="1935164"/>
            <a:ext cx="7162800" cy="3551237"/>
          </a:xfrm>
        </p:spPr>
        <p:txBody>
          <a:bodyPr/>
          <a:lstStyle/>
          <a:p>
            <a:r>
              <a:rPr lang="en-US" sz="2400" dirty="0" smtClean="0"/>
              <a:t>Donation Box for Victims of Hurricane Sandy in the Student Gov. Office</a:t>
            </a:r>
          </a:p>
          <a:p>
            <a:pPr lvl="1"/>
            <a:r>
              <a:rPr lang="en-US" sz="2000" dirty="0" smtClean="0"/>
              <a:t>Tuesday Nov. 6</a:t>
            </a:r>
            <a:r>
              <a:rPr lang="en-US" sz="2000" baseline="30000" dirty="0" smtClean="0"/>
              <a:t>th</a:t>
            </a:r>
            <a:endParaRPr lang="en-US" sz="2000" dirty="0" smtClean="0"/>
          </a:p>
          <a:p>
            <a:r>
              <a:rPr lang="en-US" sz="2400" dirty="0" smtClean="0"/>
              <a:t>Student Group Registration Deadline</a:t>
            </a:r>
          </a:p>
          <a:p>
            <a:pPr lvl="1"/>
            <a:r>
              <a:rPr lang="en-US" sz="2000" dirty="0" smtClean="0"/>
              <a:t>Thursday Nov. 15th</a:t>
            </a:r>
          </a:p>
          <a:p>
            <a:r>
              <a:rPr lang="en-US" sz="2400" dirty="0" smtClean="0"/>
              <a:t>SG Radio Show - Fridays at Noon on </a:t>
            </a:r>
            <a:r>
              <a:rPr lang="en-US" sz="2400" dirty="0" err="1" smtClean="0"/>
              <a:t>Bearcast</a:t>
            </a:r>
            <a:endParaRPr lang="en-US" sz="2400" dirty="0" smtClean="0"/>
          </a:p>
          <a:p>
            <a:pPr lvl="1"/>
            <a:r>
              <a:rPr lang="en-US" sz="2000" u="sng" dirty="0" smtClean="0">
                <a:hlinkClick r:id="rId3"/>
              </a:rPr>
              <a:t>www.BearcastRadio.com</a:t>
            </a:r>
            <a:endParaRPr lang="en-US" sz="2000" u="sng" dirty="0" smtClean="0"/>
          </a:p>
          <a:p>
            <a:r>
              <a:rPr lang="en-US" sz="2400" dirty="0" smtClean="0"/>
              <a:t>Senate Meeting on the Grand Staircase in DAAP</a:t>
            </a:r>
          </a:p>
          <a:p>
            <a:pPr lvl="1"/>
            <a:r>
              <a:rPr lang="en-US" sz="2000" dirty="0" smtClean="0"/>
              <a:t>Wednesday Nov. 14th </a:t>
            </a:r>
          </a:p>
          <a:p>
            <a:pPr lvl="1"/>
            <a:endParaRPr lang="en-US" dirty="0"/>
          </a:p>
        </p:txBody>
      </p:sp>
    </p:spTree>
    <p:extLst>
      <p:ext uri="{BB962C8B-B14F-4D97-AF65-F5344CB8AC3E}">
        <p14:creationId xmlns:p14="http://schemas.microsoft.com/office/powerpoint/2010/main" val="35918524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1143000"/>
          </a:xfrm>
        </p:spPr>
        <p:txBody>
          <a:bodyPr/>
          <a:lstStyle/>
          <a:p>
            <a:r>
              <a:rPr lang="en-US" b="1" u="sng" dirty="0" smtClean="0"/>
              <a:t>Senator’s Report</a:t>
            </a:r>
            <a:endParaRPr lang="en-US" b="1" u="sng" dirty="0"/>
          </a:p>
        </p:txBody>
      </p:sp>
      <p:sp>
        <p:nvSpPr>
          <p:cNvPr id="5" name="Rectangle 4"/>
          <p:cNvSpPr/>
          <p:nvPr/>
        </p:nvSpPr>
        <p:spPr>
          <a:xfrm>
            <a:off x="7086600" y="143470"/>
            <a:ext cx="1981200" cy="923330"/>
          </a:xfrm>
          <a:prstGeom prst="rect">
            <a:avLst/>
          </a:prstGeom>
        </p:spPr>
        <p:txBody>
          <a:bodyPr wrap="square">
            <a:spAutoFit/>
          </a:bodyPr>
          <a:lstStyle/>
          <a:p>
            <a:r>
              <a:rPr lang="en-US" dirty="0" smtClean="0"/>
              <a:t>Senators: </a:t>
            </a:r>
          </a:p>
          <a:p>
            <a:r>
              <a:rPr lang="en-US" dirty="0" smtClean="0"/>
              <a:t>Cody Clark</a:t>
            </a:r>
          </a:p>
          <a:p>
            <a:r>
              <a:rPr lang="en-US" dirty="0" smtClean="0"/>
              <a:t>Aaron Rumburg</a:t>
            </a:r>
            <a:endParaRPr lang="en-US" dirty="0"/>
          </a:p>
        </p:txBody>
      </p:sp>
      <p:sp>
        <p:nvSpPr>
          <p:cNvPr id="6" name="Content Placeholder 5"/>
          <p:cNvSpPr>
            <a:spLocks noGrp="1"/>
          </p:cNvSpPr>
          <p:nvPr>
            <p:ph sz="half" idx="1"/>
          </p:nvPr>
        </p:nvSpPr>
        <p:spPr>
          <a:xfrm>
            <a:off x="914400" y="1935164"/>
            <a:ext cx="7162800" cy="3551237"/>
          </a:xfrm>
        </p:spPr>
        <p:txBody>
          <a:bodyPr/>
          <a:lstStyle/>
          <a:p>
            <a:r>
              <a:rPr lang="en-US" sz="2400" dirty="0" smtClean="0"/>
              <a:t>Smoking Policy Poll  on Blackboard</a:t>
            </a:r>
          </a:p>
          <a:p>
            <a:pPr lvl="1"/>
            <a:r>
              <a:rPr lang="en-US" sz="2000" dirty="0" smtClean="0"/>
              <a:t>Over 13,000 respondents so far</a:t>
            </a:r>
          </a:p>
          <a:p>
            <a:r>
              <a:rPr lang="en-US" sz="2400" dirty="0" err="1" smtClean="0"/>
              <a:t>LaneMaesa</a:t>
            </a:r>
            <a:r>
              <a:rPr lang="en-US" sz="2400" dirty="0" smtClean="0"/>
              <a:t> Platform Update on the SG website</a:t>
            </a:r>
            <a:endParaRPr lang="en-US" sz="2000" dirty="0" smtClean="0"/>
          </a:p>
          <a:p>
            <a:r>
              <a:rPr lang="en-US" sz="2400" dirty="0" smtClean="0"/>
              <a:t>Student Orientation Leader Application Coming Out Soon</a:t>
            </a:r>
            <a:endParaRPr lang="en-US" sz="2000" u="sng" dirty="0" smtClean="0"/>
          </a:p>
          <a:p>
            <a:pPr lvl="1"/>
            <a:r>
              <a:rPr lang="en-US" sz="2000" dirty="0" smtClean="0"/>
              <a:t>Great opportunity for first year students</a:t>
            </a:r>
            <a:endParaRPr lang="en-US" sz="2000" dirty="0"/>
          </a:p>
        </p:txBody>
      </p:sp>
    </p:spTree>
    <p:extLst>
      <p:ext uri="{BB962C8B-B14F-4D97-AF65-F5344CB8AC3E}">
        <p14:creationId xmlns:p14="http://schemas.microsoft.com/office/powerpoint/2010/main" val="21133534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990600" y="2514600"/>
            <a:ext cx="7696200" cy="1143000"/>
          </a:xfrm>
        </p:spPr>
        <p:txBody>
          <a:bodyPr/>
          <a:lstStyle/>
          <a:p>
            <a:r>
              <a:rPr lang="en-US" sz="6000" b="1" dirty="0" smtClean="0"/>
              <a:t>Committee Reports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E-Week</a:t>
            </a:r>
            <a:endParaRPr lang="en-US" b="1" u="sng" dirty="0"/>
          </a:p>
        </p:txBody>
      </p:sp>
      <p:sp>
        <p:nvSpPr>
          <p:cNvPr id="3" name="Content Placeholder 2"/>
          <p:cNvSpPr>
            <a:spLocks noGrp="1"/>
          </p:cNvSpPr>
          <p:nvPr>
            <p:ph sz="half" idx="1"/>
          </p:nvPr>
        </p:nvSpPr>
        <p:spPr>
          <a:xfrm>
            <a:off x="914400" y="1935164"/>
            <a:ext cx="5486400" cy="4084636"/>
          </a:xfrm>
        </p:spPr>
        <p:txBody>
          <a:bodyPr/>
          <a:lstStyle/>
          <a:p>
            <a:r>
              <a:rPr lang="en-US" dirty="0" err="1" smtClean="0"/>
              <a:t>EWeek</a:t>
            </a:r>
            <a:r>
              <a:rPr lang="en-US" dirty="0" smtClean="0"/>
              <a:t>: Feb 17-23</a:t>
            </a:r>
          </a:p>
          <a:p>
            <a:r>
              <a:rPr lang="en-US" dirty="0" smtClean="0"/>
              <a:t>Theme</a:t>
            </a:r>
            <a:r>
              <a:rPr lang="en-US" dirty="0"/>
              <a:t>: We survived the apocalypse</a:t>
            </a:r>
            <a:r>
              <a:rPr lang="en-US" dirty="0" smtClean="0"/>
              <a:t>!</a:t>
            </a:r>
          </a:p>
          <a:p>
            <a:r>
              <a:rPr lang="en-US" dirty="0"/>
              <a:t>Date Auction Proceeds Application available </a:t>
            </a:r>
            <a:r>
              <a:rPr lang="en-US" dirty="0" smtClean="0"/>
              <a:t>on</a:t>
            </a:r>
            <a:br>
              <a:rPr lang="en-US" dirty="0" smtClean="0"/>
            </a:br>
            <a:r>
              <a:rPr lang="en-US" dirty="0" smtClean="0"/>
              <a:t>tribunal website</a:t>
            </a:r>
          </a:p>
          <a:p>
            <a:r>
              <a:rPr lang="en-US" dirty="0" smtClean="0"/>
              <a:t>Short </a:t>
            </a:r>
            <a:r>
              <a:rPr lang="en-US" dirty="0"/>
              <a:t>meeting for </a:t>
            </a:r>
            <a:r>
              <a:rPr lang="en-US" dirty="0" err="1" smtClean="0"/>
              <a:t>Eweek</a:t>
            </a:r>
            <a:r>
              <a:rPr lang="en-US" dirty="0"/>
              <a:t> </a:t>
            </a:r>
            <a:r>
              <a:rPr lang="en-US" dirty="0" smtClean="0"/>
              <a:t>volunteers </a:t>
            </a:r>
            <a:r>
              <a:rPr lang="en-US" dirty="0"/>
              <a:t>after general </a:t>
            </a:r>
            <a:r>
              <a:rPr lang="en-US" dirty="0" smtClean="0"/>
              <a:t>meeting</a:t>
            </a:r>
            <a:endParaRPr lang="en-US" dirty="0"/>
          </a:p>
        </p:txBody>
      </p:sp>
      <p:sp>
        <p:nvSpPr>
          <p:cNvPr id="5" name="Content Placeholder 2"/>
          <p:cNvSpPr>
            <a:spLocks noGrp="1"/>
          </p:cNvSpPr>
          <p:nvPr>
            <p:ph sz="half" idx="1"/>
          </p:nvPr>
        </p:nvSpPr>
        <p:spPr>
          <a:xfrm>
            <a:off x="838200" y="6096000"/>
            <a:ext cx="6781800" cy="1600200"/>
          </a:xfrm>
        </p:spPr>
        <p:txBody>
          <a:bodyPr/>
          <a:lstStyle/>
          <a:p>
            <a:pPr>
              <a:buNone/>
            </a:pPr>
            <a:r>
              <a:rPr lang="en-US" sz="2400" dirty="0" smtClean="0"/>
              <a:t>	Interest/Questions?  uc.eweek@gmail.com</a:t>
            </a:r>
          </a:p>
        </p:txBody>
      </p:sp>
      <p:sp>
        <p:nvSpPr>
          <p:cNvPr id="6" name="Title 1"/>
          <p:cNvSpPr txBox="1">
            <a:spLocks/>
          </p:cNvSpPr>
          <p:nvPr/>
        </p:nvSpPr>
        <p:spPr bwMode="auto">
          <a:xfrm>
            <a:off x="7086600" y="0"/>
            <a:ext cx="2057400" cy="1143000"/>
          </a:xfrm>
          <a:prstGeom prst="rect">
            <a:avLst/>
          </a:prstGeom>
          <a:noFill/>
          <a:ln w="9525">
            <a:noFill/>
            <a:miter lim="800000"/>
            <a:headEnd/>
            <a:tailEnd/>
          </a:ln>
        </p:spPr>
        <p:txBody>
          <a:bodyPr lIns="91434" tIns="45717" rIns="91434" bIns="45717" anchor="ctr"/>
          <a:lstStyle/>
          <a:p>
            <a:pPr eaLnBrk="0" hangingPunct="0"/>
            <a:r>
              <a:rPr lang="en-US" sz="1600" b="1" u="sng" dirty="0" smtClean="0">
                <a:solidFill>
                  <a:schemeClr val="tx2"/>
                </a:solidFill>
                <a:latin typeface="Myriad Pro" charset="0"/>
              </a:rPr>
              <a:t>Chairs:</a:t>
            </a:r>
            <a:r>
              <a:rPr lang="en-US" sz="1600" u="sng" dirty="0" smtClean="0">
                <a:solidFill>
                  <a:schemeClr val="tx2"/>
                </a:solidFill>
                <a:latin typeface="Myriad Pro" charset="0"/>
              </a:rPr>
              <a:t> </a:t>
            </a:r>
          </a:p>
          <a:p>
            <a:pPr eaLnBrk="0" hangingPunct="0"/>
            <a:r>
              <a:rPr lang="en-US" sz="1600" dirty="0" smtClean="0">
                <a:solidFill>
                  <a:schemeClr val="tx2"/>
                </a:solidFill>
                <a:latin typeface="Myriad Pro" charset="0"/>
              </a:rPr>
              <a:t>Zachary </a:t>
            </a:r>
            <a:r>
              <a:rPr lang="en-US" sz="1600" dirty="0" err="1" smtClean="0">
                <a:solidFill>
                  <a:schemeClr val="tx2"/>
                </a:solidFill>
                <a:latin typeface="Myriad Pro" charset="0"/>
              </a:rPr>
              <a:t>Nieberding</a:t>
            </a:r>
            <a:endParaRPr lang="en-US" sz="1600" dirty="0" smtClean="0">
              <a:solidFill>
                <a:schemeClr val="tx2"/>
              </a:solidFill>
              <a:latin typeface="Myriad Pro" charset="0"/>
            </a:endParaRPr>
          </a:p>
          <a:p>
            <a:pPr eaLnBrk="0" hangingPunct="0"/>
            <a:r>
              <a:rPr lang="en-US" sz="1600" dirty="0" err="1" smtClean="0">
                <a:solidFill>
                  <a:schemeClr val="tx2"/>
                </a:solidFill>
                <a:latin typeface="Myriad Pro" charset="0"/>
              </a:rPr>
              <a:t>Maggy</a:t>
            </a:r>
            <a:r>
              <a:rPr lang="en-US" sz="1600" dirty="0" smtClean="0">
                <a:solidFill>
                  <a:schemeClr val="tx2"/>
                </a:solidFill>
                <a:latin typeface="Myriad Pro" charset="0"/>
              </a:rPr>
              <a:t> </a:t>
            </a:r>
            <a:r>
              <a:rPr lang="en-US" sz="1600" dirty="0" err="1" smtClean="0">
                <a:solidFill>
                  <a:schemeClr val="tx2"/>
                </a:solidFill>
                <a:latin typeface="Myriad Pro" charset="0"/>
              </a:rPr>
              <a:t>Zorc</a:t>
            </a:r>
            <a:endParaRPr lang="en-US" sz="1600" dirty="0" smtClean="0">
              <a:solidFill>
                <a:schemeClr val="tx2"/>
              </a:solidFill>
              <a:latin typeface="Myriad Pro" charset="0"/>
            </a:endParaRPr>
          </a:p>
          <a:p>
            <a:pPr eaLnBrk="0" hangingPunct="0"/>
            <a:r>
              <a:rPr lang="en-US" sz="1600" dirty="0" smtClean="0">
                <a:solidFill>
                  <a:schemeClr val="tx2"/>
                </a:solidFill>
                <a:latin typeface="Myriad Pro" charset="0"/>
              </a:rPr>
              <a:t>Alison </a:t>
            </a:r>
            <a:r>
              <a:rPr lang="en-US" sz="1600" dirty="0" err="1" smtClean="0">
                <a:solidFill>
                  <a:schemeClr val="tx2"/>
                </a:solidFill>
                <a:latin typeface="Myriad Pro" charset="0"/>
              </a:rPr>
              <a:t>Hayfer</a:t>
            </a:r>
            <a:endParaRPr lang="en-US" sz="1600" dirty="0">
              <a:solidFill>
                <a:schemeClr val="tx2"/>
              </a:solidFill>
              <a:latin typeface="Myriad Pro"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596504985"/>
              </p:ext>
            </p:extLst>
          </p:nvPr>
        </p:nvGraphicFramePr>
        <p:xfrm>
          <a:off x="5397224" y="1847850"/>
          <a:ext cx="3365776" cy="3181350"/>
        </p:xfrm>
        <a:graphic>
          <a:graphicData uri="http://schemas.openxmlformats.org/presentationml/2006/ole">
            <mc:AlternateContent xmlns:mc="http://schemas.openxmlformats.org/markup-compatibility/2006">
              <mc:Choice xmlns:v="urn:schemas-microsoft-com:vml" Requires="v">
                <p:oleObj spid="_x0000_s1033" name="Acrobat Document" r:id="rId3" imgW="7174800" imgH="9474120" progId="AcroExch.Document.7">
                  <p:embed/>
                </p:oleObj>
              </mc:Choice>
              <mc:Fallback>
                <p:oleObj name="Acrobat Document" r:id="rId3" imgW="7174800" imgH="9474120" progId="AcroExch.Document.7">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b="27399"/>
                      <a:stretch>
                        <a:fillRect/>
                      </a:stretch>
                    </p:blipFill>
                    <p:spPr bwMode="auto">
                      <a:xfrm>
                        <a:off x="5397224" y="1847850"/>
                        <a:ext cx="3365776" cy="31813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436582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yriad Pro">
      <a:majorFont>
        <a:latin typeface="Myriad Pro"/>
        <a:ea typeface=""/>
        <a:cs typeface=""/>
      </a:majorFont>
      <a:minorFont>
        <a:latin typeface="Myriad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TotalTime>
  <Words>533</Words>
  <Application>Microsoft Office PowerPoint</Application>
  <PresentationFormat>On-screen Show (4:3)</PresentationFormat>
  <Paragraphs>144</Paragraphs>
  <Slides>18</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Default Design</vt:lpstr>
      <vt:lpstr>Acrobat Document</vt:lpstr>
      <vt:lpstr>Engineering and Applied  Science Tribunal</vt:lpstr>
      <vt:lpstr>PowerPoint Presentation</vt:lpstr>
      <vt:lpstr>Tribunal Officers</vt:lpstr>
      <vt:lpstr>Tribunal Executives</vt:lpstr>
      <vt:lpstr>Officer Reports</vt:lpstr>
      <vt:lpstr>Senator’s Report</vt:lpstr>
      <vt:lpstr>Senator’s Report</vt:lpstr>
      <vt:lpstr>Committee Reports</vt:lpstr>
      <vt:lpstr>E-Week</vt:lpstr>
      <vt:lpstr>FELD</vt:lpstr>
      <vt:lpstr>Public Affairs</vt:lpstr>
      <vt:lpstr>SOCC</vt:lpstr>
      <vt:lpstr>Special Events</vt:lpstr>
      <vt:lpstr>Special Events</vt:lpstr>
      <vt:lpstr>Special Events</vt:lpstr>
      <vt:lpstr>Other Student Group Announcements</vt:lpstr>
      <vt:lpstr>Constructive Criticism</vt:lpstr>
      <vt:lpstr>Next Meeting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Secretary Report</dc:title>
  <dc:creator>Andrew Griggs</dc:creator>
  <cp:lastModifiedBy>Andrew</cp:lastModifiedBy>
  <cp:revision>28</cp:revision>
  <dcterms:created xsi:type="dcterms:W3CDTF">2012-06-23T16:33:59Z</dcterms:created>
  <dcterms:modified xsi:type="dcterms:W3CDTF">2012-11-08T23:02:44Z</dcterms:modified>
</cp:coreProperties>
</file>