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5" r:id="rId2"/>
    <p:sldId id="266" r:id="rId3"/>
    <p:sldId id="267" r:id="rId4"/>
    <p:sldId id="268" r:id="rId5"/>
    <p:sldId id="276" r:id="rId6"/>
    <p:sldId id="270" r:id="rId7"/>
    <p:sldId id="259" r:id="rId8"/>
    <p:sldId id="262" r:id="rId9"/>
    <p:sldId id="271" r:id="rId10"/>
    <p:sldId id="258" r:id="rId11"/>
    <p:sldId id="260" r:id="rId12"/>
    <p:sldId id="277" r:id="rId13"/>
    <p:sldId id="263" r:id="rId14"/>
    <p:sldId id="278" r:id="rId15"/>
    <p:sldId id="264" r:id="rId16"/>
    <p:sldId id="275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0"/>
  </p:normalViewPr>
  <p:slideViewPr>
    <p:cSldViewPr>
      <p:cViewPr>
        <p:scale>
          <a:sx n="114" d="100"/>
          <a:sy n="114" d="100"/>
        </p:scale>
        <p:origin x="-10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9722A-C710-4B0F-8115-DFEE80D0B9B5}" type="datetimeFigureOut">
              <a:rPr lang="en-US" smtClean="0"/>
              <a:t>8/28/2012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59374-E3E6-4EE9-A9DD-5D9D37E3F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4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7A023-753D-4946-9CEA-DDCB1836ACCB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CC0185-857C-442E-9754-5EFF65E329DF}" type="slidenum">
              <a:rPr lang="en-US" sz="1200">
                <a:cs typeface="Arial" charset="0"/>
              </a:rPr>
              <a:pPr algn="r"/>
              <a:t>17</a:t>
            </a:fld>
            <a:endParaRPr lang="en-US" sz="1200">
              <a:cs typeface="Arial" charset="0"/>
            </a:endParaRPr>
          </a:p>
        </p:txBody>
      </p:sp>
      <p:sp>
        <p:nvSpPr>
          <p:cNvPr id="29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E6133A-A6CC-4DB5-8494-5242BED781EC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b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0C02CD-339B-419C-B8E8-B254159D5166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b="1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2200"/>
            <a:ext cx="7620000" cy="9906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3" indent="0" algn="ctr">
              <a:buNone/>
              <a:defRPr/>
            </a:lvl2pPr>
            <a:lvl3pPr marL="914345" indent="0" algn="ctr">
              <a:buNone/>
              <a:defRPr/>
            </a:lvl3pPr>
            <a:lvl4pPr marL="1371518" indent="0" algn="ctr">
              <a:buNone/>
              <a:defRPr/>
            </a:lvl4pPr>
            <a:lvl5pPr marL="1828691" indent="0" algn="ctr">
              <a:buNone/>
              <a:defRPr/>
            </a:lvl5pPr>
            <a:lvl6pPr marL="2285863" indent="0" algn="ctr">
              <a:buNone/>
              <a:defRPr/>
            </a:lvl6pPr>
            <a:lvl7pPr marL="2743036" indent="0" algn="ctr">
              <a:buNone/>
              <a:defRPr/>
            </a:lvl7pPr>
            <a:lvl8pPr marL="3200209" indent="0" algn="ctr">
              <a:buNone/>
              <a:defRPr/>
            </a:lvl8pPr>
            <a:lvl9pPr marL="3657381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248400"/>
            <a:ext cx="1447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5EC3B-6544-4BA0-85FC-19BB35D795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148F-CFA6-4069-A53F-150BFE0A4D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3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1" y="609600"/>
            <a:ext cx="20193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9055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10C57-76CA-4EE3-8178-B2EBC0DFBE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2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833"/>
            <a:ext cx="769624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35201"/>
            <a:ext cx="7696244" cy="35509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53064-0445-42AB-990D-19F23DF12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8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3" indent="0">
              <a:buNone/>
              <a:defRPr sz="1800"/>
            </a:lvl2pPr>
            <a:lvl3pPr marL="914345" indent="0">
              <a:buNone/>
              <a:defRPr sz="1600"/>
            </a:lvl3pPr>
            <a:lvl4pPr marL="1371518" indent="0">
              <a:buNone/>
              <a:defRPr sz="1400"/>
            </a:lvl4pPr>
            <a:lvl5pPr marL="1828691" indent="0">
              <a:buNone/>
              <a:defRPr sz="1400"/>
            </a:lvl5pPr>
            <a:lvl6pPr marL="2285863" indent="0">
              <a:buNone/>
              <a:defRPr sz="1400"/>
            </a:lvl6pPr>
            <a:lvl7pPr marL="2743036" indent="0">
              <a:buNone/>
              <a:defRPr sz="1400"/>
            </a:lvl7pPr>
            <a:lvl8pPr marL="3200209" indent="0">
              <a:buNone/>
              <a:defRPr sz="1400"/>
            </a:lvl8pPr>
            <a:lvl9pPr marL="365738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236B1-503E-4626-ABC3-BDB0CDA5F0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0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35164"/>
            <a:ext cx="39624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35164"/>
            <a:ext cx="39624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1F21E-B905-4A0A-A1CF-8277D2BF1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1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5" indent="0">
              <a:buNone/>
              <a:defRPr sz="1800" b="1"/>
            </a:lvl3pPr>
            <a:lvl4pPr marL="1371518" indent="0">
              <a:buNone/>
              <a:defRPr sz="1600" b="1"/>
            </a:lvl4pPr>
            <a:lvl5pPr marL="1828691" indent="0">
              <a:buNone/>
              <a:defRPr sz="1600" b="1"/>
            </a:lvl5pPr>
            <a:lvl6pPr marL="2285863" indent="0">
              <a:buNone/>
              <a:defRPr sz="1600" b="1"/>
            </a:lvl6pPr>
            <a:lvl7pPr marL="2743036" indent="0">
              <a:buNone/>
              <a:defRPr sz="1600" b="1"/>
            </a:lvl7pPr>
            <a:lvl8pPr marL="3200209" indent="0">
              <a:buNone/>
              <a:defRPr sz="1600" b="1"/>
            </a:lvl8pPr>
            <a:lvl9pPr marL="36573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5" indent="0">
              <a:buNone/>
              <a:defRPr sz="1800" b="1"/>
            </a:lvl3pPr>
            <a:lvl4pPr marL="1371518" indent="0">
              <a:buNone/>
              <a:defRPr sz="1600" b="1"/>
            </a:lvl4pPr>
            <a:lvl5pPr marL="1828691" indent="0">
              <a:buNone/>
              <a:defRPr sz="1600" b="1"/>
            </a:lvl5pPr>
            <a:lvl6pPr marL="2285863" indent="0">
              <a:buNone/>
              <a:defRPr sz="1600" b="1"/>
            </a:lvl6pPr>
            <a:lvl7pPr marL="2743036" indent="0">
              <a:buNone/>
              <a:defRPr sz="1600" b="1"/>
            </a:lvl7pPr>
            <a:lvl8pPr marL="3200209" indent="0">
              <a:buNone/>
              <a:defRPr sz="1600" b="1"/>
            </a:lvl8pPr>
            <a:lvl9pPr marL="36573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B4818-9E8A-491D-8A12-7FD698935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480F3-6707-4C45-BCC7-7B7A3F620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3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08AB0-195B-4C63-AE4C-3767080EF7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0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5" indent="0">
              <a:buNone/>
              <a:defRPr sz="1000"/>
            </a:lvl3pPr>
            <a:lvl4pPr marL="1371518" indent="0">
              <a:buNone/>
              <a:defRPr sz="900"/>
            </a:lvl4pPr>
            <a:lvl5pPr marL="1828691" indent="0">
              <a:buNone/>
              <a:defRPr sz="900"/>
            </a:lvl5pPr>
            <a:lvl6pPr marL="2285863" indent="0">
              <a:buNone/>
              <a:defRPr sz="900"/>
            </a:lvl6pPr>
            <a:lvl7pPr marL="2743036" indent="0">
              <a:buNone/>
              <a:defRPr sz="900"/>
            </a:lvl7pPr>
            <a:lvl8pPr marL="3200209" indent="0">
              <a:buNone/>
              <a:defRPr sz="900"/>
            </a:lvl8pPr>
            <a:lvl9pPr marL="36573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35580-2D8C-4351-902E-06C34BBBD1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1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5" indent="0">
              <a:buNone/>
              <a:defRPr sz="2400"/>
            </a:lvl3pPr>
            <a:lvl4pPr marL="1371518" indent="0">
              <a:buNone/>
              <a:defRPr sz="2000"/>
            </a:lvl4pPr>
            <a:lvl5pPr marL="1828691" indent="0">
              <a:buNone/>
              <a:defRPr sz="2000"/>
            </a:lvl5pPr>
            <a:lvl6pPr marL="2285863" indent="0">
              <a:buNone/>
              <a:defRPr sz="2000"/>
            </a:lvl6pPr>
            <a:lvl7pPr marL="2743036" indent="0">
              <a:buNone/>
              <a:defRPr sz="2000"/>
            </a:lvl7pPr>
            <a:lvl8pPr marL="3200209" indent="0">
              <a:buNone/>
              <a:defRPr sz="2000"/>
            </a:lvl8pPr>
            <a:lvl9pPr marL="365738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5" indent="0">
              <a:buNone/>
              <a:defRPr sz="1000"/>
            </a:lvl3pPr>
            <a:lvl4pPr marL="1371518" indent="0">
              <a:buNone/>
              <a:defRPr sz="900"/>
            </a:lvl4pPr>
            <a:lvl5pPr marL="1828691" indent="0">
              <a:buNone/>
              <a:defRPr sz="900"/>
            </a:lvl5pPr>
            <a:lvl6pPr marL="2285863" indent="0">
              <a:buNone/>
              <a:defRPr sz="900"/>
            </a:lvl6pPr>
            <a:lvl7pPr marL="2743036" indent="0">
              <a:buNone/>
              <a:defRPr sz="900"/>
            </a:lvl7pPr>
            <a:lvl8pPr marL="3200209" indent="0">
              <a:buNone/>
              <a:defRPr sz="900"/>
            </a:lvl8pPr>
            <a:lvl9pPr marL="36573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15D1E-9C53-4CA3-B0A2-7FC68B1120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8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Hom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45250"/>
            <a:ext cx="21764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3" descr="forUC05_96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 userDrawn="1"/>
        </p:nvSpPr>
        <p:spPr>
          <a:xfrm>
            <a:off x="873125" y="5770563"/>
            <a:ext cx="1933575" cy="89217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82" tIns="28191" rIns="56382" bIns="2819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35163"/>
            <a:ext cx="807720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19400" y="6245225"/>
            <a:ext cx="1447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1447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3AE7C7-9E81-4AE0-91D0-8093C420D58A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1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5pPr>
      <a:lvl6pPr marL="45717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9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50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22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95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68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5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8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6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9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ottwc@mail.uc.edu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sneadam@mail.uc.edu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20700" y="1524000"/>
            <a:ext cx="8623300" cy="990600"/>
          </a:xfrm>
        </p:spPr>
        <p:txBody>
          <a:bodyPr/>
          <a:lstStyle/>
          <a:p>
            <a:r>
              <a:rPr lang="en-US" b="1" dirty="0" smtClean="0"/>
              <a:t>Engineering and Applied </a:t>
            </a:r>
            <a:br>
              <a:rPr lang="en-US" b="1" dirty="0" smtClean="0"/>
            </a:br>
            <a:r>
              <a:rPr lang="en-US" b="1" dirty="0" smtClean="0"/>
              <a:t>Science Tribunal</a:t>
            </a:r>
          </a:p>
        </p:txBody>
      </p:sp>
      <p:sp>
        <p:nvSpPr>
          <p:cNvPr id="3075" name="Title 1"/>
          <p:cNvSpPr txBox="1">
            <a:spLocks/>
          </p:cNvSpPr>
          <p:nvPr/>
        </p:nvSpPr>
        <p:spPr bwMode="auto">
          <a:xfrm>
            <a:off x="533400" y="40005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ctr" eaLnBrk="0" hangingPunct="0"/>
            <a:r>
              <a:rPr lang="en-US" sz="4400" dirty="0" smtClean="0">
                <a:solidFill>
                  <a:schemeClr val="tx2"/>
                </a:solidFill>
                <a:latin typeface="Myriad Pro" pitchFamily="34" charset="0"/>
              </a:rPr>
              <a:t>September 27</a:t>
            </a:r>
            <a:r>
              <a:rPr lang="en-US" sz="4400" baseline="30000" dirty="0" smtClean="0">
                <a:solidFill>
                  <a:schemeClr val="tx2"/>
                </a:solidFill>
                <a:latin typeface="Myriad Pro" pitchFamily="34" charset="0"/>
              </a:rPr>
              <a:t>th</a:t>
            </a:r>
            <a:r>
              <a:rPr lang="en-US" sz="4400" dirty="0" smtClean="0">
                <a:solidFill>
                  <a:schemeClr val="tx2"/>
                </a:solidFill>
                <a:latin typeface="Myriad Pro" pitchFamily="34" charset="0"/>
              </a:rPr>
              <a:t>, </a:t>
            </a:r>
            <a:r>
              <a:rPr lang="en-US" sz="4400" dirty="0">
                <a:solidFill>
                  <a:schemeClr val="tx2"/>
                </a:solidFill>
                <a:latin typeface="Myriad Pro" pitchFamily="34" charset="0"/>
              </a:rPr>
              <a:t>2012</a:t>
            </a: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533400" y="2971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ctr" eaLnBrk="0" hangingPunct="0"/>
            <a:r>
              <a:rPr lang="en-US" sz="4400">
                <a:solidFill>
                  <a:schemeClr val="tx2"/>
                </a:solidFill>
                <a:latin typeface="Myriad Pro" pitchFamily="34" charset="0"/>
              </a:rPr>
              <a:t>General Meeting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077200" cy="1295400"/>
          </a:xfrm>
        </p:spPr>
        <p:txBody>
          <a:bodyPr/>
          <a:lstStyle/>
          <a:p>
            <a:r>
              <a:rPr lang="en-US" b="1" u="sng" dirty="0" smtClean="0"/>
              <a:t>Career Fair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81200"/>
            <a:ext cx="8382000" cy="4267200"/>
          </a:xfrm>
        </p:spPr>
        <p:txBody>
          <a:bodyPr/>
          <a:lstStyle/>
          <a:p>
            <a:r>
              <a:rPr lang="en-US" sz="2600" dirty="0" smtClean="0"/>
              <a:t>Fall Career Fair will be </a:t>
            </a:r>
            <a:r>
              <a:rPr lang="en-US" sz="2600" b="1" dirty="0" smtClean="0"/>
              <a:t>Thursday, September 27</a:t>
            </a:r>
            <a:r>
              <a:rPr lang="en-US" sz="2600" b="1" baseline="30000" dirty="0" smtClean="0"/>
              <a:t>th</a:t>
            </a:r>
          </a:p>
          <a:p>
            <a:r>
              <a:rPr lang="en-US" sz="2600" dirty="0" smtClean="0"/>
              <a:t>Hours are 10am-4pm in the Campus Recreation Center (on the basketball courts)</a:t>
            </a:r>
          </a:p>
          <a:p>
            <a:r>
              <a:rPr lang="en-US" sz="2600" dirty="0" smtClean="0"/>
              <a:t>Part of Fall Career Fair Week:</a:t>
            </a:r>
          </a:p>
          <a:p>
            <a:pPr lvl="1"/>
            <a:r>
              <a:rPr lang="en-US" sz="2200" dirty="0" smtClean="0"/>
              <a:t>Wednesday: LCB/CDC Professional </a:t>
            </a:r>
            <a:r>
              <a:rPr lang="en-US" sz="2200" dirty="0"/>
              <a:t>&amp;</a:t>
            </a:r>
            <a:r>
              <a:rPr lang="en-US" sz="2200" dirty="0" smtClean="0"/>
              <a:t> Creative Career Fair</a:t>
            </a:r>
          </a:p>
          <a:p>
            <a:pPr lvl="1"/>
            <a:r>
              <a:rPr lang="en-US" sz="2200" dirty="0" smtClean="0"/>
              <a:t>Thursday: CEAS Tribunal Technical Career Fair</a:t>
            </a:r>
          </a:p>
          <a:p>
            <a:pPr lvl="1"/>
            <a:r>
              <a:rPr lang="en-US" sz="2200" dirty="0" smtClean="0"/>
              <a:t>Friday: Interviews</a:t>
            </a:r>
          </a:p>
          <a:p>
            <a:r>
              <a:rPr lang="en-US" sz="2600" dirty="0" smtClean="0"/>
              <a:t>Already 122 companies signed up!</a:t>
            </a:r>
          </a:p>
          <a:p>
            <a:r>
              <a:rPr lang="en-US" sz="2600" dirty="0" smtClean="0"/>
              <a:t>Questions?  Check </a:t>
            </a:r>
            <a:r>
              <a:rPr lang="en-US" sz="2600" i="1" dirty="0" smtClean="0"/>
              <a:t>uc.edu/</a:t>
            </a:r>
            <a:r>
              <a:rPr lang="en-US" sz="2600" i="1" dirty="0" err="1" smtClean="0"/>
              <a:t>careerfair</a:t>
            </a:r>
            <a:r>
              <a:rPr lang="en-US" sz="2600" dirty="0" smtClean="0"/>
              <a:t> or e-mail us at </a:t>
            </a:r>
            <a:r>
              <a:rPr lang="en-US" sz="2600" i="1" dirty="0" smtClean="0"/>
              <a:t>careerfair@uc.edu</a:t>
            </a:r>
          </a:p>
          <a:p>
            <a:pPr lvl="1"/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781800" y="207818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Coordinators:</a:t>
            </a:r>
          </a:p>
          <a:p>
            <a:r>
              <a:rPr lang="en-US" dirty="0" smtClean="0"/>
              <a:t>Megan Fox</a:t>
            </a:r>
          </a:p>
          <a:p>
            <a:r>
              <a:rPr lang="en-US" dirty="0" smtClean="0"/>
              <a:t>Vincent </a:t>
            </a:r>
            <a:r>
              <a:rPr lang="en-US" dirty="0" err="1" smtClean="0"/>
              <a:t>Notaro</a:t>
            </a:r>
            <a:endParaRPr lang="en-US" dirty="0" smtClean="0"/>
          </a:p>
          <a:p>
            <a:r>
              <a:rPr lang="en-US" dirty="0" smtClean="0"/>
              <a:t>Tim </a:t>
            </a:r>
            <a:r>
              <a:rPr lang="en-US" dirty="0" err="1" smtClean="0"/>
              <a:t>Schafermeyer</a:t>
            </a:r>
            <a:endParaRPr lang="en-US" dirty="0" smtClean="0"/>
          </a:p>
          <a:p>
            <a:r>
              <a:rPr lang="en-US" dirty="0" smtClean="0"/>
              <a:t>Andrew Griggs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46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077200" cy="1295400"/>
          </a:xfrm>
        </p:spPr>
        <p:txBody>
          <a:bodyPr/>
          <a:lstStyle/>
          <a:p>
            <a:r>
              <a:rPr lang="en-US" b="1" u="sng" dirty="0" smtClean="0"/>
              <a:t>Career Fair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81200"/>
            <a:ext cx="8305800" cy="4267200"/>
          </a:xfrm>
        </p:spPr>
        <p:txBody>
          <a:bodyPr/>
          <a:lstStyle/>
          <a:p>
            <a:r>
              <a:rPr lang="en-US" dirty="0" smtClean="0"/>
              <a:t>We need volunteers!</a:t>
            </a:r>
          </a:p>
          <a:p>
            <a:r>
              <a:rPr lang="en-US" dirty="0" smtClean="0"/>
              <a:t>Satisfy your Tribunal committee requirement, meet Tribunal executives, get a behind-the-scenes look at company representatives</a:t>
            </a:r>
          </a:p>
          <a:p>
            <a:r>
              <a:rPr lang="en-US" dirty="0" smtClean="0"/>
              <a:t>Need volunteers for setup Tuesday and Wednesday evenings as well as all day Thursday at the event</a:t>
            </a:r>
          </a:p>
          <a:p>
            <a:r>
              <a:rPr lang="en-US" dirty="0" smtClean="0"/>
              <a:t>Meet at the back of the auditorium after the meeting for more information and sign-ups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781800" y="207818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Coordinators:</a:t>
            </a:r>
          </a:p>
          <a:p>
            <a:r>
              <a:rPr lang="en-US" dirty="0" smtClean="0"/>
              <a:t>Megan Fox</a:t>
            </a:r>
          </a:p>
          <a:p>
            <a:r>
              <a:rPr lang="en-US" dirty="0" smtClean="0"/>
              <a:t>Vincent </a:t>
            </a:r>
            <a:r>
              <a:rPr lang="en-US" dirty="0" err="1" smtClean="0"/>
              <a:t>Notaro</a:t>
            </a:r>
            <a:endParaRPr lang="en-US" dirty="0" smtClean="0"/>
          </a:p>
          <a:p>
            <a:r>
              <a:rPr lang="en-US" dirty="0" smtClean="0"/>
              <a:t>Tim </a:t>
            </a:r>
            <a:r>
              <a:rPr lang="en-US" dirty="0" err="1" smtClean="0"/>
              <a:t>Schafermeyer</a:t>
            </a:r>
            <a:endParaRPr lang="en-US" dirty="0" smtClean="0"/>
          </a:p>
          <a:p>
            <a:r>
              <a:rPr lang="en-US" dirty="0" smtClean="0"/>
              <a:t>Andrew Griggs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44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EWeek</a:t>
            </a:r>
            <a:r>
              <a:rPr lang="en-US" dirty="0" smtClean="0"/>
              <a:t>: Feb 17-23</a:t>
            </a:r>
          </a:p>
        </p:txBody>
      </p:sp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304800" y="1447800"/>
            <a:ext cx="6934200" cy="46482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EWeek</a:t>
            </a:r>
            <a:r>
              <a:rPr lang="en-US" dirty="0" smtClean="0"/>
              <a:t> Team Events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Engineering Blood Drive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Date Auction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Banquet and Award Ceremony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Breakout session at bottom of auditorium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4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400800" y="2286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Zachary </a:t>
            </a:r>
            <a:r>
              <a:rPr lang="en-US" sz="2000" b="0" dirty="0" err="1" smtClean="0"/>
              <a:t>Nieberding</a:t>
            </a:r>
            <a:endParaRPr lang="en-US" sz="2000" b="0" dirty="0" smtClean="0"/>
          </a:p>
          <a:p>
            <a:r>
              <a:rPr lang="en-US" sz="2000" b="0" dirty="0" err="1" smtClean="0"/>
              <a:t>Maggy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Zorc</a:t>
            </a:r>
            <a:endParaRPr lang="en-US" sz="2000" b="0" dirty="0" smtClean="0"/>
          </a:p>
          <a:p>
            <a:r>
              <a:rPr lang="en-US" sz="2000" b="0" dirty="0" smtClean="0"/>
              <a:t>Alison </a:t>
            </a:r>
            <a:r>
              <a:rPr lang="en-US" sz="2000" b="0" dirty="0" err="1" smtClean="0"/>
              <a:t>Hayfer</a:t>
            </a:r>
            <a:endParaRPr lang="en-US" sz="2000" b="0" dirty="0" smtClean="0"/>
          </a:p>
        </p:txBody>
      </p:sp>
      <p:sp>
        <p:nvSpPr>
          <p:cNvPr id="9218" name="AutoShape 2" descr="https://docs.google.com/gview?pid=explorer&amp;srcid=0B7nTfEgs8iYIYTE2MjU5ZTYtMmQ1ZC00M2M1LTljNGUtMDU5MjJhMDYyYmQz&amp;docid=abba0ab89b3b438f5945928ec7cd715b%7C6e11d2960f0e0ebf6d4ceb84553dcaef&amp;a=bi&amp;pagenumber=1&amp;w=1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https://docs.google.com/gview?pid=explorer&amp;srcid=0B7nTfEgs8iYIYTE2MjU5ZTYtMmQ1ZC00M2M1LTljNGUtMDU5MjJhMDYyYmQz&amp;docid=abba0ab89b3b438f5945928ec7cd715b%7C6e11d2960f0e0ebf6d4ceb84553dcaef&amp;a=bi&amp;pagenumber=1&amp;w=1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10200" y="3962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 dirty="0" smtClean="0">
                <a:solidFill>
                  <a:schemeClr val="bg1"/>
                </a:solidFill>
              </a:rPr>
              <a:t>Interest/Questions?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uc.eweek@gmail.com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1" name="Picture 10" descr="ticket logo.jpg"/>
          <p:cNvPicPr>
            <a:picLocks noChangeAspect="1"/>
          </p:cNvPicPr>
          <p:nvPr/>
        </p:nvPicPr>
        <p:blipFill>
          <a:blip r:embed="rId3" cstate="print"/>
          <a:srcRect l="1729" t="18732" r="4899" b="21326"/>
          <a:stretch>
            <a:fillRect/>
          </a:stretch>
        </p:blipFill>
        <p:spPr>
          <a:xfrm>
            <a:off x="4114800" y="2286000"/>
            <a:ext cx="46291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286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457200"/>
            <a:ext cx="807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FELD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4400" y="1676400"/>
            <a:ext cx="7429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Freshman Education and Leadership Development will meet Wednesday, Sept 5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5 p.m. in 544 Baldwin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to any freshman who wants to get more involved in the college and university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FELD is a great way to meet fellow freshman engineers and learn about CEAS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Fulfills Tribunal Committee requirement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543800" y="0"/>
            <a:ext cx="160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eaLnBrk="0" hangingPunct="0"/>
            <a:r>
              <a:rPr lang="en-US" sz="1600" b="1" u="sng">
                <a:solidFill>
                  <a:schemeClr val="tx2"/>
                </a:solidFill>
                <a:latin typeface="Myriad Pro" pitchFamily="34" charset="0"/>
              </a:rPr>
              <a:t>Advisors:</a:t>
            </a:r>
            <a:r>
              <a:rPr lang="en-US" sz="1600" u="sng">
                <a:solidFill>
                  <a:schemeClr val="tx2"/>
                </a:solidFill>
                <a:latin typeface="Myriad Pro" pitchFamily="34" charset="0"/>
              </a:rPr>
              <a:t> </a:t>
            </a:r>
          </a:p>
          <a:p>
            <a:pPr eaLnBrk="0" hangingPunct="0"/>
            <a:r>
              <a:rPr lang="en-US" sz="1600">
                <a:solidFill>
                  <a:schemeClr val="tx2"/>
                </a:solidFill>
                <a:latin typeface="Myriad Pro" pitchFamily="34" charset="0"/>
              </a:rPr>
              <a:t>Joe Saunders</a:t>
            </a:r>
          </a:p>
          <a:p>
            <a:r>
              <a:rPr lang="en-US" sz="1100">
                <a:latin typeface="Calibri" pitchFamily="34" charset="0"/>
              </a:rPr>
              <a:t>saundejw@mail.uc.edu</a:t>
            </a:r>
          </a:p>
          <a:p>
            <a:r>
              <a:rPr lang="en-US" sz="1600">
                <a:latin typeface="Calibri" pitchFamily="34" charset="0"/>
              </a:rPr>
              <a:t>Weston Ott</a:t>
            </a:r>
          </a:p>
          <a:p>
            <a:r>
              <a:rPr lang="en-US" sz="1200">
                <a:solidFill>
                  <a:schemeClr val="bg1"/>
                </a:solidFill>
                <a:latin typeface="Calibri" pitchFamily="34" charset="0"/>
                <a:hlinkClick r:id="rId2"/>
              </a:rPr>
              <a:t>ottwc@mail.uc.edu</a:t>
            </a: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W</a:t>
            </a:r>
            <a:endParaRPr lang="en-US" sz="1600">
              <a:solidFill>
                <a:schemeClr val="bg1"/>
              </a:solidFill>
              <a:latin typeface="Calibri" pitchFamily="34" charset="0"/>
              <a:hlinkClick r:id="rId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077200" cy="1295400"/>
          </a:xfrm>
        </p:spPr>
        <p:txBody>
          <a:bodyPr/>
          <a:lstStyle/>
          <a:p>
            <a:r>
              <a:rPr lang="en-US" b="1" u="sng" dirty="0" smtClean="0"/>
              <a:t>Homecoming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8458200" cy="4267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Homecoming Float Competition</a:t>
            </a:r>
          </a:p>
          <a:p>
            <a:pPr marL="0" indent="0">
              <a:buNone/>
            </a:pPr>
            <a:endParaRPr lang="en-US" sz="1000" b="1" dirty="0" smtClean="0"/>
          </a:p>
          <a:p>
            <a:pPr lvl="1"/>
            <a:r>
              <a:rPr lang="en-US" dirty="0" smtClean="0"/>
              <a:t>October 6</a:t>
            </a:r>
          </a:p>
          <a:p>
            <a:pPr lvl="2"/>
            <a:r>
              <a:rPr lang="en-US" dirty="0" smtClean="0"/>
              <a:t>Parade starts at 3pm</a:t>
            </a:r>
          </a:p>
          <a:p>
            <a:pPr lvl="2"/>
            <a:r>
              <a:rPr lang="en-US" dirty="0" smtClean="0"/>
              <a:t>Build will start 10 days before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sz="2400" dirty="0" smtClean="0"/>
          </a:p>
          <a:p>
            <a:pPr marL="914400" lvl="2" indent="0">
              <a:buNone/>
            </a:pPr>
            <a:r>
              <a:rPr lang="en-US" sz="2400" dirty="0" smtClean="0"/>
              <a:t>Please Contact me:</a:t>
            </a:r>
          </a:p>
          <a:p>
            <a:pPr marL="914400" lvl="2" indent="0">
              <a:buNone/>
            </a:pPr>
            <a:r>
              <a:rPr lang="en-US" sz="2400" dirty="0" smtClean="0"/>
              <a:t>Ashley Snead</a:t>
            </a:r>
          </a:p>
          <a:p>
            <a:pPr marL="914400" lvl="2" indent="0">
              <a:buNone/>
            </a:pPr>
            <a:r>
              <a:rPr lang="en-US" sz="2400" dirty="0" smtClean="0">
                <a:hlinkClick r:id="rId2"/>
              </a:rPr>
              <a:t>sneadam@mail.uc.edu</a:t>
            </a:r>
            <a:endParaRPr lang="en-US" sz="2400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FontTx/>
              <a:buNone/>
            </a:pPr>
            <a:endParaRPr lang="en-US" dirty="0" smtClean="0"/>
          </a:p>
        </p:txBody>
      </p:sp>
      <p:sp>
        <p:nvSpPr>
          <p:cNvPr id="4100" name="Title 1"/>
          <p:cNvSpPr txBox="1">
            <a:spLocks/>
          </p:cNvSpPr>
          <p:nvPr/>
        </p:nvSpPr>
        <p:spPr bwMode="auto">
          <a:xfrm>
            <a:off x="7539842" y="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 u="sng" dirty="0">
                <a:solidFill>
                  <a:schemeClr val="tx2"/>
                </a:solidFill>
                <a:latin typeface="Myriad Pro" pitchFamily="34" charset="0"/>
              </a:rPr>
              <a:t>Chair:</a:t>
            </a:r>
            <a:r>
              <a:rPr lang="en-US" sz="1600" u="sng" dirty="0">
                <a:solidFill>
                  <a:schemeClr val="tx2"/>
                </a:solidFill>
                <a:latin typeface="Myriad Pro" pitchFamily="34" charset="0"/>
              </a:rPr>
              <a:t> 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Myriad Pro" pitchFamily="34" charset="0"/>
              </a:rPr>
              <a:t>Ashley Snead</a:t>
            </a:r>
            <a:endParaRPr lang="en-US" sz="1600" dirty="0">
              <a:solidFill>
                <a:schemeClr val="tx2"/>
              </a:solidFill>
              <a:latin typeface="Myriad Pro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67719"/>
            <a:ext cx="3144228" cy="419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79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077200" cy="1295400"/>
          </a:xfrm>
        </p:spPr>
        <p:txBody>
          <a:bodyPr/>
          <a:lstStyle/>
          <a:p>
            <a:r>
              <a:rPr lang="en-US" b="1" u="sng" smtClean="0"/>
              <a:t>Public Affairs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52600"/>
            <a:ext cx="8001000" cy="4267200"/>
          </a:xfrm>
        </p:spPr>
        <p:txBody>
          <a:bodyPr/>
          <a:lstStyle/>
          <a:p>
            <a:r>
              <a:rPr lang="en-US" dirty="0" smtClean="0"/>
              <a:t>Follow us on Twitter:</a:t>
            </a:r>
          </a:p>
          <a:p>
            <a:pPr lvl="1"/>
            <a:r>
              <a:rPr lang="en-US" dirty="0" smtClean="0"/>
              <a:t>@</a:t>
            </a:r>
            <a:r>
              <a:rPr lang="en-US" dirty="0" err="1" smtClean="0"/>
              <a:t>UCTribunal</a:t>
            </a:r>
            <a:endParaRPr lang="en-US" dirty="0" smtClean="0"/>
          </a:p>
          <a:p>
            <a:r>
              <a:rPr lang="en-US" dirty="0" smtClean="0"/>
              <a:t>And add us on </a:t>
            </a:r>
            <a:r>
              <a:rPr lang="en-US" dirty="0" err="1" smtClean="0"/>
              <a:t>Facebook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“The UC Engineering and Applied Science Tribunal”</a:t>
            </a:r>
          </a:p>
          <a:p>
            <a:r>
              <a:rPr lang="en-US" dirty="0" smtClean="0"/>
              <a:t>Tribunal photos? Contact:</a:t>
            </a:r>
          </a:p>
          <a:p>
            <a:pPr lvl="1"/>
            <a:r>
              <a:rPr lang="en-US" dirty="0" smtClean="0"/>
              <a:t>kennyhe@mail.uc.edu</a:t>
            </a:r>
          </a:p>
          <a:p>
            <a:pPr lvl="1"/>
            <a:r>
              <a:rPr lang="en-US" dirty="0" smtClean="0"/>
              <a:t>schubaka@mail.uc.edu</a:t>
            </a: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7010400" y="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eaLnBrk="0" hangingPunct="0"/>
            <a:r>
              <a:rPr lang="en-US" sz="1600" b="1" u="sng">
                <a:solidFill>
                  <a:schemeClr val="tx2"/>
                </a:solidFill>
                <a:latin typeface="Myriad Pro" pitchFamily="34" charset="0"/>
              </a:rPr>
              <a:t>Chair:</a:t>
            </a:r>
            <a:r>
              <a:rPr lang="en-US" sz="1600" u="sng">
                <a:solidFill>
                  <a:schemeClr val="tx2"/>
                </a:solidFill>
                <a:latin typeface="Myriad Pro" pitchFamily="34" charset="0"/>
              </a:rPr>
              <a:t> </a:t>
            </a:r>
          </a:p>
          <a:p>
            <a:pPr eaLnBrk="0" hangingPunct="0"/>
            <a:r>
              <a:rPr lang="en-US" sz="1600">
                <a:solidFill>
                  <a:schemeClr val="tx2"/>
                </a:solidFill>
                <a:latin typeface="Myriad Pro" pitchFamily="34" charset="0"/>
              </a:rPr>
              <a:t>Hannah Kenny</a:t>
            </a:r>
          </a:p>
          <a:p>
            <a:pPr eaLnBrk="0" hangingPunct="0"/>
            <a:r>
              <a:rPr lang="en-US" sz="1600">
                <a:solidFill>
                  <a:schemeClr val="tx2"/>
                </a:solidFill>
                <a:latin typeface="Myriad Pro" pitchFamily="34" charset="0"/>
              </a:rPr>
              <a:t>Karl Schubauer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077200" cy="1295400"/>
          </a:xfrm>
        </p:spPr>
        <p:txBody>
          <a:bodyPr/>
          <a:lstStyle/>
          <a:p>
            <a:r>
              <a:rPr lang="en-US" b="1" u="sng" dirty="0" smtClean="0">
                <a:ea typeface="ＭＳ Ｐゴシック" pitchFamily="34" charset="-128"/>
              </a:rPr>
              <a:t>Collegiate Affairs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52600"/>
            <a:ext cx="3962400" cy="42672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Organize student participation on college governance committees.</a:t>
            </a:r>
          </a:p>
          <a:p>
            <a:r>
              <a:rPr lang="en-US" dirty="0" smtClean="0">
                <a:ea typeface="ＭＳ Ｐゴシック" pitchFamily="34" charset="-128"/>
              </a:rPr>
              <a:t>Levels of participation range from two meetings/quarter to weekly.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962400" cy="42672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Academic Standards</a:t>
            </a:r>
          </a:p>
          <a:p>
            <a:r>
              <a:rPr lang="en-US" dirty="0" smtClean="0">
                <a:ea typeface="ＭＳ Ｐゴシック" pitchFamily="34" charset="-128"/>
              </a:rPr>
              <a:t>Professional Standards Review Committee</a:t>
            </a:r>
          </a:p>
          <a:p>
            <a:r>
              <a:rPr lang="en-US" dirty="0" smtClean="0">
                <a:ea typeface="ＭＳ Ｐゴシック" pitchFamily="34" charset="-128"/>
              </a:rPr>
              <a:t>College Curriculum Committee</a:t>
            </a: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7086600" y="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eaLnBrk="0" hangingPunct="0"/>
            <a:r>
              <a:rPr lang="en-US" sz="1600" b="1" u="sng" dirty="0">
                <a:solidFill>
                  <a:schemeClr val="tx2"/>
                </a:solidFill>
                <a:latin typeface="Myriad Pro" charset="0"/>
              </a:rPr>
              <a:t>Chair:</a:t>
            </a:r>
            <a:r>
              <a:rPr lang="en-US" sz="1600" u="sng" dirty="0">
                <a:solidFill>
                  <a:schemeClr val="tx2"/>
                </a:solidFill>
                <a:latin typeface="Myriad Pro" charset="0"/>
              </a:rPr>
              <a:t> </a:t>
            </a:r>
            <a:endParaRPr lang="en-US" sz="1600" u="sng" dirty="0" smtClean="0">
              <a:solidFill>
                <a:schemeClr val="tx2"/>
              </a:solidFill>
              <a:latin typeface="Myriad Pro" charset="0"/>
            </a:endParaRPr>
          </a:p>
          <a:p>
            <a:pPr eaLnBrk="0" hangingPunct="0"/>
            <a:r>
              <a:rPr lang="en-US" sz="1600" dirty="0" smtClean="0">
                <a:solidFill>
                  <a:schemeClr val="tx2"/>
                </a:solidFill>
                <a:latin typeface="Myriad Pro" charset="0"/>
              </a:rPr>
              <a:t>Mason Stout</a:t>
            </a:r>
            <a:endParaRPr lang="en-US" sz="1600" dirty="0">
              <a:solidFill>
                <a:schemeClr val="tx2"/>
              </a:solidFill>
              <a:latin typeface="Myriad Pro" charset="0"/>
            </a:endParaRPr>
          </a:p>
          <a:p>
            <a:pPr eaLnBrk="0" hangingPunct="0"/>
            <a:r>
              <a:rPr lang="en-US" sz="1600" dirty="0">
                <a:solidFill>
                  <a:schemeClr val="tx2"/>
                </a:solidFill>
                <a:latin typeface="Myriad Pro" charset="0"/>
              </a:rPr>
              <a:t>Peter </a:t>
            </a:r>
            <a:r>
              <a:rPr lang="en-US" sz="1600" dirty="0" err="1">
                <a:solidFill>
                  <a:schemeClr val="tx2"/>
                </a:solidFill>
                <a:latin typeface="Myriad Pro" charset="0"/>
              </a:rPr>
              <a:t>Beaucage</a:t>
            </a:r>
            <a:endParaRPr lang="en-US" sz="1600" dirty="0">
              <a:solidFill>
                <a:schemeClr val="tx2"/>
              </a:solidFill>
              <a:latin typeface="Myriad Pro" charset="0"/>
            </a:endParaRPr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914400" y="5867400"/>
            <a:ext cx="480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more information and sign-up:</a:t>
            </a:r>
          </a:p>
          <a:p>
            <a:r>
              <a:rPr lang="en-US" dirty="0"/>
              <a:t>    tribunal.uc.edu/collegiate-affairs</a:t>
            </a:r>
          </a:p>
        </p:txBody>
      </p:sp>
      <p:pic>
        <p:nvPicPr>
          <p:cNvPr id="1434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648200"/>
            <a:ext cx="18542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6"/>
          <p:cNvSpPr>
            <a:spLocks noGrp="1"/>
          </p:cNvSpPr>
          <p:nvPr>
            <p:ph type="title"/>
          </p:nvPr>
        </p:nvSpPr>
        <p:spPr>
          <a:xfrm>
            <a:off x="762000" y="990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Other Student Group Announcements</a:t>
            </a:r>
          </a:p>
        </p:txBody>
      </p:sp>
      <p:sp>
        <p:nvSpPr>
          <p:cNvPr id="22531" name="Content Placeholder 4"/>
          <p:cNvSpPr>
            <a:spLocks noGrp="1"/>
          </p:cNvSpPr>
          <p:nvPr>
            <p:ph idx="1"/>
          </p:nvPr>
        </p:nvSpPr>
        <p:spPr>
          <a:xfrm>
            <a:off x="1219200" y="2057400"/>
            <a:ext cx="7467600" cy="41148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sz="4000" smtClean="0"/>
          </a:p>
          <a:p>
            <a:pPr marL="0" indent="0" algn="ctr">
              <a:buFontTx/>
              <a:buNone/>
            </a:pPr>
            <a:r>
              <a:rPr lang="en-US" sz="4000" smtClean="0"/>
              <a:t>Know of something going on within the college?</a:t>
            </a:r>
          </a:p>
          <a:p>
            <a:pPr marL="0" indent="0" algn="ctr">
              <a:buFontTx/>
              <a:buNone/>
            </a:pPr>
            <a:r>
              <a:rPr lang="en-US" sz="4000" smtClean="0"/>
              <a:t/>
            </a:r>
            <a:br>
              <a:rPr lang="en-US" sz="4000" smtClean="0"/>
            </a:br>
            <a:r>
              <a:rPr lang="en-US" sz="4800" b="1" i="1" u="sng" smtClean="0"/>
              <a:t>Announce it now!</a:t>
            </a:r>
          </a:p>
        </p:txBody>
      </p:sp>
      <p:sp>
        <p:nvSpPr>
          <p:cNvPr id="22532" name="Content Placeholder 7"/>
          <p:cNvSpPr>
            <a:spLocks/>
          </p:cNvSpPr>
          <p:nvPr/>
        </p:nvSpPr>
        <p:spPr bwMode="auto">
          <a:xfrm>
            <a:off x="609600" y="22558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25000"/>
              <a:buFontTx/>
              <a:buBlip>
                <a:blip r:embed="rId3"/>
              </a:buBlip>
            </a:pP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838200" y="1447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Constructive Criticism</a:t>
            </a:r>
          </a:p>
        </p:txBody>
      </p:sp>
      <p:sp>
        <p:nvSpPr>
          <p:cNvPr id="23555" name="Subtitle 4"/>
          <p:cNvSpPr>
            <a:spLocks noGrp="1"/>
          </p:cNvSpPr>
          <p:nvPr>
            <p:ph idx="1"/>
          </p:nvPr>
        </p:nvSpPr>
        <p:spPr>
          <a:xfrm>
            <a:off x="914400" y="3200400"/>
            <a:ext cx="8229600" cy="2209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mtClean="0"/>
              <a:t>What do you like/dislike about the college?</a:t>
            </a:r>
          </a:p>
          <a:p>
            <a:pPr marL="0" indent="0" algn="ctr" eaLnBrk="1" hangingPunct="1">
              <a:buFontTx/>
              <a:buNone/>
            </a:pPr>
            <a:r>
              <a:rPr lang="en-US" smtClean="0"/>
              <a:t>Comments / Questions?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>
          <a:xfrm>
            <a:off x="7620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u="sng" dirty="0" smtClean="0"/>
              <a:t>Next Meeting</a:t>
            </a:r>
          </a:p>
        </p:txBody>
      </p:sp>
      <p:sp>
        <p:nvSpPr>
          <p:cNvPr id="24579" name="Subtitle 4"/>
          <p:cNvSpPr>
            <a:spLocks noGrp="1"/>
          </p:cNvSpPr>
          <p:nvPr>
            <p:ph idx="1"/>
          </p:nvPr>
        </p:nvSpPr>
        <p:spPr>
          <a:xfrm>
            <a:off x="685800" y="2438400"/>
            <a:ext cx="8229600" cy="3733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/>
              <a:t>September 10</a:t>
            </a:r>
            <a:r>
              <a:rPr lang="en-US" baseline="30000" dirty="0" smtClean="0"/>
              <a:t>th</a:t>
            </a:r>
            <a:r>
              <a:rPr lang="en-US" dirty="0" smtClean="0"/>
              <a:t>, 2012</a:t>
            </a:r>
          </a:p>
          <a:p>
            <a:pPr algn="ctr">
              <a:buFontTx/>
              <a:buNone/>
            </a:pPr>
            <a:r>
              <a:rPr lang="en-US" dirty="0" smtClean="0"/>
              <a:t>Location: Zimmer Auditorium</a:t>
            </a:r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r>
              <a:rPr lang="en-US" dirty="0" smtClean="0"/>
              <a:t>Visit us at our office – 652 Baldwin</a:t>
            </a:r>
          </a:p>
          <a:p>
            <a:pPr algn="ctr">
              <a:buFontTx/>
              <a:buNone/>
            </a:pPr>
            <a:r>
              <a:rPr lang="en-US" dirty="0" smtClean="0"/>
              <a:t>www.tribunal.uc.edu</a:t>
            </a:r>
          </a:p>
          <a:p>
            <a:pPr algn="ctr">
              <a:buFontTx/>
              <a:buNone/>
            </a:pPr>
            <a:r>
              <a:rPr lang="en-US" dirty="0" smtClean="0"/>
              <a:t>(513) 556-5439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/>
        </p:nvSpPr>
        <p:spPr bwMode="auto">
          <a:xfrm>
            <a:off x="1447800" y="3810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 smtClean="0">
                <a:solidFill>
                  <a:schemeClr val="tx1"/>
                </a:solidFill>
                <a:latin typeface="+mj-lt"/>
              </a:rPr>
              <a:t>Purpose</a:t>
            </a:r>
          </a:p>
        </p:txBody>
      </p:sp>
      <p:sp>
        <p:nvSpPr>
          <p:cNvPr id="5" name="Content Placeholder 5"/>
          <p:cNvSpPr>
            <a:spLocks noGrp="1"/>
          </p:cNvSpPr>
          <p:nvPr/>
        </p:nvSpPr>
        <p:spPr bwMode="auto">
          <a:xfrm>
            <a:off x="1168400" y="1752601"/>
            <a:ext cx="7594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defRPr sz="3200" baseline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–"/>
              <a:defRPr sz="28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•"/>
              <a:defRPr sz="24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–"/>
              <a:defRPr sz="20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To represent the students of the College of Engineering &amp; Applied Science on all relevant issues, specifically with curriculum, academic and professional standards, and computing services.  Engineering &amp; Applied Science Tribunal will also attempt to assist the students with non-academic issues whenever possible.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758825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Tribunal Officers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9120188" cy="49968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9700"/>
                <a:gridCol w="152300"/>
                <a:gridCol w="75938"/>
                <a:gridCol w="4472250"/>
              </a:tblGrid>
              <a:tr h="533835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President: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dirty="0" smtClean="0"/>
                        <a:t>Megan Fox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737534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Vice President: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dirty="0" smtClean="0"/>
                        <a:t>Brock </a:t>
                      </a:r>
                      <a:r>
                        <a:rPr lang="en-US" sz="2200" b="1" dirty="0" err="1" smtClean="0"/>
                        <a:t>Pleiman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737534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Associate Vice President: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baseline="0" dirty="0" smtClean="0"/>
                        <a:t>Hannah Kenny</a:t>
                      </a:r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533835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Treasurer: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pPr marL="0" marR="0" indent="0" algn="l" defTabSz="1482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baseline="0" dirty="0" smtClean="0"/>
                        <a:t>Peter </a:t>
                      </a:r>
                      <a:r>
                        <a:rPr lang="en-US" sz="2200" b="1" baseline="0" dirty="0" err="1" smtClean="0"/>
                        <a:t>Beaucage</a:t>
                      </a:r>
                      <a:endParaRPr lang="en-US" sz="2200" b="1" baseline="0" dirty="0" smtClean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pPr marL="0" marR="0" indent="0" algn="l" defTabSz="1482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 smtClean="0"/>
                    </a:p>
                  </a:txBody>
                  <a:tcPr marL="50433" marR="50433" marT="33450" marB="33450" anchor="ctr"/>
                </a:tc>
              </a:tr>
              <a:tr h="581033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Secretary: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dirty="0" smtClean="0"/>
                        <a:t>Andrew Griggs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757899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Senators: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baseline="0" dirty="0" smtClean="0"/>
                        <a:t>Aaron </a:t>
                      </a:r>
                      <a:r>
                        <a:rPr lang="en-US" sz="2200" b="1" baseline="0" dirty="0" err="1" smtClean="0"/>
                        <a:t>Rumburg</a:t>
                      </a:r>
                      <a:endParaRPr lang="en-US" sz="2200" b="1" baseline="0" dirty="0" smtClean="0"/>
                    </a:p>
                    <a:p>
                      <a:r>
                        <a:rPr lang="en-US" sz="2200" b="1" baseline="0" dirty="0" smtClean="0"/>
                        <a:t>Cody Clark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142355">
                <a:tc>
                  <a:txBody>
                    <a:bodyPr/>
                    <a:lstStyle/>
                    <a:p>
                      <a:pPr algn="r"/>
                      <a:endParaRPr lang="en-US" sz="16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pPr algn="r"/>
                      <a:endParaRPr lang="en-US" sz="7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402219">
                <a:tc gridSpan="4">
                  <a:txBody>
                    <a:bodyPr/>
                    <a:lstStyle/>
                    <a:p>
                      <a:pPr algn="ctr"/>
                      <a:endParaRPr lang="en-US" sz="2200" b="1" u="sng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b="1" u="sng" dirty="0"/>
                    </a:p>
                  </a:txBody>
                  <a:tcPr marL="50433" marR="50433" marT="33450" marB="33450" anchor="ctr"/>
                </a:tc>
                <a:tc hMerge="1">
                  <a:txBody>
                    <a:bodyPr/>
                    <a:lstStyle/>
                    <a:p>
                      <a:endParaRPr lang="en-US" sz="2000" b="1" u="sng" dirty="0" smtClean="0"/>
                    </a:p>
                  </a:txBody>
                  <a:tcPr marL="50433" marR="50433" marT="33450" marB="33450" anchor="ctr"/>
                </a:tc>
              </a:tr>
              <a:tr h="402219">
                <a:tc>
                  <a:txBody>
                    <a:bodyPr/>
                    <a:lstStyle/>
                    <a:p>
                      <a:pPr algn="r"/>
                      <a:endParaRPr lang="en-US" sz="2200" b="1" dirty="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 marL="50433" marR="50433" marT="33450" marB="33450" anchor="ctr"/>
                </a:tc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 marL="50434" marR="50434" marT="33452" marB="33452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6350"/>
            <a:ext cx="8839200" cy="758825"/>
          </a:xfrm>
        </p:spPr>
        <p:txBody>
          <a:bodyPr/>
          <a:lstStyle/>
          <a:p>
            <a:pPr eaLnBrk="1" hangingPunct="1"/>
            <a:r>
              <a:rPr lang="en-US" b="1" u="sng" smtClean="0"/>
              <a:t>Tribunal Executives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72579" y="914400"/>
          <a:ext cx="8539646" cy="53518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2353"/>
                <a:gridCol w="126268"/>
                <a:gridCol w="3991025"/>
              </a:tblGrid>
              <a:tr h="76200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Career Fair: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Tim </a:t>
                      </a:r>
                      <a:r>
                        <a:rPr lang="en-US" sz="2000" b="1" baseline="0" dirty="0" err="1" smtClean="0"/>
                        <a:t>Schafermeyer</a:t>
                      </a:r>
                      <a:r>
                        <a:rPr lang="en-US" sz="2000" b="1" baseline="0" dirty="0" smtClean="0"/>
                        <a:t>, Megan Fox, </a:t>
                      </a:r>
                    </a:p>
                    <a:p>
                      <a:r>
                        <a:rPr lang="en-US" sz="2000" b="1" baseline="0" dirty="0" smtClean="0"/>
                        <a:t>Andrew Griggs, </a:t>
                      </a:r>
                      <a:r>
                        <a:rPr lang="en-US" sz="2000" b="1" dirty="0" smtClean="0"/>
                        <a:t>Vincent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Notaro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373684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Collegiate Affairs: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Mason Stout, Peter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Beaucage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685209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err="1" smtClean="0"/>
                        <a:t>EWeek</a:t>
                      </a:r>
                      <a:r>
                        <a:rPr lang="en-US" sz="2000" b="1" dirty="0" smtClean="0"/>
                        <a:t>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Zach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Nieberding</a:t>
                      </a:r>
                      <a:endParaRPr lang="en-US" sz="2000" b="1" baseline="0" dirty="0" smtClean="0"/>
                    </a:p>
                    <a:p>
                      <a:r>
                        <a:rPr lang="en-US" sz="2000" b="1" baseline="0" dirty="0" err="1" smtClean="0"/>
                        <a:t>Maggy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Zorc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685209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FELD: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Joe Saunders</a:t>
                      </a:r>
                    </a:p>
                    <a:p>
                      <a:r>
                        <a:rPr lang="en-US" sz="2000" b="1" dirty="0" smtClean="0"/>
                        <a:t>Weston </a:t>
                      </a:r>
                      <a:r>
                        <a:rPr lang="en-US" sz="2000" b="1" dirty="0" err="1" smtClean="0"/>
                        <a:t>Ott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373684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Homecoming: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Ashley Snead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373684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Luau: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Megan Fox</a:t>
                      </a:r>
                    </a:p>
                    <a:p>
                      <a:r>
                        <a:rPr lang="en-US" sz="2000" b="1" dirty="0" smtClean="0"/>
                        <a:t>Aaron </a:t>
                      </a:r>
                      <a:r>
                        <a:rPr lang="en-US" sz="2000" b="1" dirty="0" err="1" smtClean="0"/>
                        <a:t>Rumburg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373684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Recognition: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James Acosta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498922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Public Affairs: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i="0" dirty="0" smtClean="0"/>
                        <a:t>Hannah Kenny</a:t>
                      </a:r>
                    </a:p>
                    <a:p>
                      <a:r>
                        <a:rPr lang="en-US" sz="2000" b="1" i="0" dirty="0" smtClean="0"/>
                        <a:t>Karl </a:t>
                      </a:r>
                      <a:r>
                        <a:rPr lang="en-US" sz="2000" b="1" i="0" dirty="0" err="1" smtClean="0"/>
                        <a:t>Schubauer</a:t>
                      </a:r>
                      <a:endParaRPr lang="en-US" sz="2000" b="1" i="0" dirty="0" smtClean="0"/>
                    </a:p>
                  </a:txBody>
                  <a:tcPr marL="50434" marR="50434" marT="33452" marB="33452" anchor="ctr"/>
                </a:tc>
              </a:tr>
              <a:tr h="355818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SOCC: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Amanda </a:t>
                      </a:r>
                      <a:r>
                        <a:rPr lang="en-US" sz="2000" b="1" dirty="0" err="1" smtClean="0"/>
                        <a:t>LaCombe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373684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Special Events: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Ken </a:t>
                      </a:r>
                      <a:r>
                        <a:rPr lang="en-US" sz="2000" b="1" dirty="0" err="1" smtClean="0"/>
                        <a:t>Okoye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696244" cy="1143000"/>
          </a:xfrm>
        </p:spPr>
        <p:txBody>
          <a:bodyPr/>
          <a:lstStyle/>
          <a:p>
            <a:r>
              <a:rPr lang="en-US" sz="6000" dirty="0" smtClean="0"/>
              <a:t>Dean </a:t>
            </a:r>
            <a:r>
              <a:rPr lang="en-US" sz="6000" dirty="0" err="1" smtClean="0"/>
              <a:t>Teik</a:t>
            </a:r>
            <a:r>
              <a:rPr lang="en-US" sz="6000" dirty="0" smtClean="0"/>
              <a:t> Lim</a:t>
            </a:r>
            <a:endParaRPr lang="en-US" sz="6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90600" y="2514600"/>
            <a:ext cx="7696200" cy="1143000"/>
          </a:xfrm>
        </p:spPr>
        <p:txBody>
          <a:bodyPr/>
          <a:lstStyle/>
          <a:p>
            <a:r>
              <a:rPr lang="en-US" sz="6000" b="1" dirty="0" smtClean="0"/>
              <a:t>Officer Reports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8077200" cy="1295400"/>
          </a:xfrm>
        </p:spPr>
        <p:txBody>
          <a:bodyPr/>
          <a:lstStyle/>
          <a:p>
            <a:r>
              <a:rPr lang="en-US" b="1" u="sng" dirty="0" smtClean="0"/>
              <a:t>Secretary Report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8400"/>
            <a:ext cx="8305800" cy="4267200"/>
          </a:xfrm>
        </p:spPr>
        <p:txBody>
          <a:bodyPr/>
          <a:lstStyle/>
          <a:p>
            <a:r>
              <a:rPr lang="en-US" dirty="0"/>
              <a:t>Please sign in on your way into the meeting</a:t>
            </a:r>
          </a:p>
          <a:p>
            <a:r>
              <a:rPr lang="en-US" dirty="0"/>
              <a:t>In order to put UC Engineering and Applied Science Tribunal on your resume you must be an active member</a:t>
            </a:r>
          </a:p>
          <a:p>
            <a:r>
              <a:rPr lang="en-US" dirty="0"/>
              <a:t>To be considered an active member, each quarter you must attend at least 3 meetings and be involved with a committee</a:t>
            </a:r>
          </a:p>
          <a:p>
            <a:pPr lvl="1"/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239000" y="228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Officer: </a:t>
            </a:r>
          </a:p>
          <a:p>
            <a:r>
              <a:rPr lang="en-US" dirty="0" smtClean="0"/>
              <a:t>Andrew Griggs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37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Senator’s Report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35164"/>
            <a:ext cx="8001000" cy="3551237"/>
          </a:xfrm>
        </p:spPr>
        <p:txBody>
          <a:bodyPr/>
          <a:lstStyle/>
          <a:p>
            <a:r>
              <a:rPr lang="en-US" dirty="0" smtClean="0"/>
              <a:t>First Senate Meeting of the Quarter: Wednesday August 29th in 425 TUC. Open to everyone, come see if you'd be interested!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Interested in Student Government or Politics? Consider applying for FYLP: First Year Leadership Program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62800" y="152400"/>
            <a:ext cx="198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Senators: </a:t>
            </a:r>
          </a:p>
          <a:p>
            <a:r>
              <a:rPr lang="en-US" dirty="0" smtClean="0"/>
              <a:t>Cody Clark</a:t>
            </a:r>
          </a:p>
          <a:p>
            <a:r>
              <a:rPr lang="en-US" dirty="0" smtClean="0"/>
              <a:t>Aaron </a:t>
            </a:r>
            <a:r>
              <a:rPr lang="en-US" dirty="0" err="1" smtClean="0"/>
              <a:t>Rumburg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90600" y="2514600"/>
            <a:ext cx="7696200" cy="1143000"/>
          </a:xfrm>
        </p:spPr>
        <p:txBody>
          <a:bodyPr/>
          <a:lstStyle/>
          <a:p>
            <a:r>
              <a:rPr lang="en-US" sz="6000" b="1" dirty="0" smtClean="0"/>
              <a:t>Committee Reports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643</Words>
  <Application>Microsoft Office PowerPoint</Application>
  <PresentationFormat>On-screen Show (4:3)</PresentationFormat>
  <Paragraphs>165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Engineering and Applied  Science Tribunal</vt:lpstr>
      <vt:lpstr>PowerPoint Presentation</vt:lpstr>
      <vt:lpstr>Tribunal Officers</vt:lpstr>
      <vt:lpstr>Tribunal Executives</vt:lpstr>
      <vt:lpstr>Dean Teik Lim</vt:lpstr>
      <vt:lpstr>Officer Reports</vt:lpstr>
      <vt:lpstr>Secretary Report</vt:lpstr>
      <vt:lpstr>Senator’s Report</vt:lpstr>
      <vt:lpstr>Committee Reports</vt:lpstr>
      <vt:lpstr>Career Fair</vt:lpstr>
      <vt:lpstr>Career Fair</vt:lpstr>
      <vt:lpstr>EWeek: Feb 17-23</vt:lpstr>
      <vt:lpstr>PowerPoint Presentation</vt:lpstr>
      <vt:lpstr>Homecoming</vt:lpstr>
      <vt:lpstr>Public Affairs</vt:lpstr>
      <vt:lpstr>Collegiate Affairs</vt:lpstr>
      <vt:lpstr>Other Student Group Announcements</vt:lpstr>
      <vt:lpstr>Constructive Criticism</vt:lpstr>
      <vt:lpstr>Next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Secretary Report</dc:title>
  <dc:creator>Andrew Griggs</dc:creator>
  <cp:lastModifiedBy>Andrew</cp:lastModifiedBy>
  <cp:revision>10</cp:revision>
  <dcterms:created xsi:type="dcterms:W3CDTF">2012-06-23T16:33:59Z</dcterms:created>
  <dcterms:modified xsi:type="dcterms:W3CDTF">2012-08-29T01:41:04Z</dcterms:modified>
</cp:coreProperties>
</file>