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65" r:id="rId2"/>
    <p:sldId id="266" r:id="rId3"/>
    <p:sldId id="267" r:id="rId4"/>
    <p:sldId id="268" r:id="rId5"/>
    <p:sldId id="270" r:id="rId6"/>
    <p:sldId id="291" r:id="rId7"/>
    <p:sldId id="271" r:id="rId8"/>
    <p:sldId id="287" r:id="rId9"/>
    <p:sldId id="293" r:id="rId10"/>
    <p:sldId id="285" r:id="rId11"/>
    <p:sldId id="281" r:id="rId12"/>
    <p:sldId id="294" r:id="rId13"/>
    <p:sldId id="295" r:id="rId14"/>
    <p:sldId id="292" r:id="rId15"/>
    <p:sldId id="272" r:id="rId16"/>
    <p:sldId id="273" r:id="rId17"/>
    <p:sldId id="27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82" autoAdjust="0"/>
    <p:restoredTop sz="94660"/>
  </p:normalViewPr>
  <p:slideViewPr>
    <p:cSldViewPr>
      <p:cViewPr>
        <p:scale>
          <a:sx n="50" d="100"/>
          <a:sy n="50" d="100"/>
        </p:scale>
        <p:origin x="-2136" y="-89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19722A-C710-4B0F-8115-DFEE80D0B9B5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859374-E3E6-4EE9-A9DD-5D9D37E3F7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658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859374-E3E6-4EE9-A9DD-5D9D37E3F78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FCC0185-857C-442E-9754-5EFF65E329DF}" type="slidenum">
              <a:rPr lang="en-US" sz="1200">
                <a:cs typeface="Arial" charset="0"/>
              </a:rPr>
              <a:pPr algn="r"/>
              <a:t>15</a:t>
            </a:fld>
            <a:endParaRPr lang="en-US" sz="1200">
              <a:cs typeface="Arial" charset="0"/>
            </a:endParaRPr>
          </a:p>
        </p:txBody>
      </p:sp>
      <p:sp>
        <p:nvSpPr>
          <p:cNvPr id="2969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z="1800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E6133A-A6CC-4DB5-8494-5242BED781EC}" type="slidenum">
              <a:rPr lang="en-US" smtClean="0">
                <a:cs typeface="Arial" charset="0"/>
              </a:rPr>
              <a:pPr/>
              <a:t>16</a:t>
            </a:fld>
            <a:endParaRPr lang="en-US" smtClean="0">
              <a:cs typeface="Arial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z="1800" b="1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0C02CD-339B-419C-B8E8-B254159D5166}" type="slidenum">
              <a:rPr lang="en-US" smtClean="0">
                <a:cs typeface="Arial" charset="0"/>
              </a:rPr>
              <a:pPr/>
              <a:t>17</a:t>
            </a:fld>
            <a:endParaRPr lang="en-US" smtClean="0">
              <a:cs typeface="Arial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z="1800" b="1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362200"/>
            <a:ext cx="7620000" cy="99060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73" indent="0" algn="ctr">
              <a:buNone/>
              <a:defRPr/>
            </a:lvl2pPr>
            <a:lvl3pPr marL="914345" indent="0" algn="ctr">
              <a:buNone/>
              <a:defRPr/>
            </a:lvl3pPr>
            <a:lvl4pPr marL="1371518" indent="0" algn="ctr">
              <a:buNone/>
              <a:defRPr/>
            </a:lvl4pPr>
            <a:lvl5pPr marL="1828691" indent="0" algn="ctr">
              <a:buNone/>
              <a:defRPr/>
            </a:lvl5pPr>
            <a:lvl6pPr marL="2285863" indent="0" algn="ctr">
              <a:buNone/>
              <a:defRPr/>
            </a:lvl6pPr>
            <a:lvl7pPr marL="2743036" indent="0" algn="ctr">
              <a:buNone/>
              <a:defRPr/>
            </a:lvl7pPr>
            <a:lvl8pPr marL="3200209" indent="0" algn="ctr">
              <a:buNone/>
              <a:defRPr/>
            </a:lvl8pPr>
            <a:lvl9pPr marL="3657381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315200" y="6248400"/>
            <a:ext cx="1447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15EC3B-6544-4BA0-85FC-19BB35D795A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97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8C148F-CFA6-4069-A53F-150BFE0A4D7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936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2301" y="609600"/>
            <a:ext cx="2019300" cy="487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5905500" cy="487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10C57-76CA-4EE3-8178-B2EBC0DFBE3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724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935201"/>
            <a:ext cx="7696244" cy="355096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53064-0445-42AB-990D-19F23DF125F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783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73" indent="0">
              <a:buNone/>
              <a:defRPr sz="1800"/>
            </a:lvl2pPr>
            <a:lvl3pPr marL="914345" indent="0">
              <a:buNone/>
              <a:defRPr sz="1600"/>
            </a:lvl3pPr>
            <a:lvl4pPr marL="1371518" indent="0">
              <a:buNone/>
              <a:defRPr sz="1400"/>
            </a:lvl4pPr>
            <a:lvl5pPr marL="1828691" indent="0">
              <a:buNone/>
              <a:defRPr sz="1400"/>
            </a:lvl5pPr>
            <a:lvl6pPr marL="2285863" indent="0">
              <a:buNone/>
              <a:defRPr sz="1400"/>
            </a:lvl6pPr>
            <a:lvl7pPr marL="2743036" indent="0">
              <a:buNone/>
              <a:defRPr sz="1400"/>
            </a:lvl7pPr>
            <a:lvl8pPr marL="3200209" indent="0">
              <a:buNone/>
              <a:defRPr sz="1400"/>
            </a:lvl8pPr>
            <a:lvl9pPr marL="3657381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236B1-503E-4626-ABC3-BDB0CDA5F03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505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35164"/>
            <a:ext cx="3962400" cy="3551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935164"/>
            <a:ext cx="3962400" cy="3551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1F21E-B905-4A0A-A1CF-8277D2BF1B1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916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5" indent="0">
              <a:buNone/>
              <a:defRPr sz="1800" b="1"/>
            </a:lvl3pPr>
            <a:lvl4pPr marL="1371518" indent="0">
              <a:buNone/>
              <a:defRPr sz="1600" b="1"/>
            </a:lvl4pPr>
            <a:lvl5pPr marL="1828691" indent="0">
              <a:buNone/>
              <a:defRPr sz="1600" b="1"/>
            </a:lvl5pPr>
            <a:lvl6pPr marL="2285863" indent="0">
              <a:buNone/>
              <a:defRPr sz="1600" b="1"/>
            </a:lvl6pPr>
            <a:lvl7pPr marL="2743036" indent="0">
              <a:buNone/>
              <a:defRPr sz="1600" b="1"/>
            </a:lvl7pPr>
            <a:lvl8pPr marL="3200209" indent="0">
              <a:buNone/>
              <a:defRPr sz="1600" b="1"/>
            </a:lvl8pPr>
            <a:lvl9pPr marL="365738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5" indent="0">
              <a:buNone/>
              <a:defRPr sz="1800" b="1"/>
            </a:lvl3pPr>
            <a:lvl4pPr marL="1371518" indent="0">
              <a:buNone/>
              <a:defRPr sz="1600" b="1"/>
            </a:lvl4pPr>
            <a:lvl5pPr marL="1828691" indent="0">
              <a:buNone/>
              <a:defRPr sz="1600" b="1"/>
            </a:lvl5pPr>
            <a:lvl6pPr marL="2285863" indent="0">
              <a:buNone/>
              <a:defRPr sz="1600" b="1"/>
            </a:lvl6pPr>
            <a:lvl7pPr marL="2743036" indent="0">
              <a:buNone/>
              <a:defRPr sz="1600" b="1"/>
            </a:lvl7pPr>
            <a:lvl8pPr marL="3200209" indent="0">
              <a:buNone/>
              <a:defRPr sz="1600" b="1"/>
            </a:lvl8pPr>
            <a:lvl9pPr marL="365738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B4818-9E8A-491D-8A12-7FD69893579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26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480F3-6707-4C45-BCC7-7B7A3F62047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8438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08AB0-195B-4C63-AE4C-3767080EF74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704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5" indent="0">
              <a:buNone/>
              <a:defRPr sz="1000"/>
            </a:lvl3pPr>
            <a:lvl4pPr marL="1371518" indent="0">
              <a:buNone/>
              <a:defRPr sz="900"/>
            </a:lvl4pPr>
            <a:lvl5pPr marL="1828691" indent="0">
              <a:buNone/>
              <a:defRPr sz="900"/>
            </a:lvl5pPr>
            <a:lvl6pPr marL="2285863" indent="0">
              <a:buNone/>
              <a:defRPr sz="900"/>
            </a:lvl6pPr>
            <a:lvl7pPr marL="2743036" indent="0">
              <a:buNone/>
              <a:defRPr sz="900"/>
            </a:lvl7pPr>
            <a:lvl8pPr marL="3200209" indent="0">
              <a:buNone/>
              <a:defRPr sz="900"/>
            </a:lvl8pPr>
            <a:lvl9pPr marL="365738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35580-2D8C-4351-902E-06C34BBBD1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216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3" indent="0">
              <a:buNone/>
              <a:defRPr sz="2800"/>
            </a:lvl2pPr>
            <a:lvl3pPr marL="914345" indent="0">
              <a:buNone/>
              <a:defRPr sz="2400"/>
            </a:lvl3pPr>
            <a:lvl4pPr marL="1371518" indent="0">
              <a:buNone/>
              <a:defRPr sz="2000"/>
            </a:lvl4pPr>
            <a:lvl5pPr marL="1828691" indent="0">
              <a:buNone/>
              <a:defRPr sz="2000"/>
            </a:lvl5pPr>
            <a:lvl6pPr marL="2285863" indent="0">
              <a:buNone/>
              <a:defRPr sz="2000"/>
            </a:lvl6pPr>
            <a:lvl7pPr marL="2743036" indent="0">
              <a:buNone/>
              <a:defRPr sz="2000"/>
            </a:lvl7pPr>
            <a:lvl8pPr marL="3200209" indent="0">
              <a:buNone/>
              <a:defRPr sz="2000"/>
            </a:lvl8pPr>
            <a:lvl9pPr marL="3657381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5" indent="0">
              <a:buNone/>
              <a:defRPr sz="1000"/>
            </a:lvl3pPr>
            <a:lvl4pPr marL="1371518" indent="0">
              <a:buNone/>
              <a:defRPr sz="900"/>
            </a:lvl4pPr>
            <a:lvl5pPr marL="1828691" indent="0">
              <a:buNone/>
              <a:defRPr sz="900"/>
            </a:lvl5pPr>
            <a:lvl6pPr marL="2285863" indent="0">
              <a:buNone/>
              <a:defRPr sz="900"/>
            </a:lvl6pPr>
            <a:lvl7pPr marL="2743036" indent="0">
              <a:buNone/>
              <a:defRPr sz="900"/>
            </a:lvl7pPr>
            <a:lvl8pPr marL="3200209" indent="0">
              <a:buNone/>
              <a:defRPr sz="900"/>
            </a:lvl8pPr>
            <a:lvl9pPr marL="365738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15D1E-9C53-4CA3-B0A2-7FC68B1120A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582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Home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6445250"/>
            <a:ext cx="2176463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3" descr="forUC05_96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717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al 7"/>
          <p:cNvSpPr/>
          <p:nvPr userDrawn="1"/>
        </p:nvSpPr>
        <p:spPr>
          <a:xfrm>
            <a:off x="873125" y="5770563"/>
            <a:ext cx="1933575" cy="892175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6382" tIns="28191" rIns="56382" bIns="2819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8077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35163"/>
            <a:ext cx="8077200" cy="355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19400" y="6245225"/>
            <a:ext cx="1447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0" y="6245225"/>
            <a:ext cx="2438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245225"/>
            <a:ext cx="1447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83AE7C7-9E81-4AE0-91D0-8093C420D58A}" type="slidenum">
              <a:rPr lang="en-US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516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5pPr>
      <a:lvl6pPr marL="457173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345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518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691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450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622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795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968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3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5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18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91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63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36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09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81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tribunal.uc.edu/socc/ebullet" TargetMode="Externa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SOCC@uc.edu" TargetMode="Externa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sites.ucfilespace.uc.edu/sg/alumni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bearcastradio.com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ottwc@mail.uc.edu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520700" y="1524000"/>
            <a:ext cx="8623300" cy="990600"/>
          </a:xfrm>
        </p:spPr>
        <p:txBody>
          <a:bodyPr/>
          <a:lstStyle/>
          <a:p>
            <a:r>
              <a:rPr lang="en-US" b="1" dirty="0" smtClean="0"/>
              <a:t>Engineering and Applied </a:t>
            </a:r>
            <a:br>
              <a:rPr lang="en-US" b="1" dirty="0" smtClean="0"/>
            </a:br>
            <a:r>
              <a:rPr lang="en-US" b="1" dirty="0" smtClean="0"/>
              <a:t>Science Tribunal</a:t>
            </a:r>
          </a:p>
        </p:txBody>
      </p:sp>
      <p:sp>
        <p:nvSpPr>
          <p:cNvPr id="3075" name="Title 1"/>
          <p:cNvSpPr txBox="1">
            <a:spLocks/>
          </p:cNvSpPr>
          <p:nvPr/>
        </p:nvSpPr>
        <p:spPr bwMode="auto">
          <a:xfrm>
            <a:off x="533400" y="4000500"/>
            <a:ext cx="861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algn="ctr" eaLnBrk="0" hangingPunct="0"/>
            <a:r>
              <a:rPr lang="en-US" sz="4400" dirty="0" smtClean="0">
                <a:solidFill>
                  <a:schemeClr val="tx2"/>
                </a:solidFill>
                <a:latin typeface="Myriad Pro" pitchFamily="34" charset="0"/>
              </a:rPr>
              <a:t>November 19</a:t>
            </a:r>
            <a:r>
              <a:rPr lang="en-US" sz="4400" baseline="30000" dirty="0" smtClean="0">
                <a:solidFill>
                  <a:schemeClr val="tx2"/>
                </a:solidFill>
                <a:latin typeface="Myriad Pro" pitchFamily="34" charset="0"/>
              </a:rPr>
              <a:t>th</a:t>
            </a:r>
            <a:r>
              <a:rPr lang="en-US" sz="4400" dirty="0" smtClean="0">
                <a:solidFill>
                  <a:schemeClr val="tx2"/>
                </a:solidFill>
                <a:latin typeface="Myriad Pro" pitchFamily="34" charset="0"/>
              </a:rPr>
              <a:t>, </a:t>
            </a:r>
            <a:r>
              <a:rPr lang="en-US" sz="4400" dirty="0">
                <a:solidFill>
                  <a:schemeClr val="tx2"/>
                </a:solidFill>
                <a:latin typeface="Myriad Pro" pitchFamily="34" charset="0"/>
              </a:rPr>
              <a:t>2012</a:t>
            </a:r>
          </a:p>
        </p:txBody>
      </p:sp>
      <p:sp>
        <p:nvSpPr>
          <p:cNvPr id="3076" name="Title 1"/>
          <p:cNvSpPr txBox="1">
            <a:spLocks/>
          </p:cNvSpPr>
          <p:nvPr/>
        </p:nvSpPr>
        <p:spPr bwMode="auto">
          <a:xfrm>
            <a:off x="533400" y="2971800"/>
            <a:ext cx="861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algn="ctr" eaLnBrk="0" hangingPunct="0"/>
            <a:r>
              <a:rPr lang="en-US" sz="4400">
                <a:solidFill>
                  <a:schemeClr val="tx2"/>
                </a:solidFill>
                <a:latin typeface="Myriad Pro" pitchFamily="34" charset="0"/>
              </a:rPr>
              <a:t>General Meeting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077200" cy="1295400"/>
          </a:xfrm>
        </p:spPr>
        <p:txBody>
          <a:bodyPr/>
          <a:lstStyle/>
          <a:p>
            <a:r>
              <a:rPr lang="en-US" b="1" u="sng" smtClean="0"/>
              <a:t>Public Affairs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52600"/>
            <a:ext cx="8001000" cy="4267200"/>
          </a:xfrm>
        </p:spPr>
        <p:txBody>
          <a:bodyPr/>
          <a:lstStyle/>
          <a:p>
            <a:r>
              <a:rPr lang="en-US" dirty="0" smtClean="0"/>
              <a:t>Survey time!</a:t>
            </a:r>
          </a:p>
          <a:p>
            <a:pPr lvl="1"/>
            <a:r>
              <a:rPr lang="en-US" dirty="0" smtClean="0"/>
              <a:t>Free stuff!</a:t>
            </a:r>
          </a:p>
          <a:p>
            <a:pPr lvl="1"/>
            <a:r>
              <a:rPr lang="en-US" smtClean="0"/>
              <a:t>Link is on </a:t>
            </a:r>
            <a:r>
              <a:rPr lang="en-US" dirty="0" smtClean="0"/>
              <a:t>Facebook, Twitter, and Megan’s email.</a:t>
            </a:r>
          </a:p>
          <a:p>
            <a:r>
              <a:rPr lang="en-US" dirty="0" smtClean="0"/>
              <a:t>Follow us on Twitter:</a:t>
            </a:r>
          </a:p>
          <a:p>
            <a:pPr lvl="1"/>
            <a:r>
              <a:rPr lang="en-US" dirty="0" smtClean="0"/>
              <a:t>@</a:t>
            </a:r>
            <a:r>
              <a:rPr lang="en-US" dirty="0" err="1" smtClean="0"/>
              <a:t>UCTribunal</a:t>
            </a:r>
            <a:endParaRPr lang="en-US" dirty="0" smtClean="0"/>
          </a:p>
          <a:p>
            <a:r>
              <a:rPr lang="en-US" dirty="0" smtClean="0"/>
              <a:t>And add us on </a:t>
            </a:r>
            <a:r>
              <a:rPr lang="en-US" dirty="0" err="1" smtClean="0"/>
              <a:t>Facebook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“The UC Engineering and Applied Science Tribunal”</a:t>
            </a:r>
          </a:p>
          <a:p>
            <a:r>
              <a:rPr lang="en-US" dirty="0" smtClean="0"/>
              <a:t>Tribunal photos? Contact:</a:t>
            </a:r>
          </a:p>
          <a:p>
            <a:pPr lvl="1"/>
            <a:r>
              <a:rPr lang="en-US" dirty="0" smtClean="0"/>
              <a:t>billsce@mail.uc.edu</a:t>
            </a:r>
          </a:p>
        </p:txBody>
      </p:sp>
      <p:sp>
        <p:nvSpPr>
          <p:cNvPr id="3076" name="Title 1"/>
          <p:cNvSpPr txBox="1">
            <a:spLocks/>
          </p:cNvSpPr>
          <p:nvPr/>
        </p:nvSpPr>
        <p:spPr bwMode="auto">
          <a:xfrm>
            <a:off x="7010400" y="0"/>
            <a:ext cx="2133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>
                <a:solidFill>
                  <a:schemeClr val="tx2"/>
                </a:solidFill>
                <a:latin typeface="Myriad Pro" pitchFamily="34" charset="0"/>
              </a:rPr>
              <a:t>Chair:</a:t>
            </a:r>
            <a:r>
              <a:rPr lang="en-US" sz="1600" u="sng" dirty="0">
                <a:solidFill>
                  <a:schemeClr val="tx2"/>
                </a:solidFill>
                <a:latin typeface="Myriad Pro" pitchFamily="34" charset="0"/>
              </a:rPr>
              <a:t> </a:t>
            </a: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pitchFamily="34" charset="0"/>
              </a:rPr>
              <a:t>Courtney Bills</a:t>
            </a:r>
            <a:endParaRPr lang="en-US" sz="1600" dirty="0">
              <a:solidFill>
                <a:schemeClr val="tx2"/>
              </a:solidFill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8020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077200" cy="1295400"/>
          </a:xfrm>
        </p:spPr>
        <p:txBody>
          <a:bodyPr/>
          <a:lstStyle/>
          <a:p>
            <a:r>
              <a:rPr lang="en-US" b="1" u="sng" dirty="0" smtClean="0"/>
              <a:t>SOCC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52600"/>
            <a:ext cx="8001000" cy="4267200"/>
          </a:xfrm>
        </p:spPr>
        <p:txBody>
          <a:bodyPr/>
          <a:lstStyle/>
          <a:p>
            <a:r>
              <a:rPr lang="en-US" dirty="0" smtClean="0"/>
              <a:t>Flyer Teardown</a:t>
            </a:r>
          </a:p>
          <a:p>
            <a:r>
              <a:rPr lang="en-US" dirty="0" smtClean="0"/>
              <a:t>Send your engineering student group calendar to </a:t>
            </a:r>
            <a:r>
              <a:rPr lang="en-US" dirty="0"/>
              <a:t>SOCC@uc.edu</a:t>
            </a:r>
            <a:r>
              <a:rPr lang="en-US" dirty="0" smtClean="0"/>
              <a:t> or see </a:t>
            </a:r>
            <a:r>
              <a:rPr lang="en-US" dirty="0" err="1" smtClean="0"/>
              <a:t>Kaitlyn</a:t>
            </a:r>
            <a:r>
              <a:rPr lang="en-US" dirty="0" smtClean="0"/>
              <a:t> after this meeting</a:t>
            </a:r>
          </a:p>
          <a:p>
            <a:r>
              <a:rPr lang="en-US" dirty="0"/>
              <a:t>S</a:t>
            </a:r>
            <a:r>
              <a:rPr lang="en-US" dirty="0" smtClean="0"/>
              <a:t>ubmission process for slides</a:t>
            </a:r>
          </a:p>
          <a:p>
            <a:pPr lvl="1"/>
            <a:r>
              <a:rPr lang="en-US" dirty="0" smtClean="0">
                <a:hlinkClick r:id="rId2"/>
              </a:rPr>
              <a:t>http://tribunal.uc.edu/socc/ebullet</a:t>
            </a:r>
            <a:endParaRPr lang="en-US" dirty="0" smtClean="0"/>
          </a:p>
          <a:p>
            <a:pPr lvl="1"/>
            <a:r>
              <a:rPr lang="en-US" dirty="0" smtClean="0"/>
              <a:t>Please include a start and end date!</a:t>
            </a:r>
            <a:endParaRPr lang="en-US" dirty="0"/>
          </a:p>
        </p:txBody>
      </p:sp>
      <p:sp>
        <p:nvSpPr>
          <p:cNvPr id="11268" name="Title 1"/>
          <p:cNvSpPr txBox="1">
            <a:spLocks/>
          </p:cNvSpPr>
          <p:nvPr/>
        </p:nvSpPr>
        <p:spPr bwMode="auto">
          <a:xfrm>
            <a:off x="7010400" y="0"/>
            <a:ext cx="2133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>
                <a:solidFill>
                  <a:schemeClr val="tx2"/>
                </a:solidFill>
                <a:latin typeface="Myriad Pro" pitchFamily="34" charset="0"/>
              </a:rPr>
              <a:t>Chairs:</a:t>
            </a:r>
            <a:r>
              <a:rPr lang="en-US" sz="1600" u="sng" dirty="0">
                <a:solidFill>
                  <a:schemeClr val="tx2"/>
                </a:solidFill>
                <a:latin typeface="Myriad Pro" pitchFamily="34" charset="0"/>
              </a:rPr>
              <a:t> </a:t>
            </a:r>
            <a:endParaRPr lang="en-US" sz="1600" u="sng" dirty="0" smtClean="0">
              <a:solidFill>
                <a:schemeClr val="tx2"/>
              </a:solidFill>
              <a:latin typeface="Myriad Pro" pitchFamily="34" charset="0"/>
            </a:endParaRPr>
          </a:p>
          <a:p>
            <a:pPr eaLnBrk="0" hangingPunct="0"/>
            <a:r>
              <a:rPr lang="en-US" sz="1600" dirty="0" err="1" smtClean="0">
                <a:solidFill>
                  <a:schemeClr val="tx2"/>
                </a:solidFill>
                <a:latin typeface="Myriad Pro" pitchFamily="34" charset="0"/>
              </a:rPr>
              <a:t>Kaitlyn</a:t>
            </a:r>
            <a:r>
              <a:rPr lang="en-US" sz="1600" dirty="0" smtClean="0">
                <a:solidFill>
                  <a:schemeClr val="tx2"/>
                </a:solidFill>
                <a:latin typeface="Myriad Pro" pitchFamily="34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Myriad Pro" pitchFamily="34" charset="0"/>
              </a:rPr>
              <a:t>Debnar</a:t>
            </a:r>
            <a:endParaRPr lang="en-US" sz="1600" dirty="0">
              <a:solidFill>
                <a:schemeClr val="tx2"/>
              </a:solidFill>
              <a:latin typeface="Myriad Pro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495300" y="152400"/>
            <a:ext cx="8623300" cy="990600"/>
          </a:xfrm>
        </p:spPr>
        <p:txBody>
          <a:bodyPr/>
          <a:lstStyle/>
          <a:p>
            <a:r>
              <a:rPr lang="en-US" b="1" u="sng" dirty="0" smtClean="0"/>
              <a:t>Deck the Halls!</a:t>
            </a:r>
          </a:p>
        </p:txBody>
      </p:sp>
      <p:sp>
        <p:nvSpPr>
          <p:cNvPr id="3075" name="Title 1"/>
          <p:cNvSpPr txBox="1">
            <a:spLocks/>
          </p:cNvSpPr>
          <p:nvPr/>
        </p:nvSpPr>
        <p:spPr bwMode="auto">
          <a:xfrm>
            <a:off x="533400" y="4000500"/>
            <a:ext cx="861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algn="ctr" eaLnBrk="0" hangingPunct="0"/>
            <a:endParaRPr lang="en-US" sz="4400" dirty="0">
              <a:solidFill>
                <a:schemeClr val="tx2"/>
              </a:solidFill>
              <a:latin typeface="Myriad Pro" pitchFamily="34" charset="0"/>
            </a:endParaRPr>
          </a:p>
        </p:txBody>
      </p:sp>
      <p:sp>
        <p:nvSpPr>
          <p:cNvPr id="3076" name="Title 1"/>
          <p:cNvSpPr txBox="1">
            <a:spLocks/>
          </p:cNvSpPr>
          <p:nvPr/>
        </p:nvSpPr>
        <p:spPr bwMode="auto">
          <a:xfrm>
            <a:off x="1143000" y="1143000"/>
            <a:ext cx="80010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marL="571500" indent="-571500" eaLnBrk="0" hangingPunct="0"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tx2"/>
                </a:solidFill>
                <a:latin typeface="Myriad Pro" pitchFamily="34" charset="0"/>
              </a:rPr>
              <a:t>Sign your college student group up to compete in decorating Baldwin for the Holidays!</a:t>
            </a:r>
            <a:endParaRPr lang="en-US" sz="3200" dirty="0">
              <a:solidFill>
                <a:schemeClr val="tx2"/>
              </a:solidFill>
              <a:latin typeface="Myriad Pro" pitchFamily="34" charset="0"/>
            </a:endParaRPr>
          </a:p>
          <a:p>
            <a:pPr marL="571500" indent="-571500" eaLnBrk="0" hangingPunct="0"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tx2"/>
                </a:solidFill>
                <a:latin typeface="Myriad Pro" pitchFamily="34" charset="0"/>
              </a:rPr>
              <a:t>Small entrance fee will go towards holiday gifts for underprivileged children</a:t>
            </a:r>
          </a:p>
          <a:p>
            <a:pPr marL="571500" indent="-571500" eaLnBrk="0" hangingPunct="0"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tx2"/>
                </a:solidFill>
                <a:latin typeface="Myriad Pro" pitchFamily="34" charset="0"/>
              </a:rPr>
              <a:t>Each student group will be assigned a section of hallway and given a starter supply kit </a:t>
            </a:r>
          </a:p>
          <a:p>
            <a:pPr marL="571500" indent="-571500" eaLnBrk="0" hangingPunct="0"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tx2"/>
                </a:solidFill>
                <a:latin typeface="Myriad Pro" pitchFamily="34" charset="0"/>
              </a:rPr>
              <a:t>Winner will  also receive an award town their student group!</a:t>
            </a:r>
            <a:endParaRPr lang="en-US" sz="3200" dirty="0">
              <a:solidFill>
                <a:schemeClr val="tx2"/>
              </a:solidFill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65489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502920" y="152400"/>
            <a:ext cx="8623300" cy="990600"/>
          </a:xfrm>
        </p:spPr>
        <p:txBody>
          <a:bodyPr/>
          <a:lstStyle/>
          <a:p>
            <a:r>
              <a:rPr lang="en-US" b="1" dirty="0" smtClean="0"/>
              <a:t>Deck the Halls!</a:t>
            </a:r>
          </a:p>
        </p:txBody>
      </p:sp>
      <p:sp>
        <p:nvSpPr>
          <p:cNvPr id="3075" name="Title 1"/>
          <p:cNvSpPr txBox="1">
            <a:spLocks/>
          </p:cNvSpPr>
          <p:nvPr/>
        </p:nvSpPr>
        <p:spPr bwMode="auto">
          <a:xfrm>
            <a:off x="533400" y="4000500"/>
            <a:ext cx="861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algn="ctr" eaLnBrk="0" hangingPunct="0"/>
            <a:endParaRPr lang="en-US" sz="4400" dirty="0">
              <a:solidFill>
                <a:schemeClr val="tx2"/>
              </a:solidFill>
              <a:latin typeface="Myriad Pro" pitchFamily="34" charset="0"/>
            </a:endParaRPr>
          </a:p>
        </p:txBody>
      </p:sp>
      <p:sp>
        <p:nvSpPr>
          <p:cNvPr id="3076" name="Title 1"/>
          <p:cNvSpPr txBox="1">
            <a:spLocks/>
          </p:cNvSpPr>
          <p:nvPr/>
        </p:nvSpPr>
        <p:spPr bwMode="auto">
          <a:xfrm>
            <a:off x="914400" y="3200400"/>
            <a:ext cx="8077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marL="571500" indent="-571500" eaLnBrk="0" hangingPunct="0">
              <a:buFont typeface="Arial" pitchFamily="34" charset="0"/>
              <a:buChar char="•"/>
            </a:pPr>
            <a:r>
              <a:rPr lang="en-US" sz="3600" dirty="0" smtClean="0">
                <a:solidFill>
                  <a:schemeClr val="tx2"/>
                </a:solidFill>
                <a:latin typeface="Myriad Pro" pitchFamily="34" charset="0"/>
              </a:rPr>
              <a:t>Email </a:t>
            </a:r>
            <a:r>
              <a:rPr lang="en-US" sz="3600" dirty="0" smtClean="0">
                <a:solidFill>
                  <a:schemeClr val="tx2"/>
                </a:solidFill>
                <a:latin typeface="Myriad Pro" pitchFamily="34" charset="0"/>
                <a:hlinkClick r:id="rId2"/>
              </a:rPr>
              <a:t>SOCC@uc.edu</a:t>
            </a:r>
            <a:r>
              <a:rPr lang="en-US" sz="3600" dirty="0" smtClean="0">
                <a:solidFill>
                  <a:schemeClr val="tx2"/>
                </a:solidFill>
                <a:latin typeface="Myriad Pro" pitchFamily="34" charset="0"/>
              </a:rPr>
              <a:t> to sign up</a:t>
            </a:r>
          </a:p>
          <a:p>
            <a:pPr marL="571500" indent="-571500" eaLnBrk="0" hangingPunct="0">
              <a:buFont typeface="Arial" pitchFamily="34" charset="0"/>
              <a:buChar char="•"/>
            </a:pPr>
            <a:endParaRPr lang="en-US" sz="3600" dirty="0">
              <a:solidFill>
                <a:schemeClr val="tx2"/>
              </a:solidFill>
              <a:latin typeface="Myriad Pro" pitchFamily="34" charset="0"/>
            </a:endParaRPr>
          </a:p>
          <a:p>
            <a:pPr marL="571500" indent="-571500" eaLnBrk="0" hangingPunct="0">
              <a:buFont typeface="Arial" pitchFamily="34" charset="0"/>
              <a:buChar char="•"/>
            </a:pPr>
            <a:r>
              <a:rPr lang="en-US" sz="3600" dirty="0" smtClean="0">
                <a:solidFill>
                  <a:schemeClr val="tx2"/>
                </a:solidFill>
                <a:latin typeface="Myriad Pro" pitchFamily="34" charset="0"/>
              </a:rPr>
              <a:t>Questions? Email or talk to </a:t>
            </a:r>
            <a:r>
              <a:rPr lang="en-US" sz="3600" dirty="0" err="1" smtClean="0">
                <a:solidFill>
                  <a:schemeClr val="tx2"/>
                </a:solidFill>
                <a:latin typeface="Myriad Pro" pitchFamily="34" charset="0"/>
              </a:rPr>
              <a:t>Kaitlyn</a:t>
            </a:r>
            <a:r>
              <a:rPr lang="en-US" sz="3600" dirty="0" smtClean="0">
                <a:solidFill>
                  <a:schemeClr val="tx2"/>
                </a:solidFill>
                <a:latin typeface="Myriad Pro" pitchFamily="34" charset="0"/>
              </a:rPr>
              <a:t> </a:t>
            </a:r>
            <a:r>
              <a:rPr lang="en-US" sz="3600" dirty="0" err="1" smtClean="0">
                <a:solidFill>
                  <a:schemeClr val="tx2"/>
                </a:solidFill>
                <a:latin typeface="Myriad Pro" pitchFamily="34" charset="0"/>
              </a:rPr>
              <a:t>Debnar</a:t>
            </a:r>
            <a:r>
              <a:rPr lang="en-US" sz="3600" dirty="0" smtClean="0">
                <a:solidFill>
                  <a:schemeClr val="tx2"/>
                </a:solidFill>
                <a:latin typeface="Myriad Pro" pitchFamily="34" charset="0"/>
              </a:rPr>
              <a:t> or Hannah Kenny</a:t>
            </a:r>
          </a:p>
          <a:p>
            <a:pPr eaLnBrk="0" hangingPunct="0"/>
            <a:endParaRPr lang="en-US" sz="3600" dirty="0" smtClean="0">
              <a:solidFill>
                <a:schemeClr val="tx2"/>
              </a:solidFill>
              <a:latin typeface="Myriad Pro" pitchFamily="34" charset="0"/>
            </a:endParaRPr>
          </a:p>
          <a:p>
            <a:pPr marL="571500" indent="-571500" eaLnBrk="0" hangingPunct="0">
              <a:buFont typeface="Arial" pitchFamily="34" charset="0"/>
              <a:buChar char="•"/>
            </a:pPr>
            <a:r>
              <a:rPr lang="en-US" sz="3600" dirty="0" smtClean="0">
                <a:solidFill>
                  <a:schemeClr val="tx2"/>
                </a:solidFill>
                <a:latin typeface="Myriad Pro" pitchFamily="34" charset="0"/>
              </a:rPr>
              <a:t>Decorating starts Monday, November 26th</a:t>
            </a:r>
            <a:endParaRPr lang="en-US" sz="3600" dirty="0">
              <a:solidFill>
                <a:schemeClr val="tx2"/>
              </a:solidFill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75940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Nominations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1935164"/>
            <a:ext cx="7848600" cy="3551237"/>
          </a:xfrm>
        </p:spPr>
        <p:txBody>
          <a:bodyPr/>
          <a:lstStyle/>
          <a:p>
            <a:r>
              <a:rPr lang="en-US" dirty="0" smtClean="0"/>
              <a:t>VP: Brock </a:t>
            </a:r>
            <a:r>
              <a:rPr lang="en-US" dirty="0" err="1" smtClean="0"/>
              <a:t>Pleiman</a:t>
            </a:r>
            <a:endParaRPr lang="en-US" dirty="0" smtClean="0"/>
          </a:p>
          <a:p>
            <a:r>
              <a:rPr lang="en-US" dirty="0" smtClean="0"/>
              <a:t>AVP: Alison </a:t>
            </a:r>
            <a:r>
              <a:rPr lang="en-US" dirty="0" err="1" smtClean="0"/>
              <a:t>Hayfer</a:t>
            </a:r>
            <a:r>
              <a:rPr lang="en-US" dirty="0" smtClean="0"/>
              <a:t>, Hannah Kenny</a:t>
            </a:r>
          </a:p>
          <a:p>
            <a:r>
              <a:rPr lang="en-US" dirty="0" smtClean="0"/>
              <a:t>Treasurer: Weston </a:t>
            </a:r>
            <a:r>
              <a:rPr lang="en-US" dirty="0" err="1" smtClean="0"/>
              <a:t>Ott</a:t>
            </a:r>
            <a:endParaRPr lang="en-US" dirty="0" smtClean="0"/>
          </a:p>
          <a:p>
            <a:r>
              <a:rPr lang="en-US" dirty="0" smtClean="0"/>
              <a:t>Secretary: Courtney Bills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6"/>
          <p:cNvSpPr>
            <a:spLocks noGrp="1"/>
          </p:cNvSpPr>
          <p:nvPr>
            <p:ph type="title"/>
          </p:nvPr>
        </p:nvSpPr>
        <p:spPr>
          <a:xfrm>
            <a:off x="762000" y="990600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Other Student Group Announcements</a:t>
            </a:r>
          </a:p>
        </p:txBody>
      </p:sp>
      <p:sp>
        <p:nvSpPr>
          <p:cNvPr id="22531" name="Content Placeholder 4"/>
          <p:cNvSpPr>
            <a:spLocks noGrp="1"/>
          </p:cNvSpPr>
          <p:nvPr>
            <p:ph idx="1"/>
          </p:nvPr>
        </p:nvSpPr>
        <p:spPr>
          <a:xfrm>
            <a:off x="1219200" y="2057400"/>
            <a:ext cx="7467600" cy="4114800"/>
          </a:xfrm>
        </p:spPr>
        <p:txBody>
          <a:bodyPr/>
          <a:lstStyle/>
          <a:p>
            <a:pPr marL="0" indent="0" algn="ctr">
              <a:buFontTx/>
              <a:buNone/>
            </a:pPr>
            <a:endParaRPr lang="en-US" sz="4000" smtClean="0"/>
          </a:p>
          <a:p>
            <a:pPr marL="0" indent="0" algn="ctr">
              <a:buFontTx/>
              <a:buNone/>
            </a:pPr>
            <a:r>
              <a:rPr lang="en-US" sz="4000" smtClean="0"/>
              <a:t>Know of something going on within the college?</a:t>
            </a:r>
          </a:p>
          <a:p>
            <a:pPr marL="0" indent="0" algn="ctr">
              <a:buFontTx/>
              <a:buNone/>
            </a:pPr>
            <a:r>
              <a:rPr lang="en-US" sz="4000" smtClean="0"/>
              <a:t/>
            </a:r>
            <a:br>
              <a:rPr lang="en-US" sz="4000" smtClean="0"/>
            </a:br>
            <a:r>
              <a:rPr lang="en-US" sz="4800" b="1" i="1" u="sng" smtClean="0"/>
              <a:t>Announce it now!</a:t>
            </a:r>
          </a:p>
        </p:txBody>
      </p:sp>
      <p:sp>
        <p:nvSpPr>
          <p:cNvPr id="22532" name="Content Placeholder 7"/>
          <p:cNvSpPr>
            <a:spLocks/>
          </p:cNvSpPr>
          <p:nvPr/>
        </p:nvSpPr>
        <p:spPr bwMode="auto">
          <a:xfrm>
            <a:off x="609600" y="22558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SzPct val="25000"/>
              <a:buFontTx/>
              <a:buBlip>
                <a:blip r:embed="rId3"/>
              </a:buBlip>
            </a:pPr>
            <a:endParaRPr lang="en-US" sz="320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3"/>
          <p:cNvSpPr>
            <a:spLocks noGrp="1"/>
          </p:cNvSpPr>
          <p:nvPr>
            <p:ph type="title"/>
          </p:nvPr>
        </p:nvSpPr>
        <p:spPr>
          <a:xfrm>
            <a:off x="838200" y="1447800"/>
            <a:ext cx="8229600" cy="1143000"/>
          </a:xfrm>
        </p:spPr>
        <p:txBody>
          <a:bodyPr/>
          <a:lstStyle/>
          <a:p>
            <a:pPr eaLnBrk="1" hangingPunct="1"/>
            <a:r>
              <a:rPr lang="en-US" b="1" smtClean="0"/>
              <a:t>Constructive Criticism</a:t>
            </a:r>
          </a:p>
        </p:txBody>
      </p:sp>
      <p:sp>
        <p:nvSpPr>
          <p:cNvPr id="23555" name="Subtitle 4"/>
          <p:cNvSpPr>
            <a:spLocks noGrp="1"/>
          </p:cNvSpPr>
          <p:nvPr>
            <p:ph idx="1"/>
          </p:nvPr>
        </p:nvSpPr>
        <p:spPr>
          <a:xfrm>
            <a:off x="457200" y="3200400"/>
            <a:ext cx="8686800" cy="22098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US" dirty="0" smtClean="0"/>
              <a:t>What do you like/dislike about the college?</a:t>
            </a:r>
          </a:p>
          <a:p>
            <a:pPr marL="0" indent="0" algn="ctr" eaLnBrk="1" hangingPunct="1">
              <a:buFontTx/>
              <a:buNone/>
            </a:pPr>
            <a:r>
              <a:rPr lang="en-US" dirty="0" smtClean="0"/>
              <a:t>Comments / Questions?</a:t>
            </a:r>
          </a:p>
          <a:p>
            <a:pPr marL="0" indent="0" algn="ctr" eaLnBrk="1" hangingPunct="1">
              <a:buFontTx/>
              <a:buNone/>
            </a:pPr>
            <a:endParaRPr lang="en-US" dirty="0" smtClean="0"/>
          </a:p>
          <a:p>
            <a:pPr marL="0" indent="0" algn="ctr" eaLnBrk="1" hangingPunct="1">
              <a:buFontTx/>
              <a:buNone/>
            </a:pPr>
            <a:r>
              <a:rPr lang="en-US" dirty="0" smtClean="0"/>
              <a:t>What would you like to see Tribunal do next?</a:t>
            </a:r>
          </a:p>
          <a:p>
            <a:pPr marL="0" indent="0" algn="ctr" eaLnBrk="1" hangingPunct="1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3"/>
          <p:cNvSpPr>
            <a:spLocks noGrp="1"/>
          </p:cNvSpPr>
          <p:nvPr>
            <p:ph type="title"/>
          </p:nvPr>
        </p:nvSpPr>
        <p:spPr>
          <a:xfrm>
            <a:off x="762000" y="8382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u="sng" dirty="0" smtClean="0"/>
              <a:t>Next Meeting</a:t>
            </a:r>
          </a:p>
        </p:txBody>
      </p:sp>
      <p:sp>
        <p:nvSpPr>
          <p:cNvPr id="24579" name="Subtitle 4"/>
          <p:cNvSpPr>
            <a:spLocks noGrp="1"/>
          </p:cNvSpPr>
          <p:nvPr>
            <p:ph idx="1"/>
          </p:nvPr>
        </p:nvSpPr>
        <p:spPr>
          <a:xfrm>
            <a:off x="685800" y="2438400"/>
            <a:ext cx="8229600" cy="37338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dirty="0" smtClean="0"/>
              <a:t>December 3</a:t>
            </a:r>
            <a:r>
              <a:rPr lang="en-US" baseline="30000" dirty="0" smtClean="0"/>
              <a:t>rd</a:t>
            </a:r>
            <a:r>
              <a:rPr lang="en-US" dirty="0" smtClean="0"/>
              <a:t>, 2012</a:t>
            </a:r>
          </a:p>
          <a:p>
            <a:pPr algn="ctr">
              <a:buFontTx/>
              <a:buNone/>
            </a:pPr>
            <a:r>
              <a:rPr lang="en-US" dirty="0" smtClean="0"/>
              <a:t>Location: Zimmer Auditorium</a:t>
            </a:r>
          </a:p>
          <a:p>
            <a:pPr algn="ctr">
              <a:buFontTx/>
              <a:buNone/>
            </a:pPr>
            <a:endParaRPr lang="en-US" dirty="0" smtClean="0"/>
          </a:p>
          <a:p>
            <a:pPr algn="ctr">
              <a:buFontTx/>
              <a:buNone/>
            </a:pPr>
            <a:r>
              <a:rPr lang="en-US" dirty="0" smtClean="0"/>
              <a:t>Visit us at our office – 652 Baldwin</a:t>
            </a:r>
          </a:p>
          <a:p>
            <a:pPr algn="ctr">
              <a:buFontTx/>
              <a:buNone/>
            </a:pPr>
            <a:r>
              <a:rPr lang="en-US" dirty="0" smtClean="0"/>
              <a:t>www.tribunal.uc.edu</a:t>
            </a:r>
          </a:p>
          <a:p>
            <a:pPr algn="ctr">
              <a:buFontTx/>
              <a:buNone/>
            </a:pPr>
            <a:r>
              <a:rPr lang="en-US" dirty="0" smtClean="0"/>
              <a:t>(513) 556-5439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>
            <a:spLocks noGrp="1"/>
          </p:cNvSpPr>
          <p:nvPr/>
        </p:nvSpPr>
        <p:spPr bwMode="auto">
          <a:xfrm>
            <a:off x="1447800" y="381000"/>
            <a:ext cx="7315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i="0" dirty="0" smtClean="0">
                <a:solidFill>
                  <a:schemeClr val="tx1"/>
                </a:solidFill>
                <a:latin typeface="+mj-lt"/>
              </a:rPr>
              <a:t>Purpose</a:t>
            </a:r>
          </a:p>
        </p:txBody>
      </p:sp>
      <p:sp>
        <p:nvSpPr>
          <p:cNvPr id="5" name="Content Placeholder 5"/>
          <p:cNvSpPr>
            <a:spLocks noGrp="1"/>
          </p:cNvSpPr>
          <p:nvPr/>
        </p:nvSpPr>
        <p:spPr bwMode="auto">
          <a:xfrm>
            <a:off x="1168400" y="1752601"/>
            <a:ext cx="75946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Blip>
                <a:blip r:embed="rId2"/>
              </a:buBlip>
              <a:defRPr sz="3200" baseline="0">
                <a:solidFill>
                  <a:schemeClr val="bg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–"/>
              <a:defRPr sz="28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•"/>
              <a:defRPr sz="24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–"/>
              <a:defRPr sz="20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 marL="0" indent="0" algn="just" eaLnBrk="1" hangingPunct="1">
              <a:buFontTx/>
              <a:buNone/>
              <a:defRPr/>
            </a:pP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To represent the students of the College of Engineering &amp; Applied Science on all relevant issues, specifically with curriculum, academic and professional standards, and computing services.  Engineering &amp; Applied Science Tribunal will also attempt to assist the students with non-academic issues whenever possible.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915400" cy="758825"/>
          </a:xfrm>
        </p:spPr>
        <p:txBody>
          <a:bodyPr/>
          <a:lstStyle/>
          <a:p>
            <a:pPr eaLnBrk="1" hangingPunct="1"/>
            <a:r>
              <a:rPr lang="en-US" b="1" u="sng" dirty="0" smtClean="0"/>
              <a:t>Tribunal Officers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524000"/>
          <a:ext cx="9120188" cy="499685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19700"/>
                <a:gridCol w="152300"/>
                <a:gridCol w="75938"/>
                <a:gridCol w="4472250"/>
              </a:tblGrid>
              <a:tr h="533835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Megan Fox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37534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Vice 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Brock </a:t>
                      </a:r>
                      <a:r>
                        <a:rPr lang="en-US" sz="2200" b="1" dirty="0" err="1" smtClean="0"/>
                        <a:t>Pleiman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37534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Associate Vice 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baseline="0" dirty="0" smtClean="0"/>
                        <a:t>Hannah Kenny</a:t>
                      </a:r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533835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Treasurer: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pPr marL="0" marR="0" indent="0" algn="l" defTabSz="148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baseline="0" dirty="0" smtClean="0"/>
                        <a:t>Peter </a:t>
                      </a:r>
                      <a:r>
                        <a:rPr lang="en-US" sz="2200" b="1" baseline="0" dirty="0" err="1" smtClean="0"/>
                        <a:t>Beaucage</a:t>
                      </a:r>
                      <a:endParaRPr lang="en-US" sz="2200" b="1" baseline="0" dirty="0" smtClean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pPr marL="0" marR="0" indent="0" algn="l" defTabSz="148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aseline="0" dirty="0" smtClean="0"/>
                    </a:p>
                  </a:txBody>
                  <a:tcPr marL="50433" marR="50433" marT="33450" marB="33450" anchor="ctr"/>
                </a:tc>
              </a:tr>
              <a:tr h="581033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Secretary: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Andrew Griggs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57899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Senators: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baseline="0" dirty="0" smtClean="0"/>
                        <a:t>Aaron </a:t>
                      </a:r>
                      <a:r>
                        <a:rPr lang="en-US" sz="2200" b="1" baseline="0" dirty="0" err="1" smtClean="0"/>
                        <a:t>Rumburg</a:t>
                      </a:r>
                      <a:endParaRPr lang="en-US" sz="2200" b="1" baseline="0" dirty="0" smtClean="0"/>
                    </a:p>
                    <a:p>
                      <a:r>
                        <a:rPr lang="en-US" sz="2200" b="1" baseline="0" dirty="0" smtClean="0"/>
                        <a:t>Cody Clark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142355">
                <a:tc>
                  <a:txBody>
                    <a:bodyPr/>
                    <a:lstStyle/>
                    <a:p>
                      <a:pPr algn="r"/>
                      <a:endParaRPr lang="en-US" sz="16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pPr algn="r"/>
                      <a:endParaRPr lang="en-US" sz="7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402219">
                <a:tc gridSpan="4">
                  <a:txBody>
                    <a:bodyPr/>
                    <a:lstStyle/>
                    <a:p>
                      <a:pPr algn="ctr"/>
                      <a:endParaRPr lang="en-US" sz="2200" b="1" u="sng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sz="2000" b="1" u="sng" dirty="0"/>
                    </a:p>
                  </a:txBody>
                  <a:tcPr marL="50433" marR="50433" marT="33450" marB="33450" anchor="ctr"/>
                </a:tc>
                <a:tc hMerge="1">
                  <a:txBody>
                    <a:bodyPr/>
                    <a:lstStyle/>
                    <a:p>
                      <a:endParaRPr lang="en-US" sz="2000" b="1" u="sng" dirty="0" smtClean="0"/>
                    </a:p>
                  </a:txBody>
                  <a:tcPr marL="50433" marR="50433" marT="33450" marB="33450" anchor="ctr"/>
                </a:tc>
              </a:tr>
              <a:tr h="402219">
                <a:tc>
                  <a:txBody>
                    <a:bodyPr/>
                    <a:lstStyle/>
                    <a:p>
                      <a:pPr algn="r"/>
                      <a:endParaRPr lang="en-US" sz="2200" b="1" dirty="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 marL="50433" marR="50433" marT="33450" marB="33450" anchor="ctr"/>
                </a:tc>
                <a:tc>
                  <a:txBody>
                    <a:bodyPr/>
                    <a:lstStyle/>
                    <a:p>
                      <a:endParaRPr lang="en-US" sz="2200" b="1" dirty="0"/>
                    </a:p>
                  </a:txBody>
                  <a:tcPr marL="50434" marR="50434" marT="33452" marB="33452"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-6350"/>
            <a:ext cx="8839200" cy="758825"/>
          </a:xfrm>
        </p:spPr>
        <p:txBody>
          <a:bodyPr/>
          <a:lstStyle/>
          <a:p>
            <a:pPr eaLnBrk="1" hangingPunct="1"/>
            <a:r>
              <a:rPr lang="en-US" b="1" u="sng" smtClean="0"/>
              <a:t>Tribunal Executives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2545238"/>
              </p:ext>
            </p:extLst>
          </p:nvPr>
        </p:nvGraphicFramePr>
        <p:xfrm>
          <a:off x="372579" y="914400"/>
          <a:ext cx="8539646" cy="51742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22353"/>
                <a:gridCol w="126268"/>
                <a:gridCol w="3991025"/>
              </a:tblGrid>
              <a:tr h="762000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Career Fair: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baseline="0" dirty="0" smtClean="0"/>
                        <a:t>Tim </a:t>
                      </a:r>
                      <a:r>
                        <a:rPr lang="en-US" sz="2000" b="1" baseline="0" dirty="0" err="1" smtClean="0"/>
                        <a:t>Schafermeyer</a:t>
                      </a:r>
                      <a:r>
                        <a:rPr lang="en-US" sz="2000" b="1" baseline="0" dirty="0" smtClean="0"/>
                        <a:t>, </a:t>
                      </a:r>
                    </a:p>
                    <a:p>
                      <a:r>
                        <a:rPr lang="en-US" sz="2000" b="1" baseline="0" dirty="0" smtClean="0"/>
                        <a:t>Andrew Griggs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Collegiate Affairs: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Mason Stout, Peter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Beaucage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685209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err="1" smtClean="0"/>
                        <a:t>EWeek</a:t>
                      </a:r>
                      <a:r>
                        <a:rPr lang="en-US" sz="2000" b="1" dirty="0" smtClean="0"/>
                        <a:t>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Zach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Nieberding</a:t>
                      </a:r>
                      <a:endParaRPr lang="en-US" sz="2000" b="1" baseline="0" dirty="0" smtClean="0"/>
                    </a:p>
                    <a:p>
                      <a:r>
                        <a:rPr lang="en-US" sz="2000" b="1" baseline="0" dirty="0" err="1" smtClean="0"/>
                        <a:t>Maggy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Zorc</a:t>
                      </a:r>
                      <a:r>
                        <a:rPr lang="en-US" sz="2000" b="1" baseline="0" dirty="0" smtClean="0"/>
                        <a:t>, Alison </a:t>
                      </a:r>
                      <a:r>
                        <a:rPr lang="en-US" sz="2000" b="1" baseline="0" dirty="0" err="1" smtClean="0"/>
                        <a:t>Hayfer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685209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FELD: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Joe Saunders</a:t>
                      </a:r>
                    </a:p>
                    <a:p>
                      <a:r>
                        <a:rPr lang="en-US" sz="2000" b="1" dirty="0" smtClean="0"/>
                        <a:t>Weston </a:t>
                      </a:r>
                      <a:r>
                        <a:rPr lang="en-US" sz="2000" b="1" dirty="0" err="1" smtClean="0"/>
                        <a:t>Ott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Homecoming: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Ashley Snead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Luau: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Megan Fox</a:t>
                      </a:r>
                    </a:p>
                    <a:p>
                      <a:r>
                        <a:rPr lang="en-US" sz="2000" b="1" dirty="0" smtClean="0"/>
                        <a:t>Aaron </a:t>
                      </a:r>
                      <a:r>
                        <a:rPr lang="en-US" sz="2000" b="1" dirty="0" err="1" smtClean="0"/>
                        <a:t>Rumburg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Recognition: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James Acosta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498922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Public Affairs: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i="0" dirty="0" smtClean="0"/>
                        <a:t>Courtney Bills</a:t>
                      </a:r>
                    </a:p>
                  </a:txBody>
                  <a:tcPr marL="50434" marR="50434" marT="33452" marB="33452" anchor="ctr"/>
                </a:tc>
              </a:tr>
              <a:tr h="355818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SOCC: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/>
                        <a:t>Kaitlyn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en-US" sz="2000" b="1" dirty="0" err="1" smtClean="0"/>
                        <a:t>Debnar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Special Events: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Caroline Mayo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990600" y="2514600"/>
            <a:ext cx="7696200" cy="1143000"/>
          </a:xfrm>
        </p:spPr>
        <p:txBody>
          <a:bodyPr/>
          <a:lstStyle/>
          <a:p>
            <a:r>
              <a:rPr lang="en-US" sz="6000" b="1" dirty="0" smtClean="0"/>
              <a:t>Officer Reports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0"/>
            <a:ext cx="9144000" cy="1143000"/>
          </a:xfrm>
        </p:spPr>
        <p:txBody>
          <a:bodyPr/>
          <a:lstStyle/>
          <a:p>
            <a:r>
              <a:rPr lang="en-US" b="1" u="sng" dirty="0" smtClean="0"/>
              <a:t>Senator’s Report</a:t>
            </a:r>
            <a:endParaRPr lang="en-US" b="1" u="sng" dirty="0"/>
          </a:p>
        </p:txBody>
      </p:sp>
      <p:sp>
        <p:nvSpPr>
          <p:cNvPr id="5" name="Rectangle 4"/>
          <p:cNvSpPr/>
          <p:nvPr/>
        </p:nvSpPr>
        <p:spPr>
          <a:xfrm>
            <a:off x="7086600" y="143470"/>
            <a:ext cx="1981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Senators: </a:t>
            </a:r>
          </a:p>
          <a:p>
            <a:r>
              <a:rPr lang="en-US" dirty="0" smtClean="0"/>
              <a:t>Cody Clark</a:t>
            </a:r>
          </a:p>
          <a:p>
            <a:r>
              <a:rPr lang="en-US" dirty="0" smtClean="0"/>
              <a:t>Aaron Rumburg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914400" y="1935164"/>
            <a:ext cx="7924800" cy="4313236"/>
          </a:xfrm>
        </p:spPr>
        <p:txBody>
          <a:bodyPr/>
          <a:lstStyle/>
          <a:p>
            <a:r>
              <a:rPr lang="en-US" sz="2200" dirty="0" smtClean="0"/>
              <a:t>Student Group Alumni Tailgate and Watch Party</a:t>
            </a:r>
          </a:p>
          <a:p>
            <a:pPr lvl="1"/>
            <a:r>
              <a:rPr lang="en-US" sz="2200" dirty="0" smtClean="0"/>
              <a:t>Invite Alumni back to join your student group for a tailgate for the Alabama basketball game</a:t>
            </a:r>
          </a:p>
          <a:p>
            <a:pPr lvl="1"/>
            <a:r>
              <a:rPr lang="en-US" sz="2200" dirty="0" smtClean="0"/>
              <a:t>Dec 1. at Woody’s</a:t>
            </a:r>
          </a:p>
          <a:p>
            <a:pPr lvl="1"/>
            <a:r>
              <a:rPr lang="en-US" sz="2200" dirty="0" smtClean="0"/>
              <a:t>Limited number of free tickets available (145) for Alumni</a:t>
            </a:r>
          </a:p>
          <a:p>
            <a:pPr lvl="1"/>
            <a:r>
              <a:rPr lang="en-US" sz="2200" dirty="0" smtClean="0"/>
              <a:t>Student tickets- $6.00</a:t>
            </a:r>
          </a:p>
          <a:p>
            <a:pPr lvl="1"/>
            <a:r>
              <a:rPr lang="en-US" sz="2200" dirty="0" smtClean="0"/>
              <a:t>Prizes for groups with the most Alumni!</a:t>
            </a:r>
          </a:p>
          <a:p>
            <a:pPr lvl="1"/>
            <a:r>
              <a:rPr lang="en-US" sz="2200" dirty="0" smtClean="0"/>
              <a:t>More info: </a:t>
            </a:r>
            <a:r>
              <a:rPr lang="en-US" sz="2200" dirty="0" smtClean="0">
                <a:hlinkClick r:id="rId3"/>
              </a:rPr>
              <a:t>http://sites.ucfilespace.uc.edu/sg/alumni</a:t>
            </a:r>
            <a:endParaRPr lang="en-US" sz="2200" dirty="0" smtClean="0"/>
          </a:p>
          <a:p>
            <a:r>
              <a:rPr lang="en-US" sz="2200" dirty="0" smtClean="0"/>
              <a:t>SG Radio Show - Fridays at Noon on </a:t>
            </a:r>
            <a:r>
              <a:rPr lang="en-US" sz="2200" dirty="0" err="1" smtClean="0"/>
              <a:t>Bearcast</a:t>
            </a:r>
            <a:endParaRPr lang="en-US" sz="2200" dirty="0" smtClean="0"/>
          </a:p>
          <a:p>
            <a:pPr lvl="1"/>
            <a:r>
              <a:rPr lang="en-US" sz="2200" u="sng" dirty="0" smtClean="0">
                <a:hlinkClick r:id="rId4"/>
              </a:rPr>
              <a:t>www.BearcastRadio.com</a:t>
            </a:r>
            <a:endParaRPr lang="en-US" sz="2200" u="sng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852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990600" y="2514600"/>
            <a:ext cx="7696200" cy="1143000"/>
          </a:xfrm>
        </p:spPr>
        <p:txBody>
          <a:bodyPr/>
          <a:lstStyle/>
          <a:p>
            <a:r>
              <a:rPr lang="en-US" sz="6000" b="1" dirty="0" smtClean="0"/>
              <a:t>Committee Reports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6504985"/>
              </p:ext>
            </p:extLst>
          </p:nvPr>
        </p:nvGraphicFramePr>
        <p:xfrm>
          <a:off x="5778224" y="1295400"/>
          <a:ext cx="3365776" cy="318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Acrobat Document" r:id="rId3" imgW="7174800" imgH="9474120" progId="AcroExch.Document.7">
                  <p:embed/>
                </p:oleObj>
              </mc:Choice>
              <mc:Fallback>
                <p:oleObj name="Acrobat Document" r:id="rId3" imgW="7174800" imgH="9474120" progId="AcroExch.Document.7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b="27399"/>
                      <a:stretch>
                        <a:fillRect/>
                      </a:stretch>
                    </p:blipFill>
                    <p:spPr bwMode="auto">
                      <a:xfrm>
                        <a:off x="5778224" y="1295400"/>
                        <a:ext cx="3365776" cy="3181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E-Week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133600"/>
            <a:ext cx="6172200" cy="3886200"/>
          </a:xfrm>
        </p:spPr>
        <p:txBody>
          <a:bodyPr/>
          <a:lstStyle/>
          <a:p>
            <a:r>
              <a:rPr lang="en-US" dirty="0" err="1" smtClean="0"/>
              <a:t>EWeek</a:t>
            </a:r>
            <a:r>
              <a:rPr lang="en-US" dirty="0" smtClean="0"/>
              <a:t>: Feb 17-23</a:t>
            </a:r>
          </a:p>
          <a:p>
            <a:r>
              <a:rPr lang="en-US" dirty="0" smtClean="0"/>
              <a:t>Theme: We survived the apocalypse!</a:t>
            </a:r>
          </a:p>
          <a:p>
            <a:r>
              <a:rPr lang="en-US" dirty="0" smtClean="0"/>
              <a:t>Date Auction Proceeds Application available on tribunal website, due December 15</a:t>
            </a:r>
            <a:r>
              <a:rPr lang="en-US" baseline="30000" dirty="0" smtClean="0"/>
              <a:t>th</a:t>
            </a:r>
            <a:endParaRPr lang="en-US" dirty="0" smtClean="0"/>
          </a:p>
          <a:p>
            <a:r>
              <a:rPr lang="en-US" dirty="0" smtClean="0"/>
              <a:t>Short meeting for </a:t>
            </a:r>
            <a:r>
              <a:rPr lang="en-US" dirty="0" err="1" smtClean="0"/>
              <a:t>Eweek</a:t>
            </a:r>
            <a:r>
              <a:rPr lang="en-US" dirty="0" smtClean="0"/>
              <a:t> volunteers after general meeting</a:t>
            </a:r>
          </a:p>
          <a:p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838200" y="6096000"/>
            <a:ext cx="6781800" cy="1600200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	Interest/Questions?  uc.eweek@gmail.com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7086600" y="0"/>
            <a:ext cx="2057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 smtClean="0">
                <a:solidFill>
                  <a:schemeClr val="tx2"/>
                </a:solidFill>
                <a:latin typeface="Myriad Pro" charset="0"/>
              </a:rPr>
              <a:t>Chairs:</a:t>
            </a:r>
            <a:r>
              <a:rPr lang="en-US" sz="1600" u="sng" dirty="0" smtClean="0">
                <a:solidFill>
                  <a:schemeClr val="tx2"/>
                </a:solidFill>
                <a:latin typeface="Myriad Pro" charset="0"/>
              </a:rPr>
              <a:t> </a:t>
            </a: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charset="0"/>
              </a:rPr>
              <a:t>Zachary </a:t>
            </a:r>
            <a:r>
              <a:rPr lang="en-US" sz="1600" dirty="0" err="1" smtClean="0">
                <a:solidFill>
                  <a:schemeClr val="tx2"/>
                </a:solidFill>
                <a:latin typeface="Myriad Pro" charset="0"/>
              </a:rPr>
              <a:t>Nieberding</a:t>
            </a:r>
            <a:endParaRPr lang="en-US" sz="1600" dirty="0" smtClean="0">
              <a:solidFill>
                <a:schemeClr val="tx2"/>
              </a:solidFill>
              <a:latin typeface="Myriad Pro" charset="0"/>
            </a:endParaRPr>
          </a:p>
          <a:p>
            <a:pPr eaLnBrk="0" hangingPunct="0"/>
            <a:r>
              <a:rPr lang="en-US" sz="1600" dirty="0" err="1" smtClean="0">
                <a:solidFill>
                  <a:schemeClr val="tx2"/>
                </a:solidFill>
                <a:latin typeface="Myriad Pro" charset="0"/>
              </a:rPr>
              <a:t>Maggy</a:t>
            </a:r>
            <a:r>
              <a:rPr lang="en-US" sz="1600" dirty="0" smtClean="0">
                <a:solidFill>
                  <a:schemeClr val="tx2"/>
                </a:solidFill>
                <a:latin typeface="Myriad Pro" charset="0"/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  <a:latin typeface="Myriad Pro" charset="0"/>
              </a:rPr>
              <a:t>Zorc</a:t>
            </a:r>
            <a:endParaRPr lang="en-US" sz="1600" dirty="0" smtClean="0">
              <a:solidFill>
                <a:schemeClr val="tx2"/>
              </a:solidFill>
              <a:latin typeface="Myriad Pro" charset="0"/>
            </a:endParaRP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charset="0"/>
              </a:rPr>
              <a:t>Alison </a:t>
            </a:r>
            <a:r>
              <a:rPr lang="en-US" sz="1600" dirty="0" err="1" smtClean="0">
                <a:solidFill>
                  <a:schemeClr val="tx2"/>
                </a:solidFill>
                <a:latin typeface="Myriad Pro" charset="0"/>
              </a:rPr>
              <a:t>Hayfer</a:t>
            </a:r>
            <a:endParaRPr lang="en-US" sz="1600" dirty="0">
              <a:solidFill>
                <a:schemeClr val="tx2"/>
              </a:solidFill>
              <a:latin typeface="Myriad Pr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58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FELD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35164"/>
            <a:ext cx="7772400" cy="4389436"/>
          </a:xfrm>
        </p:spPr>
        <p:txBody>
          <a:bodyPr/>
          <a:lstStyle/>
          <a:p>
            <a:r>
              <a:rPr lang="en-US" dirty="0" smtClean="0"/>
              <a:t>Freshman Education and Leadership Development will meet Tuesday, November 20</a:t>
            </a:r>
            <a:r>
              <a:rPr lang="en-US" baseline="30000" dirty="0" smtClean="0"/>
              <a:t>th</a:t>
            </a:r>
            <a:r>
              <a:rPr lang="en-US" dirty="0" smtClean="0"/>
              <a:t> at 5 pm in 530 Old </a:t>
            </a:r>
            <a:r>
              <a:rPr lang="en-US" dirty="0" err="1" smtClean="0"/>
              <a:t>Chem</a:t>
            </a:r>
            <a:endParaRPr lang="en-US" dirty="0" smtClean="0"/>
          </a:p>
          <a:p>
            <a:r>
              <a:rPr lang="en-US" dirty="0" smtClean="0"/>
              <a:t>We will be having officer elections for the upcoming year</a:t>
            </a:r>
          </a:p>
          <a:p>
            <a:r>
              <a:rPr lang="en-US" dirty="0" smtClean="0"/>
              <a:t>Please e-mail Joe Saunders if you are interested in running</a:t>
            </a:r>
          </a:p>
          <a:p>
            <a:r>
              <a:rPr lang="en-US" dirty="0" smtClean="0"/>
              <a:t>Must have attended at least 2 FELD meetings to run</a:t>
            </a:r>
          </a:p>
          <a:p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7543800" y="0"/>
            <a:ext cx="16002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marL="341313" indent="-341313"/>
            <a:r>
              <a:rPr lang="en-US" sz="1600" b="1" u="sng" dirty="0">
                <a:solidFill>
                  <a:schemeClr val="tx2"/>
                </a:solidFill>
                <a:latin typeface="Myriad Pro" pitchFamily="34" charset="0"/>
              </a:rPr>
              <a:t>Advisors:</a:t>
            </a:r>
            <a:r>
              <a:rPr lang="en-US" sz="1600" u="sng" dirty="0">
                <a:solidFill>
                  <a:schemeClr val="tx2"/>
                </a:solidFill>
                <a:latin typeface="Myriad Pro" pitchFamily="34" charset="0"/>
              </a:rPr>
              <a:t> </a:t>
            </a:r>
          </a:p>
          <a:p>
            <a:pPr marL="341313" indent="-341313"/>
            <a:r>
              <a:rPr lang="en-US" sz="1600" dirty="0">
                <a:solidFill>
                  <a:schemeClr val="tx2"/>
                </a:solidFill>
                <a:latin typeface="Myriad Pro" pitchFamily="34" charset="0"/>
              </a:rPr>
              <a:t>Joe Saunders</a:t>
            </a:r>
          </a:p>
          <a:p>
            <a:pPr marL="341313" indent="-341313" eaLnBrk="1" hangingPunct="1"/>
            <a:r>
              <a:rPr lang="en-US" sz="1100" dirty="0">
                <a:latin typeface="Calibri" pitchFamily="34" charset="0"/>
              </a:rPr>
              <a:t>saundejw@mail.uc.edu</a:t>
            </a:r>
          </a:p>
          <a:p>
            <a:pPr marL="341313" indent="-341313" eaLnBrk="1" hangingPunct="1"/>
            <a:r>
              <a:rPr lang="en-US" sz="1600" dirty="0">
                <a:latin typeface="Calibri" pitchFamily="34" charset="0"/>
              </a:rPr>
              <a:t>Weston </a:t>
            </a:r>
            <a:r>
              <a:rPr lang="en-US" sz="1600" dirty="0" err="1">
                <a:latin typeface="Calibri" pitchFamily="34" charset="0"/>
              </a:rPr>
              <a:t>Ott</a:t>
            </a:r>
            <a:endParaRPr lang="en-US" sz="1600" dirty="0">
              <a:latin typeface="Calibri" pitchFamily="34" charset="0"/>
            </a:endParaRPr>
          </a:p>
          <a:p>
            <a:pPr marL="341313" indent="-341313" eaLnBrk="1" hangingPunct="1"/>
            <a:r>
              <a:rPr lang="en-US" sz="1200" dirty="0">
                <a:solidFill>
                  <a:schemeClr val="bg1"/>
                </a:solidFill>
                <a:latin typeface="Calibri" pitchFamily="34" charset="0"/>
                <a:hlinkClick r:id="rId2"/>
              </a:rPr>
              <a:t>ottwc@mail.uc.edu</a:t>
            </a:r>
            <a:r>
              <a:rPr lang="en-US" sz="1200" dirty="0">
                <a:solidFill>
                  <a:schemeClr val="bg1"/>
                </a:solidFill>
                <a:latin typeface="Calibri" pitchFamily="34" charset="0"/>
              </a:rPr>
              <a:t> </a:t>
            </a:r>
          </a:p>
          <a:p>
            <a:pPr marL="341313" indent="-341313" eaLnBrk="1" hangingPunct="1"/>
            <a:r>
              <a:rPr lang="en-US" sz="1600" dirty="0">
                <a:solidFill>
                  <a:schemeClr val="bg1"/>
                </a:solidFill>
                <a:latin typeface="Calibri" pitchFamily="34" charset="0"/>
              </a:rPr>
              <a:t>W</a:t>
            </a:r>
            <a:endParaRPr lang="en-US" sz="1600" dirty="0">
              <a:solidFill>
                <a:schemeClr val="bg1"/>
              </a:solidFill>
              <a:latin typeface="Calibri" pitchFamily="34" charset="0"/>
              <a:hlinkClick r:id="rId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yriad Pro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</TotalTime>
  <Words>581</Words>
  <Application>Microsoft Office PowerPoint</Application>
  <PresentationFormat>On-screen Show (4:3)</PresentationFormat>
  <Paragraphs>136</Paragraphs>
  <Slides>17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Default Design</vt:lpstr>
      <vt:lpstr>Acrobat Document</vt:lpstr>
      <vt:lpstr>Engineering and Applied  Science Tribunal</vt:lpstr>
      <vt:lpstr>PowerPoint Presentation</vt:lpstr>
      <vt:lpstr>Tribunal Officers</vt:lpstr>
      <vt:lpstr>Tribunal Executives</vt:lpstr>
      <vt:lpstr>Officer Reports</vt:lpstr>
      <vt:lpstr>Senator’s Report</vt:lpstr>
      <vt:lpstr>Committee Reports</vt:lpstr>
      <vt:lpstr>E-Week</vt:lpstr>
      <vt:lpstr>FELD</vt:lpstr>
      <vt:lpstr>Public Affairs</vt:lpstr>
      <vt:lpstr>SOCC</vt:lpstr>
      <vt:lpstr>Deck the Halls!</vt:lpstr>
      <vt:lpstr>Deck the Halls!</vt:lpstr>
      <vt:lpstr>Nominations</vt:lpstr>
      <vt:lpstr>Other Student Group Announcements</vt:lpstr>
      <vt:lpstr>Constructive Criticism</vt:lpstr>
      <vt:lpstr>Next Meeting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Secretary Report</dc:title>
  <dc:creator>Andrew Griggs</dc:creator>
  <cp:lastModifiedBy>Andrew Griggs</cp:lastModifiedBy>
  <cp:revision>34</cp:revision>
  <dcterms:created xsi:type="dcterms:W3CDTF">2012-06-23T16:33:59Z</dcterms:created>
  <dcterms:modified xsi:type="dcterms:W3CDTF">2012-11-26T21:55:41Z</dcterms:modified>
</cp:coreProperties>
</file>