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5" r:id="rId2"/>
    <p:sldId id="266" r:id="rId3"/>
    <p:sldId id="267" r:id="rId4"/>
    <p:sldId id="268" r:id="rId5"/>
    <p:sldId id="270" r:id="rId6"/>
    <p:sldId id="307" r:id="rId7"/>
    <p:sldId id="300" r:id="rId8"/>
    <p:sldId id="271" r:id="rId9"/>
    <p:sldId id="309" r:id="rId10"/>
    <p:sldId id="314" r:id="rId11"/>
    <p:sldId id="315" r:id="rId12"/>
    <p:sldId id="311" r:id="rId13"/>
    <p:sldId id="312" r:id="rId14"/>
    <p:sldId id="310" r:id="rId15"/>
    <p:sldId id="313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>
      <p:cViewPr>
        <p:scale>
          <a:sx n="50" d="100"/>
          <a:sy n="50" d="100"/>
        </p:scale>
        <p:origin x="-403" y="-7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722A-C710-4B0F-8115-DFEE80D0B9B5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59374-E3E6-4EE9-A9DD-5D9D37E3F7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FCC0185-857C-442E-9754-5EFF65E329DF}" type="slidenum">
              <a:rPr lang="en-US" sz="1200">
                <a:cs typeface="Arial" charset="0"/>
              </a:rPr>
              <a:pPr algn="r"/>
              <a:t>16</a:t>
            </a:fld>
            <a:endParaRPr lang="en-US" sz="1200">
              <a:cs typeface="Arial" charset="0"/>
            </a:endParaRPr>
          </a:p>
        </p:txBody>
      </p:sp>
      <p:sp>
        <p:nvSpPr>
          <p:cNvPr id="29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6133A-A6CC-4DB5-8494-5242BED781EC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0C02CD-339B-419C-B8E8-B254159D5166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620000" cy="9906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5" indent="0" algn="ctr">
              <a:buNone/>
              <a:defRPr/>
            </a:lvl3pPr>
            <a:lvl4pPr marL="1371518" indent="0" algn="ctr">
              <a:buNone/>
              <a:defRPr/>
            </a:lvl4pPr>
            <a:lvl5pPr marL="1828691" indent="0" algn="ctr">
              <a:buNone/>
              <a:defRPr/>
            </a:lvl5pPr>
            <a:lvl6pPr marL="2285863" indent="0" algn="ctr">
              <a:buNone/>
              <a:defRPr/>
            </a:lvl6pPr>
            <a:lvl7pPr marL="2743036" indent="0" algn="ctr">
              <a:buNone/>
              <a:defRPr/>
            </a:lvl7pPr>
            <a:lvl8pPr marL="3200209" indent="0" algn="ctr">
              <a:buNone/>
              <a:defRPr/>
            </a:lvl8pPr>
            <a:lvl9pPr marL="3657381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44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EC3B-6544-4BA0-85FC-19BB35D795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148F-CFA6-4069-A53F-150BFE0A4D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3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0C57-76CA-4EE3-8178-B2EBC0DFBE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2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35201"/>
            <a:ext cx="7696244" cy="3550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53064-0445-42AB-990D-19F23DF125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8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800"/>
            </a:lvl2pPr>
            <a:lvl3pPr marL="914345" indent="0">
              <a:buNone/>
              <a:defRPr sz="1600"/>
            </a:lvl3pPr>
            <a:lvl4pPr marL="1371518" indent="0">
              <a:buNone/>
              <a:defRPr sz="1400"/>
            </a:lvl4pPr>
            <a:lvl5pPr marL="1828691" indent="0">
              <a:buNone/>
              <a:defRPr sz="1400"/>
            </a:lvl5pPr>
            <a:lvl6pPr marL="2285863" indent="0">
              <a:buNone/>
              <a:defRPr sz="1400"/>
            </a:lvl6pPr>
            <a:lvl7pPr marL="2743036" indent="0">
              <a:buNone/>
              <a:defRPr sz="1400"/>
            </a:lvl7pPr>
            <a:lvl8pPr marL="3200209" indent="0">
              <a:buNone/>
              <a:defRPr sz="1400"/>
            </a:lvl8pPr>
            <a:lvl9pPr marL="36573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236B1-503E-4626-ABC3-BDB0CDA5F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0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F21E-B905-4A0A-A1CF-8277D2BF1B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1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4818-9E8A-491D-8A12-7FD6989357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80F3-6707-4C45-BCC7-7B7A3F6204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3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08AB0-195B-4C63-AE4C-3767080EF7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0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5580-2D8C-4351-902E-06C34BBBD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1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5" indent="0">
              <a:buNone/>
              <a:defRPr sz="2400"/>
            </a:lvl3pPr>
            <a:lvl4pPr marL="1371518" indent="0">
              <a:buNone/>
              <a:defRPr sz="2000"/>
            </a:lvl4pPr>
            <a:lvl5pPr marL="1828691" indent="0">
              <a:buNone/>
              <a:defRPr sz="2000"/>
            </a:lvl5pPr>
            <a:lvl6pPr marL="2285863" indent="0">
              <a:buNone/>
              <a:defRPr sz="2000"/>
            </a:lvl6pPr>
            <a:lvl7pPr marL="2743036" indent="0">
              <a:buNone/>
              <a:defRPr sz="2000"/>
            </a:lvl7pPr>
            <a:lvl8pPr marL="3200209" indent="0">
              <a:buNone/>
              <a:defRPr sz="2000"/>
            </a:lvl8pPr>
            <a:lvl9pPr marL="365738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15D1E-9C53-4CA3-B0A2-7FC68B1120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om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45250"/>
            <a:ext cx="2176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forUC05_9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 userDrawn="1"/>
        </p:nvSpPr>
        <p:spPr>
          <a:xfrm>
            <a:off x="873125" y="5770563"/>
            <a:ext cx="1933575" cy="89217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382" tIns="28191" rIns="56382" bIns="2819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3"/>
            <a:ext cx="8077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3AE7C7-9E81-4AE0-91D0-8093C420D58A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1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5pPr>
      <a:lvl6pPr marL="4571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9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50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22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95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968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6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lenyjk@mail.uc.edu" TargetMode="External"/><Relationship Id="rId2" Type="http://schemas.openxmlformats.org/officeDocument/2006/relationships/hyperlink" Target="http://www.relayforlife.org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tribunal.uc.edu/socc/table-reservation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ottwc@mail.uc.edu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20700" y="1524000"/>
            <a:ext cx="8623300" cy="990600"/>
          </a:xfrm>
        </p:spPr>
        <p:txBody>
          <a:bodyPr/>
          <a:lstStyle/>
          <a:p>
            <a:r>
              <a:rPr lang="en-US" b="1" dirty="0" smtClean="0"/>
              <a:t>Engineering and Applied </a:t>
            </a:r>
            <a:br>
              <a:rPr lang="en-US" b="1" dirty="0" smtClean="0"/>
            </a:br>
            <a:r>
              <a:rPr lang="en-US" b="1" dirty="0" smtClean="0"/>
              <a:t>Science Tribunal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533400" y="40005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February 11</a:t>
            </a:r>
            <a:r>
              <a:rPr lang="en-US" sz="4400" baseline="30000" dirty="0" smtClean="0">
                <a:solidFill>
                  <a:schemeClr val="tx2"/>
                </a:solidFill>
                <a:latin typeface="Myriad Pro" pitchFamily="34" charset="0"/>
              </a:rPr>
              <a:t>th</a:t>
            </a:r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, 2013</a:t>
            </a:r>
            <a:endParaRPr lang="en-US" sz="4400" dirty="0">
              <a:solidFill>
                <a:schemeClr val="tx2"/>
              </a:solidFill>
              <a:latin typeface="Myriad Pro" pitchFamily="34" charset="0"/>
            </a:endParaRP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533400" y="29718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>
                <a:solidFill>
                  <a:schemeClr val="tx2"/>
                </a:solidFill>
                <a:latin typeface="Myriad Pro" pitchFamily="34" charset="0"/>
              </a:rPr>
              <a:t>General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Special Events</a:t>
            </a: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>
                <a:solidFill>
                  <a:schemeClr val="tx2"/>
                </a:solidFill>
                <a:latin typeface="Myriad Pro" pitchFamily="34" charset="0"/>
              </a:rPr>
              <a:t>Chair:</a:t>
            </a:r>
            <a:r>
              <a:rPr lang="en-US" sz="1600" u="sng" dirty="0">
                <a:solidFill>
                  <a:schemeClr val="tx2"/>
                </a:solidFill>
                <a:latin typeface="Myriad Pro" pitchFamily="34" charset="0"/>
              </a:rPr>
              <a:t> 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Juliann </a:t>
            </a:r>
            <a:r>
              <a:rPr lang="en-US" sz="1600" dirty="0" err="1" smtClean="0">
                <a:solidFill>
                  <a:schemeClr val="tx2"/>
                </a:solidFill>
                <a:latin typeface="Myriad Pro" pitchFamily="34" charset="0"/>
              </a:rPr>
              <a:t>Leny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7924800" cy="40084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Relay for Life</a:t>
            </a:r>
          </a:p>
          <a:p>
            <a:pPr lvl="1"/>
            <a:r>
              <a:rPr lang="en-US" dirty="0" smtClean="0"/>
              <a:t>April 5-6</a:t>
            </a:r>
          </a:p>
          <a:p>
            <a:pPr lvl="1"/>
            <a:r>
              <a:rPr lang="en-US" dirty="0" smtClean="0"/>
              <a:t>Sign up online at </a:t>
            </a:r>
            <a:r>
              <a:rPr lang="en-US" dirty="0" smtClean="0">
                <a:hlinkClick r:id="rId2"/>
              </a:rPr>
              <a:t>www.relayforlife.org</a:t>
            </a:r>
            <a:endParaRPr lang="en-US" dirty="0" smtClean="0"/>
          </a:p>
          <a:p>
            <a:pPr lvl="1"/>
            <a:r>
              <a:rPr lang="en-US" dirty="0" smtClean="0"/>
              <a:t>Search for UC Relay, team name “College of Engineering and Applied Science Tribunal”</a:t>
            </a:r>
          </a:p>
          <a:p>
            <a:r>
              <a:rPr lang="en-US" dirty="0" smtClean="0"/>
              <a:t>JETS Egg Drop</a:t>
            </a:r>
          </a:p>
          <a:p>
            <a:pPr lvl="1"/>
            <a:r>
              <a:rPr lang="en-US" dirty="0" smtClean="0"/>
              <a:t>March 6</a:t>
            </a:r>
          </a:p>
          <a:p>
            <a:pPr lvl="1"/>
            <a:r>
              <a:rPr lang="en-US" dirty="0" smtClean="0"/>
              <a:t>Volunteers Needed</a:t>
            </a:r>
          </a:p>
          <a:p>
            <a:pPr lvl="1"/>
            <a:r>
              <a:rPr lang="en-US" dirty="0" smtClean="0"/>
              <a:t>More info coming soon</a:t>
            </a:r>
          </a:p>
          <a:p>
            <a:r>
              <a:rPr lang="en-US" dirty="0" smtClean="0"/>
              <a:t>Sign up for these events on the </a:t>
            </a:r>
            <a:r>
              <a:rPr lang="en-US" dirty="0"/>
              <a:t>G</a:t>
            </a:r>
            <a:r>
              <a:rPr lang="en-US" dirty="0" smtClean="0"/>
              <a:t>oogle </a:t>
            </a:r>
            <a:r>
              <a:rPr lang="en-US" dirty="0"/>
              <a:t>D</a:t>
            </a:r>
            <a:r>
              <a:rPr lang="en-US" dirty="0" smtClean="0"/>
              <a:t>oc sent out last week!</a:t>
            </a:r>
          </a:p>
          <a:p>
            <a:r>
              <a:rPr lang="en-US" dirty="0" smtClean="0"/>
              <a:t>Questions? Email me at </a:t>
            </a:r>
            <a:r>
              <a:rPr lang="en-US" dirty="0" smtClean="0">
                <a:hlinkClick r:id="rId3"/>
              </a:rPr>
              <a:t>lenyjk@mail.uc.edu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smtClean="0"/>
              <a:t>Public Affairs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001000" cy="4267200"/>
          </a:xfrm>
        </p:spPr>
        <p:txBody>
          <a:bodyPr/>
          <a:lstStyle/>
          <a:p>
            <a:r>
              <a:rPr lang="en-US" dirty="0" smtClean="0"/>
              <a:t>We have a new survey!</a:t>
            </a:r>
          </a:p>
          <a:p>
            <a:pPr lvl="1"/>
            <a:r>
              <a:rPr lang="en-US" dirty="0" smtClean="0"/>
              <a:t>For those who </a:t>
            </a:r>
            <a:r>
              <a:rPr lang="en-US" smtClean="0"/>
              <a:t>attended our Fall </a:t>
            </a:r>
            <a:r>
              <a:rPr lang="en-US" dirty="0" smtClean="0"/>
              <a:t>Career Fair</a:t>
            </a:r>
          </a:p>
          <a:p>
            <a:pPr lvl="1"/>
            <a:r>
              <a:rPr lang="en-US" dirty="0" smtClean="0"/>
              <a:t>tribunal.uc.edu/surveys/</a:t>
            </a:r>
            <a:r>
              <a:rPr lang="en-US" dirty="0" err="1" smtClean="0"/>
              <a:t>careerfair</a:t>
            </a:r>
            <a:endParaRPr lang="en-US" dirty="0" smtClean="0"/>
          </a:p>
          <a:p>
            <a:r>
              <a:rPr lang="en-US" dirty="0" smtClean="0"/>
              <a:t>Follow us on Twitter: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UCTribunal</a:t>
            </a:r>
            <a:endParaRPr lang="en-US" dirty="0" smtClean="0"/>
          </a:p>
          <a:p>
            <a:r>
              <a:rPr lang="en-US" dirty="0" smtClean="0"/>
              <a:t>And add us on </a:t>
            </a:r>
            <a:r>
              <a:rPr lang="en-US" dirty="0" err="1" smtClean="0"/>
              <a:t>Facebook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“The UC Engineering and Applied Science Tribunal”</a:t>
            </a:r>
          </a:p>
          <a:p>
            <a:r>
              <a:rPr lang="en-US" dirty="0" smtClean="0"/>
              <a:t>Tribunal photos? Contact:</a:t>
            </a:r>
          </a:p>
          <a:p>
            <a:pPr lvl="1"/>
            <a:r>
              <a:rPr lang="en-US" dirty="0" smtClean="0"/>
              <a:t>billsce@mail.uc.edu</a:t>
            </a: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>
                <a:solidFill>
                  <a:schemeClr val="tx2"/>
                </a:solidFill>
                <a:latin typeface="Myriad Pro" pitchFamily="34" charset="0"/>
              </a:rPr>
              <a:t>Chair:</a:t>
            </a:r>
            <a:r>
              <a:rPr lang="en-US" sz="1600" u="sng" dirty="0">
                <a:solidFill>
                  <a:schemeClr val="tx2"/>
                </a:solidFill>
                <a:latin typeface="Myriad Pro" pitchFamily="34" charset="0"/>
              </a:rPr>
              <a:t> 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Courtney Bills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smtClean="0"/>
              <a:t>Recognition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752600"/>
            <a:ext cx="8153400" cy="4267200"/>
          </a:xfrm>
        </p:spPr>
        <p:txBody>
          <a:bodyPr/>
          <a:lstStyle/>
          <a:p>
            <a:r>
              <a:rPr lang="en-US" dirty="0" smtClean="0"/>
              <a:t>Outstanding Senior awards applications</a:t>
            </a:r>
          </a:p>
          <a:p>
            <a:pPr lvl="1"/>
            <a:r>
              <a:rPr lang="en-US" dirty="0" smtClean="0"/>
              <a:t>Due February 13</a:t>
            </a:r>
            <a:r>
              <a:rPr lang="en-US" baseline="30000" dirty="0" smtClean="0"/>
              <a:t>th</a:t>
            </a:r>
            <a:r>
              <a:rPr lang="en-US" dirty="0" smtClean="0"/>
              <a:t>  (THIS Wednesday!)</a:t>
            </a:r>
          </a:p>
          <a:p>
            <a:pPr lvl="1"/>
            <a:r>
              <a:rPr lang="en-US" dirty="0" smtClean="0"/>
              <a:t>Download, complete, print, leave in admissions office.</a:t>
            </a:r>
          </a:p>
          <a:p>
            <a:r>
              <a:rPr lang="en-US" dirty="0" smtClean="0"/>
              <a:t>Professor and TA of the Semester nominations</a:t>
            </a:r>
          </a:p>
          <a:p>
            <a:pPr lvl="1"/>
            <a:r>
              <a:rPr lang="en-US" dirty="0" smtClean="0"/>
              <a:t>Due April 3</a:t>
            </a:r>
            <a:r>
              <a:rPr lang="en-US" baseline="30000" dirty="0" smtClean="0"/>
              <a:t>rd</a:t>
            </a:r>
            <a:r>
              <a:rPr lang="en-US" dirty="0" smtClean="0"/>
              <a:t>  </a:t>
            </a:r>
          </a:p>
          <a:p>
            <a:r>
              <a:rPr lang="en-US" dirty="0" smtClean="0"/>
              <a:t>Freshman and Junior of the Year applications</a:t>
            </a:r>
          </a:p>
          <a:p>
            <a:pPr lvl="1"/>
            <a:r>
              <a:rPr lang="en-US" dirty="0" smtClean="0"/>
              <a:t>Coming soon! Will be due April 3</a:t>
            </a:r>
            <a:r>
              <a:rPr lang="en-US" baseline="30000" dirty="0" smtClean="0"/>
              <a:t>rd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tribunal.uc.edu/recognition</a:t>
            </a:r>
          </a:p>
          <a:p>
            <a:pPr lvl="1">
              <a:buFontTx/>
              <a:buNone/>
            </a:pPr>
            <a:endParaRPr lang="en-US" dirty="0" smtClean="0"/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7543800" y="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>
                <a:solidFill>
                  <a:schemeClr val="tx2"/>
                </a:solidFill>
                <a:latin typeface="Myriad Pro" pitchFamily="34" charset="0"/>
              </a:rPr>
              <a:t>Chair:</a:t>
            </a:r>
            <a:r>
              <a:rPr lang="en-US" sz="1600" u="sng">
                <a:solidFill>
                  <a:schemeClr val="tx2"/>
                </a:solidFill>
                <a:latin typeface="Myriad Pro" pitchFamily="34" charset="0"/>
              </a:rPr>
              <a:t> </a:t>
            </a:r>
          </a:p>
          <a:p>
            <a:pPr eaLnBrk="0" hangingPunct="0"/>
            <a:r>
              <a:rPr lang="en-US" sz="1600">
                <a:solidFill>
                  <a:schemeClr val="tx2"/>
                </a:solidFill>
                <a:latin typeface="Myriad Pro" pitchFamily="34" charset="0"/>
              </a:rPr>
              <a:t>Ken Okoye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SOCC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001000" cy="4267200"/>
          </a:xfrm>
        </p:spPr>
        <p:txBody>
          <a:bodyPr/>
          <a:lstStyle/>
          <a:p>
            <a:r>
              <a:rPr lang="en-US" dirty="0" smtClean="0"/>
              <a:t>Baldwin Lobby table reservations</a:t>
            </a:r>
          </a:p>
          <a:p>
            <a:pPr lvl="1"/>
            <a:r>
              <a:rPr lang="en-US" dirty="0">
                <a:hlinkClick r:id="rId2"/>
              </a:rPr>
              <a:t>http://tribunal.uc.edu/socc/table-</a:t>
            </a:r>
            <a:r>
              <a:rPr lang="en-US" dirty="0" smtClean="0">
                <a:hlinkClick r:id="rId2"/>
              </a:rPr>
              <a:t>reservation</a:t>
            </a:r>
            <a:endParaRPr lang="en-US" dirty="0" smtClean="0"/>
          </a:p>
          <a:p>
            <a:r>
              <a:rPr lang="en-US" dirty="0" smtClean="0"/>
              <a:t>Tearing flyers down</a:t>
            </a:r>
          </a:p>
          <a:p>
            <a:pPr lvl="1"/>
            <a:r>
              <a:rPr lang="en-US" dirty="0" smtClean="0"/>
              <a:t>Must complete 2 for your committee requirement</a:t>
            </a:r>
          </a:p>
          <a:p>
            <a:pPr lvl="1"/>
            <a:endParaRPr lang="en-US" dirty="0"/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Chair:</a:t>
            </a:r>
            <a:r>
              <a:rPr lang="en-US" sz="1600" u="sng" dirty="0" smtClean="0">
                <a:solidFill>
                  <a:schemeClr val="tx2"/>
                </a:solidFill>
                <a:latin typeface="Myriad Pro" pitchFamily="34" charset="0"/>
              </a:rPr>
              <a:t> </a:t>
            </a:r>
            <a:endParaRPr lang="en-US" sz="1600" u="sng" dirty="0">
              <a:solidFill>
                <a:schemeClr val="tx2"/>
              </a:solidFill>
              <a:latin typeface="Myriad Pro" pitchFamily="34" charset="0"/>
            </a:endParaRPr>
          </a:p>
          <a:p>
            <a:pPr eaLnBrk="0" hangingPunct="0"/>
            <a:r>
              <a:rPr lang="en-US" sz="1600" dirty="0">
                <a:solidFill>
                  <a:schemeClr val="tx2"/>
                </a:solidFill>
                <a:latin typeface="Myriad Pro" pitchFamily="34" charset="0"/>
              </a:rPr>
              <a:t>Amanda LaCombe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35164"/>
            <a:ext cx="8686800" cy="3551237"/>
          </a:xfrm>
        </p:spPr>
        <p:txBody>
          <a:bodyPr/>
          <a:lstStyle/>
          <a:p>
            <a:pPr>
              <a:buNone/>
            </a:pPr>
            <a:r>
              <a:rPr lang="en-US" sz="9600" dirty="0" smtClean="0"/>
              <a:t>   May 18</a:t>
            </a:r>
            <a:r>
              <a:rPr lang="en-US" sz="9600" baseline="30000" dirty="0" smtClean="0"/>
              <a:t>th</a:t>
            </a:r>
            <a:r>
              <a:rPr lang="en-US" sz="9600" dirty="0" smtClean="0"/>
              <a:t> at THE BEACH!!!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467600" y="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charset="0"/>
              </a:rPr>
              <a:t>Chair:</a:t>
            </a:r>
            <a:r>
              <a:rPr lang="en-US" sz="1600" u="sng" dirty="0" smtClean="0">
                <a:solidFill>
                  <a:schemeClr val="tx2"/>
                </a:solidFill>
                <a:latin typeface="Myriad Pro" charset="0"/>
              </a:rPr>
              <a:t> 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Chris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Katuscak</a:t>
            </a:r>
            <a:endParaRPr lang="en-US" sz="1600" dirty="0">
              <a:solidFill>
                <a:schemeClr val="tx2"/>
              </a:solidFill>
              <a:latin typeface="Myriad Pro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8077200" cy="1143000"/>
          </a:xfrm>
        </p:spPr>
        <p:txBody>
          <a:bodyPr/>
          <a:lstStyle/>
          <a:p>
            <a:r>
              <a:rPr lang="en-US" b="1" u="sng" dirty="0" err="1" smtClean="0"/>
              <a:t>EWeek</a:t>
            </a:r>
            <a:r>
              <a:rPr lang="en-US" b="1" u="sng" dirty="0" smtClean="0"/>
              <a:t>: </a:t>
            </a:r>
            <a:r>
              <a:rPr lang="en-US" i="1" u="sng" dirty="0" smtClean="0"/>
              <a:t>Feb 17-23</a:t>
            </a:r>
            <a:endParaRPr lang="en-US" i="1" u="sng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6324600"/>
            <a:ext cx="6781800" cy="5334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Interest/Questions?  uc.eweek@gmail.com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086600" y="0"/>
            <a:ext cx="205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charset="0"/>
              </a:rPr>
              <a:t>Chairs:</a:t>
            </a:r>
            <a:r>
              <a:rPr lang="en-US" sz="1600" u="sng" dirty="0" smtClean="0">
                <a:solidFill>
                  <a:schemeClr val="tx2"/>
                </a:solidFill>
                <a:latin typeface="Myriad Pro" charset="0"/>
              </a:rPr>
              <a:t> 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Zachary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Nieberding</a:t>
            </a:r>
            <a:endParaRPr lang="en-US" sz="1600" dirty="0" smtClean="0">
              <a:solidFill>
                <a:schemeClr val="tx2"/>
              </a:solidFill>
              <a:latin typeface="Myriad Pro" charset="0"/>
            </a:endParaRPr>
          </a:p>
          <a:p>
            <a:pPr eaLnBrk="0" hangingPunct="0"/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Maggy</a:t>
            </a:r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Zorc</a:t>
            </a:r>
            <a:endParaRPr lang="en-US" sz="1600" dirty="0" smtClean="0">
              <a:solidFill>
                <a:schemeClr val="tx2"/>
              </a:solidFill>
              <a:latin typeface="Myriad Pro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Alison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Hayfer</a:t>
            </a:r>
            <a:endParaRPr lang="en-US" sz="1600" dirty="0">
              <a:solidFill>
                <a:schemeClr val="tx2"/>
              </a:solidFill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8610600" cy="3962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-Registration closed. Team leaders will receive email this week for event calendar and other information. </a:t>
            </a:r>
          </a:p>
          <a:p>
            <a:pPr>
              <a:buFontTx/>
              <a:buNone/>
            </a:pPr>
            <a:endParaRPr lang="en-US" sz="1000" dirty="0" smtClean="0"/>
          </a:p>
          <a:p>
            <a:pPr>
              <a:buFontTx/>
              <a:buNone/>
            </a:pPr>
            <a:r>
              <a:rPr lang="en-US" dirty="0" smtClean="0"/>
              <a:t>-</a:t>
            </a:r>
            <a:r>
              <a:rPr lang="en-US" b="1" dirty="0" smtClean="0"/>
              <a:t>Banquet</a:t>
            </a:r>
            <a:r>
              <a:rPr lang="en-US" dirty="0" smtClean="0"/>
              <a:t> tickets on sale this week!  (Sat., Feb 23)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i="1" dirty="0" smtClean="0"/>
              <a:t>Wednesday, Feb 13-Tuesday, Feb 19, </a:t>
            </a:r>
          </a:p>
          <a:p>
            <a:pPr>
              <a:buFontTx/>
              <a:buNone/>
            </a:pPr>
            <a:r>
              <a:rPr lang="en-US" i="1" dirty="0" smtClean="0"/>
              <a:t>	10a-2p in Baldwin Lobby</a:t>
            </a:r>
          </a:p>
          <a:p>
            <a:pPr>
              <a:buFontTx/>
              <a:buNone/>
            </a:pPr>
            <a:r>
              <a:rPr lang="en-US" i="1" dirty="0" smtClean="0"/>
              <a:t>	</a:t>
            </a:r>
            <a:r>
              <a:rPr lang="en-US" u="sng" dirty="0" smtClean="0"/>
              <a:t>Free shirt for first 50 tickets purchased! </a:t>
            </a:r>
          </a:p>
          <a:p>
            <a:pPr>
              <a:buFontTx/>
              <a:buNone/>
            </a:pPr>
            <a:endParaRPr lang="en-US" sz="900" i="1" dirty="0" smtClean="0"/>
          </a:p>
          <a:p>
            <a:pPr>
              <a:buFontTx/>
              <a:buNone/>
            </a:pPr>
            <a:r>
              <a:rPr lang="en-US" dirty="0" smtClean="0"/>
              <a:t>-</a:t>
            </a:r>
            <a:r>
              <a:rPr lang="en-US" dirty="0" err="1" smtClean="0"/>
              <a:t>EWeek</a:t>
            </a:r>
            <a:r>
              <a:rPr lang="en-US" dirty="0" smtClean="0"/>
              <a:t> volunteer meeting after General Meeting</a:t>
            </a:r>
          </a:p>
        </p:txBody>
      </p:sp>
    </p:spTree>
    <p:extLst>
      <p:ext uri="{BB962C8B-B14F-4D97-AF65-F5344CB8AC3E}">
        <p14:creationId xmlns:p14="http://schemas.microsoft.com/office/powerpoint/2010/main" val="243658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6"/>
          <p:cNvSpPr>
            <a:spLocks noGrp="1"/>
          </p:cNvSpPr>
          <p:nvPr>
            <p:ph type="title"/>
          </p:nvPr>
        </p:nvSpPr>
        <p:spPr>
          <a:xfrm>
            <a:off x="7620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Other Student Group Announcements</a:t>
            </a:r>
          </a:p>
        </p:txBody>
      </p:sp>
      <p:sp>
        <p:nvSpPr>
          <p:cNvPr id="22531" name="Content Placeholder 4"/>
          <p:cNvSpPr>
            <a:spLocks noGrp="1"/>
          </p:cNvSpPr>
          <p:nvPr>
            <p:ph idx="1"/>
          </p:nvPr>
        </p:nvSpPr>
        <p:spPr>
          <a:xfrm>
            <a:off x="1219200" y="2057400"/>
            <a:ext cx="7467600" cy="41148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sz="4000" smtClean="0"/>
          </a:p>
          <a:p>
            <a:pPr marL="0" indent="0" algn="ctr">
              <a:buFontTx/>
              <a:buNone/>
            </a:pPr>
            <a:r>
              <a:rPr lang="en-US" sz="4000" smtClean="0"/>
              <a:t>Know of something going on within the college?</a:t>
            </a:r>
          </a:p>
          <a:p>
            <a:pPr marL="0" indent="0" algn="ctr">
              <a:buFontTx/>
              <a:buNone/>
            </a:pPr>
            <a:r>
              <a:rPr lang="en-US" sz="4000" smtClean="0"/>
              <a:t/>
            </a:r>
            <a:br>
              <a:rPr lang="en-US" sz="4000" smtClean="0"/>
            </a:br>
            <a:r>
              <a:rPr lang="en-US" sz="4800" b="1" i="1" u="sng" smtClean="0"/>
              <a:t>Announce it now!</a:t>
            </a:r>
          </a:p>
        </p:txBody>
      </p:sp>
      <p:sp>
        <p:nvSpPr>
          <p:cNvPr id="22532" name="Content Placeholder 7"/>
          <p:cNvSpPr>
            <a:spLocks/>
          </p:cNvSpPr>
          <p:nvPr/>
        </p:nvSpPr>
        <p:spPr bwMode="auto">
          <a:xfrm>
            <a:off x="609600" y="22558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25000"/>
              <a:buFontTx/>
              <a:buBlip>
                <a:blip r:embed="rId3"/>
              </a:buBlip>
            </a:pPr>
            <a:endParaRPr lang="en-US" sz="3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>
          <a:xfrm>
            <a:off x="838200" y="1447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Constructive Criticism</a:t>
            </a:r>
          </a:p>
        </p:txBody>
      </p:sp>
      <p:sp>
        <p:nvSpPr>
          <p:cNvPr id="23555" name="Subtitle 4"/>
          <p:cNvSpPr>
            <a:spLocks noGrp="1"/>
          </p:cNvSpPr>
          <p:nvPr>
            <p:ph idx="1"/>
          </p:nvPr>
        </p:nvSpPr>
        <p:spPr>
          <a:xfrm>
            <a:off x="457200" y="3200400"/>
            <a:ext cx="8686800" cy="2209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dirty="0" smtClean="0"/>
              <a:t>What do you like/dislike about the college?</a:t>
            </a:r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Comments / Questions?</a:t>
            </a:r>
          </a:p>
          <a:p>
            <a:pPr marL="0" indent="0" algn="ctr" eaLnBrk="1" hangingPunct="1">
              <a:buFontTx/>
              <a:buNone/>
            </a:pPr>
            <a:endParaRPr lang="en-US" dirty="0" smtClean="0"/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What would you like to see Tribunal do next?</a:t>
            </a:r>
          </a:p>
          <a:p>
            <a:pPr marL="0" indent="0" algn="ctr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>
          <a:xfrm>
            <a:off x="7620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u="sng" dirty="0" smtClean="0"/>
              <a:t>Next Meeting</a:t>
            </a:r>
          </a:p>
        </p:txBody>
      </p:sp>
      <p:sp>
        <p:nvSpPr>
          <p:cNvPr id="24579" name="Subtitle 4"/>
          <p:cNvSpPr>
            <a:spLocks noGrp="1"/>
          </p:cNvSpPr>
          <p:nvPr>
            <p:ph idx="1"/>
          </p:nvPr>
        </p:nvSpPr>
        <p:spPr>
          <a:xfrm>
            <a:off x="685800" y="2438400"/>
            <a:ext cx="8229600" cy="3733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February 25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</a:p>
          <a:p>
            <a:pPr algn="ctr">
              <a:buFontTx/>
              <a:buNone/>
            </a:pPr>
            <a:r>
              <a:rPr lang="en-US" dirty="0" smtClean="0"/>
              <a:t>Location: 544/644</a:t>
            </a:r>
          </a:p>
          <a:p>
            <a:pPr algn="ctr"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r>
              <a:rPr lang="en-US" dirty="0" smtClean="0"/>
              <a:t>Visit us at our office – 652 Baldwin</a:t>
            </a:r>
          </a:p>
          <a:p>
            <a:pPr algn="ctr">
              <a:buFontTx/>
              <a:buNone/>
            </a:pPr>
            <a:r>
              <a:rPr lang="en-US" dirty="0" smtClean="0"/>
              <a:t>www.tribunal.uc.edu</a:t>
            </a:r>
          </a:p>
          <a:p>
            <a:pPr algn="ctr">
              <a:buFontTx/>
              <a:buNone/>
            </a:pPr>
            <a:r>
              <a:rPr lang="en-US" dirty="0" smtClean="0"/>
              <a:t>(513) 556-5439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/>
        </p:nvSpPr>
        <p:spPr bwMode="auto">
          <a:xfrm>
            <a:off x="1447800" y="3810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i="0" dirty="0" smtClean="0">
                <a:solidFill>
                  <a:schemeClr val="tx1"/>
                </a:solidFill>
                <a:latin typeface="+mj-lt"/>
              </a:rPr>
              <a:t>Purpose</a:t>
            </a:r>
          </a:p>
        </p:txBody>
      </p:sp>
      <p:sp>
        <p:nvSpPr>
          <p:cNvPr id="5" name="Content Placeholder 5"/>
          <p:cNvSpPr>
            <a:spLocks noGrp="1"/>
          </p:cNvSpPr>
          <p:nvPr/>
        </p:nvSpPr>
        <p:spPr bwMode="auto">
          <a:xfrm>
            <a:off x="1168400" y="1752601"/>
            <a:ext cx="7594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Blip>
                <a:blip r:embed="rId2"/>
              </a:buBlip>
              <a:defRPr sz="3200" baseline="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8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•"/>
              <a:defRPr sz="24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just" eaLnBrk="1" hangingPunct="1">
              <a:buFontTx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To represent the students of the College of Engineering &amp; Applied Science on all relevant issues, specifically with curriculum, academic and professional standards, and computing services.  Engineering &amp; Applied Science Tribunal will also attempt to assist the students with non-academic issues whenever possible.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758825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Tribunal Officers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033585"/>
              </p:ext>
            </p:extLst>
          </p:nvPr>
        </p:nvGraphicFramePr>
        <p:xfrm>
          <a:off x="0" y="1524000"/>
          <a:ext cx="9120188" cy="49968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700"/>
                <a:gridCol w="152300"/>
                <a:gridCol w="75938"/>
                <a:gridCol w="4472250"/>
              </a:tblGrid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Megan Fox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Mason Stout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Associate 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Andrew Griggs</a:t>
                      </a:r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Treasurer: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 smtClean="0"/>
                        <a:t>Peter </a:t>
                      </a:r>
                      <a:r>
                        <a:rPr lang="en-US" sz="2200" b="1" baseline="0" dirty="0" err="1" smtClean="0"/>
                        <a:t>Beaucage</a:t>
                      </a:r>
                      <a:endParaRPr lang="en-US" sz="2200" b="1" baseline="0" dirty="0" smtClean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</a:txBody>
                  <a:tcPr marL="50433" marR="50433" marT="33450" marB="33450" anchor="ctr"/>
                </a:tc>
              </a:tr>
              <a:tr h="581033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Secretary: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Hannah Kenny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57899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Senators: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Aaron </a:t>
                      </a:r>
                      <a:r>
                        <a:rPr lang="en-US" sz="2200" b="1" baseline="0" dirty="0" err="1" smtClean="0"/>
                        <a:t>Rumburg</a:t>
                      </a:r>
                      <a:endParaRPr lang="en-US" sz="2200" b="1" baseline="0" dirty="0" smtClean="0"/>
                    </a:p>
                    <a:p>
                      <a:r>
                        <a:rPr lang="en-US" sz="2200" b="1" baseline="0" dirty="0" smtClean="0"/>
                        <a:t>Cody Clark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142355"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algn="r"/>
                      <a:endParaRPr lang="en-US" sz="7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402219">
                <a:tc gridSpan="4">
                  <a:txBody>
                    <a:bodyPr/>
                    <a:lstStyle/>
                    <a:p>
                      <a:pPr algn="ctr"/>
                      <a:endParaRPr lang="en-US" sz="2200" b="1" u="sng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b="1" u="sng" dirty="0"/>
                    </a:p>
                  </a:txBody>
                  <a:tcPr marL="50433" marR="50433" marT="33450" marB="33450" anchor="ctr"/>
                </a:tc>
                <a:tc hMerge="1">
                  <a:txBody>
                    <a:bodyPr/>
                    <a:lstStyle/>
                    <a:p>
                      <a:endParaRPr lang="en-US" sz="2000" b="1" u="sng" dirty="0" smtClean="0"/>
                    </a:p>
                  </a:txBody>
                  <a:tcPr marL="50433" marR="50433" marT="33450" marB="33450" anchor="ctr"/>
                </a:tc>
              </a:tr>
              <a:tr h="402219">
                <a:tc>
                  <a:txBody>
                    <a:bodyPr/>
                    <a:lstStyle/>
                    <a:p>
                      <a:pPr algn="r"/>
                      <a:endParaRPr lang="en-US" sz="2200" b="1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marL="50433" marR="50433" marT="33450" marB="33450" anchor="ctr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6350"/>
            <a:ext cx="8839200" cy="758825"/>
          </a:xfrm>
        </p:spPr>
        <p:txBody>
          <a:bodyPr/>
          <a:lstStyle/>
          <a:p>
            <a:pPr eaLnBrk="1" hangingPunct="1"/>
            <a:r>
              <a:rPr lang="en-US" b="1" u="sng" smtClean="0"/>
              <a:t>Tribunal Executives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495818"/>
              </p:ext>
            </p:extLst>
          </p:nvPr>
        </p:nvGraphicFramePr>
        <p:xfrm>
          <a:off x="372579" y="914400"/>
          <a:ext cx="8539646" cy="4871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2353"/>
                <a:gridCol w="126268"/>
                <a:gridCol w="3991025"/>
              </a:tblGrid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Career Fair: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Tim </a:t>
                      </a:r>
                      <a:r>
                        <a:rPr lang="en-US" sz="2000" b="1" baseline="0" dirty="0" err="1" smtClean="0"/>
                        <a:t>Schafermeyer</a:t>
                      </a:r>
                      <a:r>
                        <a:rPr lang="en-US" sz="2000" b="1" baseline="0" dirty="0" smtClean="0"/>
                        <a:t>, </a:t>
                      </a:r>
                    </a:p>
                    <a:p>
                      <a:r>
                        <a:rPr lang="en-US" sz="2000" b="1" baseline="0" dirty="0" smtClean="0"/>
                        <a:t>Andrew Griggs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Collegiate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Mason Stout, Peter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Beaucage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EWeek</a:t>
                      </a:r>
                      <a:r>
                        <a:rPr lang="en-US" sz="2000" b="1" dirty="0" smtClean="0"/>
                        <a:t>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Zach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Nieberding</a:t>
                      </a:r>
                      <a:endParaRPr lang="en-US" sz="2000" b="1" baseline="0" dirty="0" smtClean="0"/>
                    </a:p>
                    <a:p>
                      <a:r>
                        <a:rPr lang="en-US" sz="2000" b="1" baseline="0" dirty="0" err="1" smtClean="0"/>
                        <a:t>Maggy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Zorc</a:t>
                      </a:r>
                      <a:r>
                        <a:rPr lang="en-US" sz="2000" b="1" baseline="0" dirty="0" smtClean="0"/>
                        <a:t>, Alison </a:t>
                      </a:r>
                      <a:r>
                        <a:rPr lang="en-US" sz="2000" b="1" baseline="0" dirty="0" err="1" smtClean="0"/>
                        <a:t>Hayfer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FELD: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Hannah Kenny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Homecoming: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Ashley Snead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Luau: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marL="0" marR="0" indent="0" algn="l" defTabSz="914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Chris </a:t>
                      </a:r>
                      <a:r>
                        <a:rPr lang="en-US" sz="18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Katuscak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Recognition: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Ken </a:t>
                      </a:r>
                      <a:r>
                        <a:rPr lang="en-US" sz="2000" b="1" dirty="0" err="1" smtClean="0"/>
                        <a:t>Okoye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8922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Public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i="0" dirty="0" smtClean="0"/>
                        <a:t>Courtney Bills</a:t>
                      </a:r>
                    </a:p>
                  </a:txBody>
                  <a:tcPr marL="50434" marR="50434" marT="33452" marB="33452" anchor="ctr"/>
                </a:tc>
              </a:tr>
              <a:tr h="355818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SOCC: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Amanda Lacombe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Special Events: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Juliann </a:t>
                      </a:r>
                      <a:r>
                        <a:rPr lang="en-US" sz="2000" b="1" dirty="0" err="1" smtClean="0"/>
                        <a:t>Leny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Officer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Secretary Report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09800"/>
            <a:ext cx="8305800" cy="4495800"/>
          </a:xfrm>
        </p:spPr>
        <p:txBody>
          <a:bodyPr/>
          <a:lstStyle/>
          <a:p>
            <a:r>
              <a:rPr lang="en-US" dirty="0"/>
              <a:t>Please sign in on your way into the </a:t>
            </a:r>
            <a:r>
              <a:rPr lang="en-US" dirty="0" smtClean="0"/>
              <a:t>meeting at the computers at the back of the room</a:t>
            </a:r>
            <a:endParaRPr lang="en-US" dirty="0"/>
          </a:p>
          <a:p>
            <a:r>
              <a:rPr lang="en-US" dirty="0"/>
              <a:t>In order to put UC Engineering and Applied Science Tribunal on your resume you must be an active member</a:t>
            </a:r>
          </a:p>
          <a:p>
            <a:r>
              <a:rPr lang="en-US" dirty="0"/>
              <a:t>To be considered an </a:t>
            </a:r>
            <a:r>
              <a:rPr lang="en-US" u="sng" dirty="0"/>
              <a:t>active member</a:t>
            </a:r>
            <a:r>
              <a:rPr lang="en-US" dirty="0"/>
              <a:t>, each </a:t>
            </a:r>
            <a:r>
              <a:rPr lang="en-US" dirty="0" smtClean="0"/>
              <a:t>semester </a:t>
            </a:r>
            <a:r>
              <a:rPr lang="en-US" dirty="0"/>
              <a:t>you must attend at least </a:t>
            </a:r>
            <a:r>
              <a:rPr lang="en-US" u="sng" dirty="0" smtClean="0"/>
              <a:t>4</a:t>
            </a:r>
            <a:r>
              <a:rPr lang="en-US" dirty="0" smtClean="0"/>
              <a:t> </a:t>
            </a:r>
            <a:r>
              <a:rPr lang="en-US" dirty="0"/>
              <a:t>meetings and be involved with a committee</a:t>
            </a:r>
          </a:p>
          <a:p>
            <a:pPr lvl="1"/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239000" y="228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Officer:</a:t>
            </a:r>
          </a:p>
          <a:p>
            <a:r>
              <a:rPr lang="en-US" b="1" dirty="0" smtClean="0"/>
              <a:t>Hannah Kenny </a:t>
            </a:r>
          </a:p>
        </p:txBody>
      </p:sp>
    </p:spTree>
    <p:extLst>
      <p:ext uri="{BB962C8B-B14F-4D97-AF65-F5344CB8AC3E}">
        <p14:creationId xmlns:p14="http://schemas.microsoft.com/office/powerpoint/2010/main" val="1464537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Senator’s Report</a:t>
            </a:r>
            <a:endParaRPr lang="en-US" b="1" u="sng" dirty="0"/>
          </a:p>
        </p:txBody>
      </p:sp>
      <p:sp>
        <p:nvSpPr>
          <p:cNvPr id="6" name="Rectangle 5"/>
          <p:cNvSpPr/>
          <p:nvPr/>
        </p:nvSpPr>
        <p:spPr>
          <a:xfrm>
            <a:off x="7086600" y="143470"/>
            <a:ext cx="198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Senators: </a:t>
            </a:r>
          </a:p>
          <a:p>
            <a:r>
              <a:rPr lang="en-US" dirty="0" smtClean="0"/>
              <a:t>Cody Clark</a:t>
            </a:r>
          </a:p>
          <a:p>
            <a:r>
              <a:rPr lang="en-US" dirty="0" smtClean="0"/>
              <a:t>Aaron Rumburg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7924800" cy="4495800"/>
          </a:xfrm>
        </p:spPr>
        <p:txBody>
          <a:bodyPr/>
          <a:lstStyle/>
          <a:p>
            <a:pPr marL="457200" lvl="1" indent="0">
              <a:buNone/>
            </a:pPr>
            <a:endParaRPr lang="en-US" baseline="30000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838200" y="1905000"/>
            <a:ext cx="7848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Flower and Candy Sale</a:t>
            </a:r>
          </a:p>
          <a:p>
            <a:pPr lvl="1"/>
            <a:r>
              <a:rPr lang="en-US" sz="2000" dirty="0" smtClean="0"/>
              <a:t>February 14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11am-2pm outside the </a:t>
            </a:r>
            <a:r>
              <a:rPr lang="en-US" sz="2000" dirty="0" err="1" smtClean="0"/>
              <a:t>rec</a:t>
            </a:r>
            <a:r>
              <a:rPr lang="en-US" sz="2000" dirty="0" smtClean="0"/>
              <a:t> center</a:t>
            </a:r>
          </a:p>
          <a:p>
            <a:endParaRPr lang="en-US" sz="2400" dirty="0" smtClean="0"/>
          </a:p>
          <a:p>
            <a:r>
              <a:rPr lang="en-US" sz="2400" dirty="0" smtClean="0"/>
              <a:t>High speed charging stations for Electronic Devices being put in at </a:t>
            </a:r>
            <a:r>
              <a:rPr lang="en-US" sz="2400" dirty="0" err="1" smtClean="0"/>
              <a:t>Ucit</a:t>
            </a:r>
            <a:r>
              <a:rPr lang="en-US" sz="2400" dirty="0" smtClean="0"/>
              <a:t> lab</a:t>
            </a:r>
          </a:p>
          <a:p>
            <a:endParaRPr lang="en-US" sz="2400" dirty="0" smtClean="0"/>
          </a:p>
          <a:p>
            <a:r>
              <a:rPr lang="en-US" sz="2400" dirty="0" smtClean="0"/>
              <a:t>Student Government Elections!</a:t>
            </a:r>
          </a:p>
          <a:p>
            <a:pPr lvl="1"/>
            <a:r>
              <a:rPr lang="en-US" sz="2000" dirty="0" smtClean="0"/>
              <a:t>Vote on Blackboard February 25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26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and 27</a:t>
            </a:r>
            <a:r>
              <a:rPr lang="en-US" sz="2000" baseline="30000" dirty="0" smtClean="0"/>
              <a:t>th</a:t>
            </a:r>
            <a:endParaRPr lang="en-US" sz="2000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0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Committee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FELD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r>
              <a:rPr lang="en-US" dirty="0"/>
              <a:t>Meeting Time: </a:t>
            </a:r>
            <a:r>
              <a:rPr lang="en-US" b="1" dirty="0"/>
              <a:t>February </a:t>
            </a:r>
            <a:r>
              <a:rPr lang="en-US" b="1" dirty="0" smtClean="0"/>
              <a:t>19 </a:t>
            </a:r>
            <a:r>
              <a:rPr lang="en-US" b="1" dirty="0"/>
              <a:t>at 5:00 PM</a:t>
            </a:r>
          </a:p>
          <a:p>
            <a:r>
              <a:rPr lang="en-US" dirty="0"/>
              <a:t>Location: </a:t>
            </a:r>
            <a:r>
              <a:rPr lang="en-US" b="1" dirty="0"/>
              <a:t>800 Swift</a:t>
            </a:r>
          </a:p>
          <a:p>
            <a:r>
              <a:rPr lang="en-US" b="1" dirty="0"/>
              <a:t>FREE PIZZA </a:t>
            </a:r>
            <a:endParaRPr lang="en-US" b="1" dirty="0" smtClean="0"/>
          </a:p>
          <a:p>
            <a:r>
              <a:rPr lang="en-US" dirty="0" smtClean="0"/>
              <a:t>Activity TBA</a:t>
            </a:r>
          </a:p>
          <a:p>
            <a:r>
              <a:rPr lang="en-US" dirty="0" smtClean="0"/>
              <a:t>If you want to be informed about FELD events and have not yet attended a meeting, see Hannah or John after the meeting or </a:t>
            </a:r>
            <a:r>
              <a:rPr lang="en-US" smtClean="0"/>
              <a:t>email kennyhe@mail.uc.edu</a:t>
            </a: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543800" y="0"/>
            <a:ext cx="1600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marL="341313" indent="-341313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Advisor:</a:t>
            </a:r>
            <a:r>
              <a:rPr lang="en-US" sz="1600" u="sng" dirty="0" smtClean="0">
                <a:solidFill>
                  <a:schemeClr val="tx2"/>
                </a:solidFill>
                <a:latin typeface="Myriad Pro" pitchFamily="34" charset="0"/>
              </a:rPr>
              <a:t> </a:t>
            </a:r>
            <a:endParaRPr lang="en-US" sz="1600" u="sng" dirty="0">
              <a:solidFill>
                <a:schemeClr val="tx2"/>
              </a:solidFill>
              <a:latin typeface="Myriad Pro" pitchFamily="34" charset="0"/>
            </a:endParaRPr>
          </a:p>
          <a:p>
            <a:pPr marL="341313" indent="-341313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Hannah Kenny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  <a:p>
            <a:pPr marL="341313" indent="-341313" eaLnBrk="1" hangingPunct="1"/>
            <a:r>
              <a:rPr lang="en-US" sz="1100" dirty="0" err="1" smtClean="0">
                <a:latin typeface="Calibri" pitchFamily="34" charset="0"/>
              </a:rPr>
              <a:t>kennyhe@mail.uc.edu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</a:rPr>
              <a:t>W</a:t>
            </a:r>
            <a:endParaRPr lang="en-US" sz="1600" dirty="0">
              <a:solidFill>
                <a:schemeClr val="bg1"/>
              </a:solidFill>
              <a:latin typeface="Calibri" pitchFamily="34" charset="0"/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1750</TotalTime>
  <Words>615</Words>
  <Application>Microsoft Office PowerPoint</Application>
  <PresentationFormat>On-screen Show (4:3)</PresentationFormat>
  <Paragraphs>150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Engineering and Applied  Science Tribunal</vt:lpstr>
      <vt:lpstr>PowerPoint Presentation</vt:lpstr>
      <vt:lpstr>Tribunal Officers</vt:lpstr>
      <vt:lpstr>Tribunal Executives</vt:lpstr>
      <vt:lpstr>Officer Reports</vt:lpstr>
      <vt:lpstr>Secretary Report</vt:lpstr>
      <vt:lpstr>Senator’s Report</vt:lpstr>
      <vt:lpstr>Committee Reports</vt:lpstr>
      <vt:lpstr>FELD</vt:lpstr>
      <vt:lpstr>Special Events</vt:lpstr>
      <vt:lpstr>Public Affairs</vt:lpstr>
      <vt:lpstr>Recognition</vt:lpstr>
      <vt:lpstr>SOCC</vt:lpstr>
      <vt:lpstr>LUAU</vt:lpstr>
      <vt:lpstr>EWeek: Feb 17-23</vt:lpstr>
      <vt:lpstr>Other Student Group Announcements</vt:lpstr>
      <vt:lpstr>Constructive Criticism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Report</dc:title>
  <dc:creator>Andrew Griggs</dc:creator>
  <cp:lastModifiedBy>Hannah</cp:lastModifiedBy>
  <cp:revision>57</cp:revision>
  <dcterms:created xsi:type="dcterms:W3CDTF">2012-06-23T16:33:59Z</dcterms:created>
  <dcterms:modified xsi:type="dcterms:W3CDTF">2013-02-11T23:05:22Z</dcterms:modified>
</cp:coreProperties>
</file>