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5" r:id="rId2"/>
    <p:sldId id="266" r:id="rId3"/>
    <p:sldId id="267" r:id="rId4"/>
    <p:sldId id="268" r:id="rId5"/>
    <p:sldId id="270" r:id="rId6"/>
    <p:sldId id="299" r:id="rId7"/>
    <p:sldId id="291" r:id="rId8"/>
    <p:sldId id="271" r:id="rId9"/>
    <p:sldId id="295" r:id="rId10"/>
    <p:sldId id="296" r:id="rId11"/>
    <p:sldId id="287" r:id="rId12"/>
    <p:sldId id="297" r:id="rId13"/>
    <p:sldId id="298" r:id="rId14"/>
    <p:sldId id="292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>
        <p:scale>
          <a:sx n="50" d="100"/>
          <a:sy n="50" d="100"/>
        </p:scale>
        <p:origin x="-1236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9722A-C710-4B0F-8115-DFEE80D0B9B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59374-E3E6-4EE9-A9DD-5D9D37E3F7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865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59374-E3E6-4EE9-A9DD-5D9D37E3F78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FCC0185-857C-442E-9754-5EFF65E329DF}" type="slidenum">
              <a:rPr lang="en-US" sz="1200">
                <a:cs typeface="Arial" charset="0"/>
              </a:rPr>
              <a:pPr algn="r"/>
              <a:t>15</a:t>
            </a:fld>
            <a:endParaRPr lang="en-US" sz="1200">
              <a:cs typeface="Arial" charset="0"/>
            </a:endParaRPr>
          </a:p>
        </p:txBody>
      </p:sp>
      <p:sp>
        <p:nvSpPr>
          <p:cNvPr id="29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6133A-A6CC-4DB5-8494-5242BED781EC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b="1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0C02CD-339B-419C-B8E8-B254159D5166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b="1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0"/>
            <a:ext cx="7620000" cy="9906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3" indent="0" algn="ctr">
              <a:buNone/>
              <a:defRPr/>
            </a:lvl2pPr>
            <a:lvl3pPr marL="914345" indent="0" algn="ctr">
              <a:buNone/>
              <a:defRPr/>
            </a:lvl3pPr>
            <a:lvl4pPr marL="1371518" indent="0" algn="ctr">
              <a:buNone/>
              <a:defRPr/>
            </a:lvl4pPr>
            <a:lvl5pPr marL="1828691" indent="0" algn="ctr">
              <a:buNone/>
              <a:defRPr/>
            </a:lvl5pPr>
            <a:lvl6pPr marL="2285863" indent="0" algn="ctr">
              <a:buNone/>
              <a:defRPr/>
            </a:lvl6pPr>
            <a:lvl7pPr marL="2743036" indent="0" algn="ctr">
              <a:buNone/>
              <a:defRPr/>
            </a:lvl7pPr>
            <a:lvl8pPr marL="3200209" indent="0" algn="ctr">
              <a:buNone/>
              <a:defRPr/>
            </a:lvl8pPr>
            <a:lvl9pPr marL="3657381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248400"/>
            <a:ext cx="144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5EC3B-6544-4BA0-85FC-19BB35D795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7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148F-CFA6-4069-A53F-150BFE0A4D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393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1" y="609600"/>
            <a:ext cx="20193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9055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10C57-76CA-4EE3-8178-B2EBC0DFBE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772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35201"/>
            <a:ext cx="7696244" cy="3550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53064-0445-42AB-990D-19F23DF125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978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3" indent="0">
              <a:buNone/>
              <a:defRPr sz="1800"/>
            </a:lvl2pPr>
            <a:lvl3pPr marL="914345" indent="0">
              <a:buNone/>
              <a:defRPr sz="1600"/>
            </a:lvl3pPr>
            <a:lvl4pPr marL="1371518" indent="0">
              <a:buNone/>
              <a:defRPr sz="1400"/>
            </a:lvl4pPr>
            <a:lvl5pPr marL="1828691" indent="0">
              <a:buNone/>
              <a:defRPr sz="1400"/>
            </a:lvl5pPr>
            <a:lvl6pPr marL="2285863" indent="0">
              <a:buNone/>
              <a:defRPr sz="1400"/>
            </a:lvl6pPr>
            <a:lvl7pPr marL="2743036" indent="0">
              <a:buNone/>
              <a:defRPr sz="1400"/>
            </a:lvl7pPr>
            <a:lvl8pPr marL="3200209" indent="0">
              <a:buNone/>
              <a:defRPr sz="1400"/>
            </a:lvl8pPr>
            <a:lvl9pPr marL="36573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236B1-503E-4626-ABC3-BDB0CDA5F0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150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F21E-B905-4A0A-A1CF-8277D2BF1B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091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4818-9E8A-491D-8A12-7FD6989357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12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80F3-6707-4C45-BCC7-7B7A3F6204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843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08AB0-195B-4C63-AE4C-3767080EF7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70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5580-2D8C-4351-902E-06C34BBBD1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421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5" indent="0">
              <a:buNone/>
              <a:defRPr sz="2400"/>
            </a:lvl3pPr>
            <a:lvl4pPr marL="1371518" indent="0">
              <a:buNone/>
              <a:defRPr sz="2000"/>
            </a:lvl4pPr>
            <a:lvl5pPr marL="1828691" indent="0">
              <a:buNone/>
              <a:defRPr sz="2000"/>
            </a:lvl5pPr>
            <a:lvl6pPr marL="2285863" indent="0">
              <a:buNone/>
              <a:defRPr sz="2000"/>
            </a:lvl6pPr>
            <a:lvl7pPr marL="2743036" indent="0">
              <a:buNone/>
              <a:defRPr sz="2000"/>
            </a:lvl7pPr>
            <a:lvl8pPr marL="3200209" indent="0">
              <a:buNone/>
              <a:defRPr sz="2000"/>
            </a:lvl8pPr>
            <a:lvl9pPr marL="365738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15D1E-9C53-4CA3-B0A2-7FC68B1120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85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om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445250"/>
            <a:ext cx="21764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3" descr="forUC05_9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 userDrawn="1"/>
        </p:nvSpPr>
        <p:spPr>
          <a:xfrm>
            <a:off x="873125" y="5770563"/>
            <a:ext cx="1933575" cy="89217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382" tIns="28191" rIns="56382" bIns="2819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35163"/>
            <a:ext cx="80772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3AE7C7-9E81-4AE0-91D0-8093C420D58A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051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5pPr>
      <a:lvl6pPr marL="45717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1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9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50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22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795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968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6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ottwc@mail.uc.edu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yinterfase.com/uc/CareerFair/Detail/QlE5T2I5N1E4aVhFR3dXTnJKSkp2Wng1Z3B5SmxGdXp1L1U4WE5sZmJkRT01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20700" y="1524000"/>
            <a:ext cx="8623300" cy="990600"/>
          </a:xfrm>
        </p:spPr>
        <p:txBody>
          <a:bodyPr/>
          <a:lstStyle/>
          <a:p>
            <a:r>
              <a:rPr lang="en-US" b="1" dirty="0" smtClean="0"/>
              <a:t>Engineering and Applied </a:t>
            </a:r>
            <a:br>
              <a:rPr lang="en-US" b="1" dirty="0" smtClean="0"/>
            </a:br>
            <a:r>
              <a:rPr lang="en-US" b="1" dirty="0" smtClean="0"/>
              <a:t>Science Tribunal</a:t>
            </a: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533400" y="40005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January 14</a:t>
            </a:r>
            <a:r>
              <a:rPr lang="en-US" sz="4400" baseline="30000" dirty="0" smtClean="0">
                <a:solidFill>
                  <a:schemeClr val="tx2"/>
                </a:solidFill>
                <a:latin typeface="Myriad Pro" pitchFamily="34" charset="0"/>
              </a:rPr>
              <a:t>th</a:t>
            </a:r>
            <a:r>
              <a:rPr lang="en-US" sz="4400" smtClean="0">
                <a:solidFill>
                  <a:schemeClr val="tx2"/>
                </a:solidFill>
                <a:latin typeface="Myriad Pro" pitchFamily="34" charset="0"/>
              </a:rPr>
              <a:t>, 2013</a:t>
            </a:r>
            <a:endParaRPr lang="en-US" sz="4400" dirty="0">
              <a:solidFill>
                <a:schemeClr val="tx2"/>
              </a:solidFill>
              <a:latin typeface="Myriad Pro" pitchFamily="34" charset="0"/>
            </a:endParaRP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533400" y="29718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>
                <a:solidFill>
                  <a:schemeClr val="tx2"/>
                </a:solidFill>
                <a:latin typeface="Myriad Pro" pitchFamily="34" charset="0"/>
              </a:rPr>
              <a:t>General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Career Fair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8305800" cy="4267200"/>
          </a:xfrm>
        </p:spPr>
        <p:txBody>
          <a:bodyPr/>
          <a:lstStyle/>
          <a:p>
            <a:r>
              <a:rPr lang="en-US" sz="2600" dirty="0" smtClean="0"/>
              <a:t>Spring Resume Review Day </a:t>
            </a:r>
          </a:p>
          <a:p>
            <a:pPr lvl="1"/>
            <a:r>
              <a:rPr lang="en-US" sz="2200" dirty="0" smtClean="0"/>
              <a:t>Friday, February 1 from 9 am - 3 pm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r>
              <a:rPr lang="en-US" sz="2600" dirty="0" smtClean="0"/>
              <a:t>Register for a </a:t>
            </a:r>
            <a:r>
              <a:rPr lang="en-US" sz="2600" b="1" dirty="0" smtClean="0"/>
              <a:t>15-minute</a:t>
            </a:r>
            <a:r>
              <a:rPr lang="en-US" sz="2600" dirty="0" smtClean="0"/>
              <a:t> meeting with a professional </a:t>
            </a:r>
          </a:p>
          <a:p>
            <a:r>
              <a:rPr lang="en-US" sz="2600" dirty="0" smtClean="0"/>
              <a:t>Great way to make a </a:t>
            </a:r>
            <a:r>
              <a:rPr lang="en-US" sz="2600" b="1" dirty="0" smtClean="0"/>
              <a:t>one-on-one</a:t>
            </a:r>
            <a:r>
              <a:rPr lang="en-US" sz="2600" dirty="0" smtClean="0"/>
              <a:t> connection</a:t>
            </a:r>
          </a:p>
          <a:p>
            <a:r>
              <a:rPr lang="en-US" sz="2600" dirty="0" smtClean="0"/>
              <a:t>For freshmen, good idea to have your resume looked over before the career fair, and get over the issue of </a:t>
            </a:r>
            <a:r>
              <a:rPr lang="en-US" sz="2600" b="1" dirty="0" smtClean="0"/>
              <a:t>nerves</a:t>
            </a:r>
            <a:r>
              <a:rPr lang="en-US" sz="2600" dirty="0" smtClean="0"/>
              <a:t>!</a:t>
            </a:r>
          </a:p>
          <a:p>
            <a:endParaRPr lang="en-US" sz="800" dirty="0" smtClean="0"/>
          </a:p>
          <a:p>
            <a:pPr marL="0" indent="0" algn="ctr">
              <a:buNone/>
            </a:pPr>
            <a:r>
              <a:rPr lang="en-US" sz="2600" dirty="0" smtClean="0"/>
              <a:t>Be looking out for sign-ups in the next week or two!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781800" y="207818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Coordinators:</a:t>
            </a:r>
          </a:p>
          <a:p>
            <a:r>
              <a:rPr lang="en-US" dirty="0" smtClean="0"/>
              <a:t>Tim Schafermeyer</a:t>
            </a:r>
          </a:p>
          <a:p>
            <a:r>
              <a:rPr lang="en-US" dirty="0" smtClean="0"/>
              <a:t>Andrew Griggs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8513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E-Week</a:t>
            </a:r>
            <a:endParaRPr lang="en-US" b="1" u="sng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6096000"/>
            <a:ext cx="6781800" cy="16002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	Interest/Questions?  uc.eweek@gmail.com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086600" y="0"/>
            <a:ext cx="205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charset="0"/>
              </a:rPr>
              <a:t>Chairs:</a:t>
            </a:r>
            <a:r>
              <a:rPr lang="en-US" sz="1600" u="sng" dirty="0" smtClean="0">
                <a:solidFill>
                  <a:schemeClr val="tx2"/>
                </a:solidFill>
                <a:latin typeface="Myriad Pro" charset="0"/>
              </a:rPr>
              <a:t> 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Zachary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Nieberding</a:t>
            </a:r>
            <a:endParaRPr lang="en-US" sz="1600" dirty="0" smtClean="0">
              <a:solidFill>
                <a:schemeClr val="tx2"/>
              </a:solidFill>
              <a:latin typeface="Myriad Pro" charset="0"/>
            </a:endParaRPr>
          </a:p>
          <a:p>
            <a:pPr eaLnBrk="0" hangingPunct="0"/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Maggy</a:t>
            </a:r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Zorc</a:t>
            </a:r>
            <a:endParaRPr lang="en-US" sz="1600" dirty="0" smtClean="0">
              <a:solidFill>
                <a:schemeClr val="tx2"/>
              </a:solidFill>
              <a:latin typeface="Myriad Pro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Alison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Hayfer</a:t>
            </a:r>
            <a:endParaRPr lang="en-US" sz="1600" dirty="0">
              <a:solidFill>
                <a:schemeClr val="tx2"/>
              </a:solidFill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752600"/>
            <a:ext cx="8153400" cy="4084636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err="1" smtClean="0"/>
              <a:t>EWeek</a:t>
            </a:r>
            <a:r>
              <a:rPr lang="en-US" dirty="0" smtClean="0"/>
              <a:t> is now underway!</a:t>
            </a:r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r>
              <a:rPr lang="en-US" dirty="0" smtClean="0"/>
              <a:t>Registration available for:</a:t>
            </a:r>
          </a:p>
          <a:p>
            <a:pPr lvl="1">
              <a:buNone/>
            </a:pPr>
            <a:r>
              <a:rPr lang="en-US" dirty="0" smtClean="0"/>
              <a:t>-Date Auction</a:t>
            </a:r>
          </a:p>
          <a:p>
            <a:pPr lvl="1">
              <a:buNone/>
            </a:pPr>
            <a:r>
              <a:rPr lang="en-US" dirty="0" smtClean="0"/>
              <a:t>-Teams</a:t>
            </a:r>
          </a:p>
          <a:p>
            <a:pPr lvl="1">
              <a:buNone/>
            </a:pPr>
            <a:r>
              <a:rPr lang="en-US" dirty="0" smtClean="0"/>
              <a:t>-</a:t>
            </a:r>
            <a:r>
              <a:rPr lang="en-US" dirty="0" smtClean="0"/>
              <a:t>Events</a:t>
            </a:r>
          </a:p>
          <a:p>
            <a:pPr lvl="1"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Short meeting for </a:t>
            </a:r>
            <a:r>
              <a:rPr lang="en-US" dirty="0" err="1" smtClean="0"/>
              <a:t>Eweek</a:t>
            </a:r>
            <a:r>
              <a:rPr lang="en-US" dirty="0" smtClean="0"/>
              <a:t> volunteers </a:t>
            </a:r>
            <a:r>
              <a:rPr lang="en-US" dirty="0" smtClean="0"/>
              <a:t>after General </a:t>
            </a:r>
          </a:p>
          <a:p>
            <a:pPr>
              <a:buFontTx/>
              <a:buNone/>
            </a:pPr>
            <a:r>
              <a:rPr lang="en-US" dirty="0" smtClean="0"/>
              <a:t>Meeting</a:t>
            </a:r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4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658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FELD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r>
              <a:rPr lang="en-US" dirty="0" smtClean="0"/>
              <a:t>New meeting time and location TBD</a:t>
            </a:r>
          </a:p>
          <a:p>
            <a:r>
              <a:rPr lang="en-US" dirty="0" smtClean="0"/>
              <a:t>See me after meeting at the front of the room if you’re interested in coming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543800" y="0"/>
            <a:ext cx="1600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marL="341313" indent="-341313"/>
            <a:r>
              <a:rPr lang="en-US" sz="1600" b="1" u="sng" dirty="0" smtClean="0">
                <a:solidFill>
                  <a:schemeClr val="tx2"/>
                </a:solidFill>
                <a:latin typeface="Myriad Pro" pitchFamily="34" charset="0"/>
              </a:rPr>
              <a:t>Advisor:</a:t>
            </a:r>
            <a:r>
              <a:rPr lang="en-US" sz="1600" u="sng" dirty="0" smtClean="0">
                <a:solidFill>
                  <a:schemeClr val="tx2"/>
                </a:solidFill>
                <a:latin typeface="Myriad Pro" pitchFamily="34" charset="0"/>
              </a:rPr>
              <a:t> </a:t>
            </a:r>
            <a:endParaRPr lang="en-US" sz="1600" u="sng" dirty="0">
              <a:solidFill>
                <a:schemeClr val="tx2"/>
              </a:solidFill>
              <a:latin typeface="Myriad Pro" pitchFamily="34" charset="0"/>
            </a:endParaRPr>
          </a:p>
          <a:p>
            <a:pPr marL="341313" indent="-341313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Hannah Kenny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  <a:p>
            <a:pPr marL="341313" indent="-341313" eaLnBrk="1" hangingPunct="1"/>
            <a:r>
              <a:rPr lang="en-US" sz="1100" dirty="0" err="1" smtClean="0">
                <a:latin typeface="Calibri" pitchFamily="34" charset="0"/>
              </a:rPr>
              <a:t>kennyhe@mail.uc.edu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</a:rPr>
              <a:t>W</a:t>
            </a:r>
            <a:endParaRPr lang="en-US" sz="1600" dirty="0">
              <a:solidFill>
                <a:schemeClr val="bg1"/>
              </a:solidFill>
              <a:latin typeface="Calibri" pitchFamily="34" charset="0"/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smtClean="0"/>
              <a:t>Public Affairs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8001000" cy="4267200"/>
          </a:xfrm>
        </p:spPr>
        <p:txBody>
          <a:bodyPr/>
          <a:lstStyle/>
          <a:p>
            <a:r>
              <a:rPr lang="en-US" dirty="0" smtClean="0"/>
              <a:t>Survey</a:t>
            </a:r>
          </a:p>
          <a:p>
            <a:pPr lvl="1"/>
            <a:r>
              <a:rPr lang="en-US" dirty="0" smtClean="0"/>
              <a:t>Five $</a:t>
            </a:r>
            <a:r>
              <a:rPr lang="en-US" smtClean="0"/>
              <a:t>50 gift cards</a:t>
            </a:r>
            <a:endParaRPr lang="en-US" dirty="0" smtClean="0"/>
          </a:p>
          <a:p>
            <a:pPr lvl="1"/>
            <a:r>
              <a:rPr lang="en-US" dirty="0" smtClean="0"/>
              <a:t>Link is on Facebook and Twitter.</a:t>
            </a:r>
          </a:p>
          <a:p>
            <a:r>
              <a:rPr lang="en-US" dirty="0" smtClean="0"/>
              <a:t>Follow us on Twitter: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UCTribunal</a:t>
            </a:r>
            <a:endParaRPr lang="en-US" dirty="0" smtClean="0"/>
          </a:p>
          <a:p>
            <a:r>
              <a:rPr lang="en-US" dirty="0" smtClean="0"/>
              <a:t>And add us on </a:t>
            </a:r>
            <a:r>
              <a:rPr lang="en-US" dirty="0" err="1" smtClean="0"/>
              <a:t>Facebook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“The UC Engineering and Applied Science Tribunal”</a:t>
            </a:r>
          </a:p>
          <a:p>
            <a:r>
              <a:rPr lang="en-US" dirty="0" smtClean="0"/>
              <a:t>Tribunal photos? Contact:</a:t>
            </a:r>
          </a:p>
          <a:p>
            <a:pPr lvl="1"/>
            <a:r>
              <a:rPr lang="en-US" dirty="0" smtClean="0"/>
              <a:t>billsce@mail.uc.edu</a:t>
            </a: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>
                <a:solidFill>
                  <a:schemeClr val="tx2"/>
                </a:solidFill>
                <a:latin typeface="Myriad Pro" pitchFamily="34" charset="0"/>
              </a:rPr>
              <a:t>Chair:</a:t>
            </a:r>
            <a:r>
              <a:rPr lang="en-US" sz="1600" u="sng" dirty="0">
                <a:solidFill>
                  <a:schemeClr val="tx2"/>
                </a:solidFill>
                <a:latin typeface="Myriad Pro" pitchFamily="34" charset="0"/>
              </a:rPr>
              <a:t> 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Courtney Bills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Nominations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1935164"/>
            <a:ext cx="7848600" cy="3551237"/>
          </a:xfrm>
        </p:spPr>
        <p:txBody>
          <a:bodyPr/>
          <a:lstStyle/>
          <a:p>
            <a:r>
              <a:rPr lang="en-US" dirty="0" smtClean="0"/>
              <a:t>VP: </a:t>
            </a:r>
            <a:r>
              <a:rPr lang="en-US" dirty="0" smtClean="0"/>
              <a:t>Mason </a:t>
            </a:r>
            <a:r>
              <a:rPr lang="en-US" dirty="0" smtClean="0"/>
              <a:t>Stout</a:t>
            </a:r>
          </a:p>
          <a:p>
            <a:r>
              <a:rPr lang="en-US" dirty="0" smtClean="0"/>
              <a:t>AVP: </a:t>
            </a:r>
            <a:r>
              <a:rPr lang="en-US" dirty="0" smtClean="0"/>
              <a:t>Andrew Griggs</a:t>
            </a:r>
            <a:endParaRPr lang="en-US" dirty="0" smtClean="0"/>
          </a:p>
          <a:p>
            <a:r>
              <a:rPr lang="en-US" dirty="0" smtClean="0"/>
              <a:t>Treasurer: </a:t>
            </a:r>
            <a:r>
              <a:rPr lang="en-US" dirty="0" smtClean="0"/>
              <a:t>Peter </a:t>
            </a:r>
            <a:r>
              <a:rPr lang="en-US" dirty="0" err="1" smtClean="0"/>
              <a:t>Beaucage</a:t>
            </a:r>
            <a:r>
              <a:rPr lang="en-US" dirty="0" smtClean="0"/>
              <a:t>, </a:t>
            </a:r>
            <a:r>
              <a:rPr lang="en-US" dirty="0" err="1" smtClean="0"/>
              <a:t>Kaleb</a:t>
            </a:r>
            <a:r>
              <a:rPr lang="en-US" dirty="0" smtClean="0"/>
              <a:t> </a:t>
            </a:r>
            <a:r>
              <a:rPr lang="en-US" dirty="0" smtClean="0"/>
              <a:t>Posey, </a:t>
            </a:r>
            <a:r>
              <a:rPr lang="en-US" dirty="0" err="1" smtClean="0"/>
              <a:t>Sijan</a:t>
            </a:r>
            <a:r>
              <a:rPr lang="en-US" dirty="0" smtClean="0"/>
              <a:t> </a:t>
            </a:r>
            <a:r>
              <a:rPr lang="en-US" dirty="0" err="1" smtClean="0"/>
              <a:t>Ranjit</a:t>
            </a:r>
            <a:endParaRPr lang="en-US" dirty="0" smtClean="0"/>
          </a:p>
          <a:p>
            <a:r>
              <a:rPr lang="en-US" dirty="0" smtClean="0"/>
              <a:t>Secretary:</a:t>
            </a:r>
            <a:r>
              <a:rPr lang="en-US" dirty="0" smtClean="0"/>
              <a:t> Hannah Kenny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6"/>
          <p:cNvSpPr>
            <a:spLocks noGrp="1"/>
          </p:cNvSpPr>
          <p:nvPr>
            <p:ph type="title"/>
          </p:nvPr>
        </p:nvSpPr>
        <p:spPr>
          <a:xfrm>
            <a:off x="7620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Other Student Group Announcements</a:t>
            </a:r>
          </a:p>
        </p:txBody>
      </p:sp>
      <p:sp>
        <p:nvSpPr>
          <p:cNvPr id="22531" name="Content Placeholder 4"/>
          <p:cNvSpPr>
            <a:spLocks noGrp="1"/>
          </p:cNvSpPr>
          <p:nvPr>
            <p:ph idx="1"/>
          </p:nvPr>
        </p:nvSpPr>
        <p:spPr>
          <a:xfrm>
            <a:off x="1219200" y="2057400"/>
            <a:ext cx="7467600" cy="41148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sz="4000" smtClean="0"/>
          </a:p>
          <a:p>
            <a:pPr marL="0" indent="0" algn="ctr">
              <a:buFontTx/>
              <a:buNone/>
            </a:pPr>
            <a:r>
              <a:rPr lang="en-US" sz="4000" smtClean="0"/>
              <a:t>Know of something going on within the college?</a:t>
            </a:r>
          </a:p>
          <a:p>
            <a:pPr marL="0" indent="0" algn="ctr">
              <a:buFontTx/>
              <a:buNone/>
            </a:pPr>
            <a:r>
              <a:rPr lang="en-US" sz="4000" smtClean="0"/>
              <a:t/>
            </a:r>
            <a:br>
              <a:rPr lang="en-US" sz="4000" smtClean="0"/>
            </a:br>
            <a:r>
              <a:rPr lang="en-US" sz="4800" b="1" i="1" u="sng" smtClean="0"/>
              <a:t>Announce it now!</a:t>
            </a:r>
          </a:p>
        </p:txBody>
      </p:sp>
      <p:sp>
        <p:nvSpPr>
          <p:cNvPr id="22532" name="Content Placeholder 7"/>
          <p:cNvSpPr>
            <a:spLocks/>
          </p:cNvSpPr>
          <p:nvPr/>
        </p:nvSpPr>
        <p:spPr bwMode="auto">
          <a:xfrm>
            <a:off x="609600" y="22558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25000"/>
              <a:buFontTx/>
              <a:buBlip>
                <a:blip r:embed="rId3"/>
              </a:buBlip>
            </a:pPr>
            <a:endParaRPr lang="en-US" sz="3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>
          <a:xfrm>
            <a:off x="838200" y="14478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Constructive Criticism</a:t>
            </a:r>
          </a:p>
        </p:txBody>
      </p:sp>
      <p:sp>
        <p:nvSpPr>
          <p:cNvPr id="23555" name="Subtitle 4"/>
          <p:cNvSpPr>
            <a:spLocks noGrp="1"/>
          </p:cNvSpPr>
          <p:nvPr>
            <p:ph idx="1"/>
          </p:nvPr>
        </p:nvSpPr>
        <p:spPr>
          <a:xfrm>
            <a:off x="457200" y="3200400"/>
            <a:ext cx="8686800" cy="2209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dirty="0" smtClean="0"/>
              <a:t>What do you like/dislike about the college?</a:t>
            </a:r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Comments / Questions?</a:t>
            </a:r>
          </a:p>
          <a:p>
            <a:pPr marL="0" indent="0" algn="ctr" eaLnBrk="1" hangingPunct="1">
              <a:buFontTx/>
              <a:buNone/>
            </a:pPr>
            <a:endParaRPr lang="en-US" dirty="0" smtClean="0"/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What would you like to see Tribunal do next?</a:t>
            </a:r>
          </a:p>
          <a:p>
            <a:pPr marL="0" indent="0" algn="ctr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>
          <a:xfrm>
            <a:off x="7620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u="sng" dirty="0" smtClean="0"/>
              <a:t>Next Meeting</a:t>
            </a:r>
          </a:p>
        </p:txBody>
      </p:sp>
      <p:sp>
        <p:nvSpPr>
          <p:cNvPr id="24579" name="Subtitle 4"/>
          <p:cNvSpPr>
            <a:spLocks noGrp="1"/>
          </p:cNvSpPr>
          <p:nvPr>
            <p:ph idx="1"/>
          </p:nvPr>
        </p:nvSpPr>
        <p:spPr>
          <a:xfrm>
            <a:off x="685800" y="2438400"/>
            <a:ext cx="8229600" cy="3733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January </a:t>
            </a:r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2013</a:t>
            </a:r>
            <a:endParaRPr lang="en-US" dirty="0" smtClean="0"/>
          </a:p>
          <a:p>
            <a:pPr algn="ctr">
              <a:buFontTx/>
              <a:buNone/>
            </a:pPr>
            <a:r>
              <a:rPr lang="en-US" dirty="0" smtClean="0"/>
              <a:t>Location: 544/644</a:t>
            </a:r>
          </a:p>
          <a:p>
            <a:pPr algn="ctr"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r>
              <a:rPr lang="en-US" dirty="0" smtClean="0"/>
              <a:t>Visit us at our office – 652 Baldwin</a:t>
            </a:r>
          </a:p>
          <a:p>
            <a:pPr algn="ctr">
              <a:buFontTx/>
              <a:buNone/>
            </a:pPr>
            <a:r>
              <a:rPr lang="en-US" dirty="0" smtClean="0"/>
              <a:t>www.tribunal.uc.edu</a:t>
            </a:r>
          </a:p>
          <a:p>
            <a:pPr algn="ctr">
              <a:buFontTx/>
              <a:buNone/>
            </a:pPr>
            <a:r>
              <a:rPr lang="en-US" dirty="0" smtClean="0"/>
              <a:t>(513) 556-5439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/>
        </p:nvSpPr>
        <p:spPr bwMode="auto">
          <a:xfrm>
            <a:off x="1447800" y="381000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i="0" dirty="0" smtClean="0">
                <a:solidFill>
                  <a:schemeClr val="tx1"/>
                </a:solidFill>
                <a:latin typeface="+mj-lt"/>
              </a:rPr>
              <a:t>Purpose</a:t>
            </a:r>
          </a:p>
        </p:txBody>
      </p:sp>
      <p:sp>
        <p:nvSpPr>
          <p:cNvPr id="5" name="Content Placeholder 5"/>
          <p:cNvSpPr>
            <a:spLocks noGrp="1"/>
          </p:cNvSpPr>
          <p:nvPr/>
        </p:nvSpPr>
        <p:spPr bwMode="auto">
          <a:xfrm>
            <a:off x="1168400" y="1752601"/>
            <a:ext cx="7594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Blip>
                <a:blip r:embed="rId2"/>
              </a:buBlip>
              <a:defRPr sz="3200" baseline="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8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•"/>
              <a:defRPr sz="24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just" eaLnBrk="1" hangingPunct="1">
              <a:buFontTx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To represent the students of the College of Engineering &amp; Applied Science on all relevant issues, specifically with curriculum, academic and professional standards, and computing services.  Engineering &amp; Applied Science Tribunal will also attempt to assist the students with non-academic issues whenever possible.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758825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Tribunal Officers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0"/>
          <a:ext cx="9120188" cy="49968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700"/>
                <a:gridCol w="152300"/>
                <a:gridCol w="75938"/>
                <a:gridCol w="4472250"/>
              </a:tblGrid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Megan Fox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Brock </a:t>
                      </a:r>
                      <a:r>
                        <a:rPr lang="en-US" sz="2200" b="1" dirty="0" err="1" smtClean="0"/>
                        <a:t>Pleiman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Associate 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Hannah Kenny</a:t>
                      </a:r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Treasurer: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 smtClean="0"/>
                        <a:t>Peter </a:t>
                      </a:r>
                      <a:r>
                        <a:rPr lang="en-US" sz="2200" b="1" baseline="0" dirty="0" err="1" smtClean="0"/>
                        <a:t>Beaucage</a:t>
                      </a:r>
                      <a:endParaRPr lang="en-US" sz="2200" b="1" baseline="0" dirty="0" smtClean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</a:txBody>
                  <a:tcPr marL="50433" marR="50433" marT="33450" marB="33450" anchor="ctr"/>
                </a:tc>
              </a:tr>
              <a:tr h="581033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Secretary: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Andrew Griggs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57899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Senators: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Aaron </a:t>
                      </a:r>
                      <a:r>
                        <a:rPr lang="en-US" sz="2200" b="1" baseline="0" dirty="0" err="1" smtClean="0"/>
                        <a:t>Rumburg</a:t>
                      </a:r>
                      <a:endParaRPr lang="en-US" sz="2200" b="1" baseline="0" dirty="0" smtClean="0"/>
                    </a:p>
                    <a:p>
                      <a:r>
                        <a:rPr lang="en-US" sz="2200" b="1" baseline="0" dirty="0" smtClean="0"/>
                        <a:t>Cody Clark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142355"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algn="r"/>
                      <a:endParaRPr lang="en-US" sz="7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402219">
                <a:tc gridSpan="4">
                  <a:txBody>
                    <a:bodyPr/>
                    <a:lstStyle/>
                    <a:p>
                      <a:pPr algn="ctr"/>
                      <a:endParaRPr lang="en-US" sz="2200" b="1" u="sng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b="1" u="sng" dirty="0"/>
                    </a:p>
                  </a:txBody>
                  <a:tcPr marL="50433" marR="50433" marT="33450" marB="33450" anchor="ctr"/>
                </a:tc>
                <a:tc hMerge="1">
                  <a:txBody>
                    <a:bodyPr/>
                    <a:lstStyle/>
                    <a:p>
                      <a:endParaRPr lang="en-US" sz="2000" b="1" u="sng" dirty="0" smtClean="0"/>
                    </a:p>
                  </a:txBody>
                  <a:tcPr marL="50433" marR="50433" marT="33450" marB="33450" anchor="ctr"/>
                </a:tc>
              </a:tr>
              <a:tr h="402219">
                <a:tc>
                  <a:txBody>
                    <a:bodyPr/>
                    <a:lstStyle/>
                    <a:p>
                      <a:pPr algn="r"/>
                      <a:endParaRPr lang="en-US" sz="2200" b="1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marL="50433" marR="50433" marT="33450" marB="33450" anchor="ctr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6350"/>
            <a:ext cx="8839200" cy="758825"/>
          </a:xfrm>
        </p:spPr>
        <p:txBody>
          <a:bodyPr/>
          <a:lstStyle/>
          <a:p>
            <a:pPr eaLnBrk="1" hangingPunct="1"/>
            <a:r>
              <a:rPr lang="en-US" b="1" u="sng" smtClean="0"/>
              <a:t>Tribunal Executives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2545238"/>
              </p:ext>
            </p:extLst>
          </p:nvPr>
        </p:nvGraphicFramePr>
        <p:xfrm>
          <a:off x="372579" y="914400"/>
          <a:ext cx="8539646" cy="4871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2353"/>
                <a:gridCol w="126268"/>
                <a:gridCol w="3991025"/>
              </a:tblGrid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Career Fair: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Tim </a:t>
                      </a:r>
                      <a:r>
                        <a:rPr lang="en-US" sz="2000" b="1" baseline="0" dirty="0" err="1" smtClean="0"/>
                        <a:t>Schafermeyer</a:t>
                      </a:r>
                      <a:r>
                        <a:rPr lang="en-US" sz="2000" b="1" baseline="0" dirty="0" smtClean="0"/>
                        <a:t>, </a:t>
                      </a:r>
                    </a:p>
                    <a:p>
                      <a:r>
                        <a:rPr lang="en-US" sz="2000" b="1" baseline="0" dirty="0" smtClean="0"/>
                        <a:t>Andrew Griggs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Collegiate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Mason Stout, Peter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Beaucage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/>
                        <a:t>EWeek</a:t>
                      </a:r>
                      <a:r>
                        <a:rPr lang="en-US" sz="2000" b="1" dirty="0" smtClean="0"/>
                        <a:t>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Zach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Nieberding</a:t>
                      </a:r>
                      <a:endParaRPr lang="en-US" sz="2000" b="1" baseline="0" dirty="0" smtClean="0"/>
                    </a:p>
                    <a:p>
                      <a:r>
                        <a:rPr lang="en-US" sz="2000" b="1" baseline="0" dirty="0" err="1" smtClean="0"/>
                        <a:t>Maggy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Zorc</a:t>
                      </a:r>
                      <a:r>
                        <a:rPr lang="en-US" sz="2000" b="1" baseline="0" dirty="0" smtClean="0"/>
                        <a:t>, Alison </a:t>
                      </a:r>
                      <a:r>
                        <a:rPr lang="en-US" sz="2000" b="1" baseline="0" dirty="0" err="1" smtClean="0"/>
                        <a:t>Hayfer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FELD: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Hannah Kenny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Homecoming: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Ashley Snead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Luau: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marL="0" marR="0" indent="0" algn="l" defTabSz="914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Chris </a:t>
                      </a:r>
                      <a:r>
                        <a:rPr lang="en-US" sz="1800" b="1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Katuscak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Recognition: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8922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Public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i="0" dirty="0" smtClean="0"/>
                        <a:t>Courtney Bills</a:t>
                      </a:r>
                    </a:p>
                  </a:txBody>
                  <a:tcPr marL="50434" marR="50434" marT="33452" marB="33452" anchor="ctr"/>
                </a:tc>
              </a:tr>
              <a:tr h="355818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SOCC: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Amanda Lacombe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Special Events: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Officer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Secretary Report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8400"/>
            <a:ext cx="8305800" cy="4267200"/>
          </a:xfrm>
        </p:spPr>
        <p:txBody>
          <a:bodyPr/>
          <a:lstStyle/>
          <a:p>
            <a:r>
              <a:rPr lang="en-US" dirty="0"/>
              <a:t>Please sign in on your way into the meeting</a:t>
            </a:r>
          </a:p>
          <a:p>
            <a:r>
              <a:rPr lang="en-US" dirty="0"/>
              <a:t>In order to put UC Engineering and Applied Science Tribunal on your resume you must be an active member</a:t>
            </a:r>
          </a:p>
          <a:p>
            <a:r>
              <a:rPr lang="en-US" dirty="0"/>
              <a:t>To be considered an </a:t>
            </a:r>
            <a:r>
              <a:rPr lang="en-US" u="sng" dirty="0"/>
              <a:t>active member</a:t>
            </a:r>
            <a:r>
              <a:rPr lang="en-US" dirty="0"/>
              <a:t>, each </a:t>
            </a:r>
            <a:r>
              <a:rPr lang="en-US" dirty="0" smtClean="0"/>
              <a:t>semester </a:t>
            </a:r>
            <a:r>
              <a:rPr lang="en-US" dirty="0"/>
              <a:t>you must attend at least </a:t>
            </a:r>
            <a:r>
              <a:rPr lang="en-US" u="sng" dirty="0" smtClean="0"/>
              <a:t>4</a:t>
            </a:r>
            <a:r>
              <a:rPr lang="en-US" dirty="0" smtClean="0"/>
              <a:t> </a:t>
            </a:r>
            <a:r>
              <a:rPr lang="en-US" dirty="0"/>
              <a:t>meetings and be involved with a committee</a:t>
            </a:r>
          </a:p>
          <a:p>
            <a:pPr lvl="1"/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239000" y="228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Officer: </a:t>
            </a:r>
          </a:p>
        </p:txBody>
      </p:sp>
    </p:spTree>
    <p:extLst>
      <p:ext uri="{BB962C8B-B14F-4D97-AF65-F5344CB8AC3E}">
        <p14:creationId xmlns="" xmlns:p14="http://schemas.microsoft.com/office/powerpoint/2010/main" val="1464537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Senator’s Report</a:t>
            </a:r>
            <a:endParaRPr lang="en-US" b="1" u="sng" dirty="0"/>
          </a:p>
        </p:txBody>
      </p:sp>
      <p:sp>
        <p:nvSpPr>
          <p:cNvPr id="5" name="Rectangle 4"/>
          <p:cNvSpPr/>
          <p:nvPr/>
        </p:nvSpPr>
        <p:spPr>
          <a:xfrm>
            <a:off x="7086600" y="143470"/>
            <a:ext cx="198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Senators: </a:t>
            </a:r>
          </a:p>
          <a:p>
            <a:r>
              <a:rPr lang="en-US" dirty="0" smtClean="0"/>
              <a:t>Cody Clark</a:t>
            </a:r>
          </a:p>
          <a:p>
            <a:r>
              <a:rPr lang="en-US" dirty="0" smtClean="0"/>
              <a:t>Aaron Rumburg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7924800" cy="4495800"/>
          </a:xfrm>
        </p:spPr>
        <p:txBody>
          <a:bodyPr/>
          <a:lstStyle/>
          <a:p>
            <a:r>
              <a:rPr lang="en-US" dirty="0" err="1" smtClean="0"/>
              <a:t>Ballin</a:t>
            </a:r>
            <a:r>
              <a:rPr lang="en-US" dirty="0" smtClean="0"/>
              <a:t>’ for Abilities</a:t>
            </a:r>
          </a:p>
          <a:p>
            <a:pPr lvl="1"/>
            <a:r>
              <a:rPr lang="en-US" dirty="0" smtClean="0"/>
              <a:t>Sun. Jan 20</a:t>
            </a:r>
            <a:r>
              <a:rPr lang="en-US" baseline="30000" dirty="0" smtClean="0"/>
              <a:t>th</a:t>
            </a:r>
            <a:r>
              <a:rPr lang="en-US" dirty="0" smtClean="0"/>
              <a:t>, 5-8 </a:t>
            </a:r>
            <a:r>
              <a:rPr lang="en-US" dirty="0" smtClean="0"/>
              <a:t>PM</a:t>
            </a:r>
            <a:endParaRPr lang="en-US" dirty="0" smtClean="0"/>
          </a:p>
          <a:p>
            <a:r>
              <a:rPr lang="en-US" dirty="0" smtClean="0"/>
              <a:t>Elect-Her</a:t>
            </a:r>
          </a:p>
          <a:p>
            <a:pPr lvl="1"/>
            <a:r>
              <a:rPr lang="en-US" dirty="0" smtClean="0"/>
              <a:t>Saturday, February 9</a:t>
            </a:r>
            <a:r>
              <a:rPr lang="en-US" baseline="30000" dirty="0" smtClean="0"/>
              <a:t>th</a:t>
            </a:r>
            <a:r>
              <a:rPr lang="en-US" dirty="0" smtClean="0"/>
              <a:t>,  10am-4pm</a:t>
            </a:r>
          </a:p>
          <a:p>
            <a:pPr lvl="1"/>
            <a:r>
              <a:rPr lang="en-US" dirty="0" smtClean="0"/>
              <a:t>Register at uc.edu/</a:t>
            </a:r>
            <a:r>
              <a:rPr lang="en-US" dirty="0" err="1" smtClean="0"/>
              <a:t>sg</a:t>
            </a:r>
            <a:endParaRPr lang="en-US" dirty="0" smtClean="0"/>
          </a:p>
          <a:p>
            <a:pPr lvl="1"/>
            <a:r>
              <a:rPr lang="en-US" dirty="0" smtClean="0"/>
              <a:t>Speakers include Rep. Denise </a:t>
            </a:r>
            <a:r>
              <a:rPr lang="en-US" dirty="0" err="1" smtClean="0"/>
              <a:t>Driehause</a:t>
            </a:r>
            <a:r>
              <a:rPr lang="en-US" dirty="0" smtClean="0"/>
              <a:t> and Roxanne </a:t>
            </a:r>
            <a:r>
              <a:rPr lang="en-US" dirty="0" smtClean="0"/>
              <a:t>Qualls</a:t>
            </a:r>
            <a:endParaRPr lang="en-US" dirty="0" smtClean="0"/>
          </a:p>
          <a:p>
            <a:r>
              <a:rPr lang="en-US" dirty="0" smtClean="0"/>
              <a:t>Elections and Student Trustee Applications</a:t>
            </a:r>
          </a:p>
          <a:p>
            <a:pPr lvl="1"/>
            <a:r>
              <a:rPr lang="en-US" dirty="0" smtClean="0"/>
              <a:t>At-large candidates require 100 student signatures</a:t>
            </a:r>
          </a:p>
          <a:p>
            <a:pPr lvl="1"/>
            <a:r>
              <a:rPr lang="en-US" dirty="0" smtClean="0"/>
              <a:t>Both due February 4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endParaRPr lang="en-US" baseline="30000" dirty="0" smtClean="0"/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185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Committee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Career Fair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8382000" cy="4267200"/>
          </a:xfrm>
        </p:spPr>
        <p:txBody>
          <a:bodyPr/>
          <a:lstStyle/>
          <a:p>
            <a:r>
              <a:rPr lang="en-US" sz="2600" dirty="0" smtClean="0"/>
              <a:t>Professional Development and Career Development Center holding Spring Career Fair Week:</a:t>
            </a:r>
          </a:p>
          <a:p>
            <a:pPr lvl="1"/>
            <a:r>
              <a:rPr lang="en-US" sz="2200" i="1" dirty="0" smtClean="0"/>
              <a:t>Wednesday, February 6 is Professional/Creative Day</a:t>
            </a:r>
          </a:p>
          <a:p>
            <a:pPr lvl="1"/>
            <a:r>
              <a:rPr lang="en-US" sz="2200" i="1" dirty="0" smtClean="0">
                <a:solidFill>
                  <a:srgbClr val="FF0000"/>
                </a:solidFill>
              </a:rPr>
              <a:t>Thursday, February 7 is </a:t>
            </a:r>
            <a:r>
              <a:rPr lang="en-US" sz="2200" b="1" i="1" dirty="0" smtClean="0">
                <a:solidFill>
                  <a:srgbClr val="FF0000"/>
                </a:solidFill>
              </a:rPr>
              <a:t>Technical Day </a:t>
            </a:r>
            <a:r>
              <a:rPr lang="en-US" sz="2200" i="1" dirty="0" smtClean="0">
                <a:solidFill>
                  <a:srgbClr val="FF0000"/>
                </a:solidFill>
              </a:rPr>
              <a:t>11am-4pm</a:t>
            </a:r>
          </a:p>
          <a:p>
            <a:pPr lvl="1"/>
            <a:r>
              <a:rPr lang="en-US" sz="2200" i="1" dirty="0" smtClean="0">
                <a:solidFill>
                  <a:srgbClr val="FF0000"/>
                </a:solidFill>
              </a:rPr>
              <a:t>Friday, February 8 is </a:t>
            </a:r>
            <a:r>
              <a:rPr lang="en-US" sz="2200" b="1" i="1" dirty="0" smtClean="0">
                <a:solidFill>
                  <a:srgbClr val="FF0000"/>
                </a:solidFill>
              </a:rPr>
              <a:t>Interview Day</a:t>
            </a:r>
          </a:p>
          <a:p>
            <a:pPr marL="457200" lvl="1" indent="0">
              <a:buNone/>
            </a:pPr>
            <a:endParaRPr lang="en-US" sz="2200" i="1" dirty="0" smtClean="0">
              <a:solidFill>
                <a:srgbClr val="FF0000"/>
              </a:solidFill>
            </a:endParaRPr>
          </a:p>
          <a:p>
            <a:r>
              <a:rPr lang="en-US" sz="2600" dirty="0" smtClean="0"/>
              <a:t>List of attending companies is available online: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endParaRPr lang="en-US" sz="2600" dirty="0" smtClean="0"/>
          </a:p>
          <a:p>
            <a:pPr marL="0" indent="0" algn="ctr">
              <a:buNone/>
            </a:pPr>
            <a:r>
              <a:rPr lang="en-US" sz="2600" dirty="0" smtClean="0">
                <a:hlinkClick r:id="rId2"/>
              </a:rPr>
              <a:t>Click</a:t>
            </a:r>
            <a:r>
              <a:rPr lang="en-US" sz="2600" dirty="0" smtClean="0"/>
              <a:t> to see attending companies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81800" y="207818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Coordinators:</a:t>
            </a:r>
          </a:p>
          <a:p>
            <a:r>
              <a:rPr lang="en-US" dirty="0" smtClean="0"/>
              <a:t>Tim Schafermeyer</a:t>
            </a:r>
          </a:p>
          <a:p>
            <a:r>
              <a:rPr lang="en-US" dirty="0" smtClean="0"/>
              <a:t>Andrew Griggs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998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yria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569</Words>
  <Application>Microsoft Office PowerPoint</Application>
  <PresentationFormat>On-screen Show (4:3)</PresentationFormat>
  <Paragraphs>144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Engineering and Applied  Science Tribunal</vt:lpstr>
      <vt:lpstr>Slide 2</vt:lpstr>
      <vt:lpstr>Tribunal Officers</vt:lpstr>
      <vt:lpstr>Tribunal Executives</vt:lpstr>
      <vt:lpstr>Officer Reports</vt:lpstr>
      <vt:lpstr>Secretary Report</vt:lpstr>
      <vt:lpstr>Senator’s Report</vt:lpstr>
      <vt:lpstr>Committee Reports</vt:lpstr>
      <vt:lpstr>Career Fair</vt:lpstr>
      <vt:lpstr>Career Fair</vt:lpstr>
      <vt:lpstr>E-Week</vt:lpstr>
      <vt:lpstr>FELD</vt:lpstr>
      <vt:lpstr>Public Affairs</vt:lpstr>
      <vt:lpstr>Nominations</vt:lpstr>
      <vt:lpstr>Other Student Group Announcements</vt:lpstr>
      <vt:lpstr>Constructive Criticism</vt:lpstr>
      <vt:lpstr>Next Meeting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Report</dc:title>
  <dc:creator>Andrew Griggs</dc:creator>
  <cp:lastModifiedBy>Fox</cp:lastModifiedBy>
  <cp:revision>45</cp:revision>
  <dcterms:created xsi:type="dcterms:W3CDTF">2012-06-23T16:33:59Z</dcterms:created>
  <dcterms:modified xsi:type="dcterms:W3CDTF">2013-01-14T15:42:22Z</dcterms:modified>
</cp:coreProperties>
</file>