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4"/>
  </p:notesMasterIdLst>
  <p:sldIdLst>
    <p:sldId id="256" r:id="rId3"/>
    <p:sldId id="257" r:id="rId4"/>
    <p:sldId id="300" r:id="rId5"/>
    <p:sldId id="291" r:id="rId6"/>
    <p:sldId id="292" r:id="rId7"/>
    <p:sldId id="293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46" r:id="rId16"/>
    <p:sldId id="345" r:id="rId17"/>
    <p:sldId id="320" r:id="rId18"/>
    <p:sldId id="314" r:id="rId19"/>
    <p:sldId id="297" r:id="rId20"/>
    <p:sldId id="298" r:id="rId21"/>
    <p:sldId id="354" r:id="rId22"/>
    <p:sldId id="275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>
      <p:cViewPr varScale="1">
        <p:scale>
          <a:sx n="91" d="100"/>
          <a:sy n="91" d="100"/>
        </p:scale>
        <p:origin x="9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3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98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7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34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44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5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61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28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68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1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1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9289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13632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67008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7308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9784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89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342880" lvl="1" indent="-9505" rtl="0">
              <a:spcBef>
                <a:spcPts val="0"/>
              </a:spcBef>
              <a:buFont typeface="PT Sans"/>
              <a:buNone/>
              <a:defRPr/>
            </a:lvl2pPr>
            <a:lvl3pPr marL="685758" lvl="2" indent="-9483" rtl="0">
              <a:spcBef>
                <a:spcPts val="0"/>
              </a:spcBef>
              <a:buFont typeface="PT Sans"/>
              <a:buNone/>
              <a:defRPr/>
            </a:lvl3pPr>
            <a:lvl4pPr marL="1028639" lvl="3" indent="-9464" rtl="0">
              <a:spcBef>
                <a:spcPts val="0"/>
              </a:spcBef>
              <a:buFont typeface="PT Sans"/>
              <a:buNone/>
              <a:defRPr/>
            </a:lvl4pPr>
            <a:lvl5pPr marL="1371518" lvl="4" indent="-9443" rtl="0">
              <a:spcBef>
                <a:spcPts val="0"/>
              </a:spcBef>
              <a:buFont typeface="PT Sans"/>
              <a:buNone/>
              <a:defRPr/>
            </a:lvl5pPr>
            <a:lvl6pPr marL="1714397" lvl="5" indent="-9422" rtl="0">
              <a:spcBef>
                <a:spcPts val="0"/>
              </a:spcBef>
              <a:buFont typeface="PT Sans"/>
              <a:buNone/>
              <a:defRPr/>
            </a:lvl6pPr>
            <a:lvl7pPr marL="2057277" lvl="6" indent="-9402" rtl="0">
              <a:spcBef>
                <a:spcPts val="0"/>
              </a:spcBef>
              <a:buFont typeface="PT Sans"/>
              <a:buNone/>
              <a:defRPr/>
            </a:lvl7pPr>
            <a:lvl8pPr marL="2400157" lvl="7" indent="-9381" rtl="0">
              <a:spcBef>
                <a:spcPts val="0"/>
              </a:spcBef>
              <a:buFont typeface="PT Sans"/>
              <a:buNone/>
              <a:defRPr/>
            </a:lvl8pPr>
            <a:lvl9pPr marL="2743036" lvl="8" indent="-936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306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985" lvl="0" indent="-10358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556022" lvl="1" indent="-7977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856060" lvl="2" indent="-55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198960" lvl="3" indent="-7500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1541860" lvl="4" indent="-7501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1885838" lvl="5" indent="-8561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228717" lvl="6" indent="-8559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2571596" lvl="7" indent="-8557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2914475" lvl="8" indent="-85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1937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1" y="2038351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8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58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39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18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1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985" lvl="0" indent="-10358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556022" lvl="1" indent="-7977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856060" lvl="2" indent="-55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198960" lvl="3" indent="-7500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1541860" lvl="4" indent="-7501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1885838" lvl="5" indent="-8561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228717" lvl="6" indent="-8559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2571596" lvl="7" indent="-8557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2914475" lvl="8" indent="-85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>
                <a:latin typeface="PT Sans"/>
                <a:ea typeface="PT Sans"/>
                <a:cs typeface="PT Sans"/>
                <a:sym typeface="PT Sans"/>
              </a:rPr>
              <a:pPr algn="r" defTabSz="685800">
                <a:buSzPct val="25000"/>
              </a:pPr>
              <a:t>‹#›</a:t>
            </a:fld>
            <a:endParaRPr lang="en-US" sz="1050"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70428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3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4921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3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3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3" marR="0" lvl="4" indent="-111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8702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48614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6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2281" tIns="21131" rIns="42281" bIns="21131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1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1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1" y="6245227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342880" marR="0" lvl="1" indent="-9505" algn="l" rtl="0">
              <a:spcBef>
                <a:spcPts val="0"/>
              </a:spcBef>
              <a:defRPr/>
            </a:lvl2pPr>
            <a:lvl3pPr marL="685758" marR="0" lvl="2" indent="-9483" algn="l" rtl="0">
              <a:spcBef>
                <a:spcPts val="0"/>
              </a:spcBef>
              <a:defRPr/>
            </a:lvl3pPr>
            <a:lvl4pPr marL="1028639" marR="0" lvl="3" indent="-9464" algn="l" rtl="0">
              <a:spcBef>
                <a:spcPts val="0"/>
              </a:spcBef>
              <a:defRPr/>
            </a:lvl4pPr>
            <a:lvl5pPr marL="1371518" marR="0" lvl="4" indent="-9443" algn="l" rtl="0">
              <a:spcBef>
                <a:spcPts val="0"/>
              </a:spcBef>
              <a:defRPr/>
            </a:lvl5pPr>
            <a:lvl6pPr marL="1714397" marR="0" lvl="5" indent="-9422" algn="l" rtl="0">
              <a:spcBef>
                <a:spcPts val="0"/>
              </a:spcBef>
              <a:defRPr/>
            </a:lvl6pPr>
            <a:lvl7pPr marL="2057277" marR="0" lvl="6" indent="-9402" algn="l" rtl="0">
              <a:spcBef>
                <a:spcPts val="0"/>
              </a:spcBef>
              <a:defRPr/>
            </a:lvl7pPr>
            <a:lvl8pPr marL="2400157" marR="0" lvl="7" indent="-9381" algn="l" rtl="0">
              <a:spcBef>
                <a:spcPts val="0"/>
              </a:spcBef>
              <a:defRPr/>
            </a:lvl8pPr>
            <a:lvl9pPr marL="2743036" marR="0" lvl="8" indent="-9361" algn="l" rtl="0">
              <a:spcBef>
                <a:spcPts val="0"/>
              </a:spcBef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7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685800">
              <a:buSzPct val="25000"/>
            </a:pPr>
            <a:fld id="{00000000-1234-1234-1234-123412341234}" type="slidenum">
              <a:rPr lang="en-US" sz="1050" smtClean="0"/>
              <a:pPr algn="r" defTabSz="685800">
                <a:buSzPct val="25000"/>
              </a:pPr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211592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8nbQlwkiX8ErCwnl1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owersdd@mail.uc.edu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CEAS Tribunal</a:t>
            </a:r>
            <a:endParaRPr lang="en-US" sz="40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6, 2017</a:t>
            </a:r>
            <a:endParaRPr lang="en-US" sz="4000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2022" y="5569942"/>
            <a:ext cx="716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Sign in on the laptops on the front of the room and then feel free to grab food!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 err="1" smtClean="0"/>
              <a:t>Accessability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254496" y="6163056"/>
            <a:ext cx="2871216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0696" y="2066544"/>
            <a:ext cx="796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 up a rental program to provide wheelchairs and crutches for students who are physically disabled at little to no </a:t>
            </a:r>
            <a:r>
              <a:rPr lang="en-US" sz="2000" dirty="0" smtClean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Host semesterly mental </a:t>
            </a:r>
            <a:r>
              <a:rPr lang="en-US" sz="2000" dirty="0"/>
              <a:t>health seminars for underclassmen students to learn the importance of mental health early in their academic careers and develop healthy methods of managing stress </a:t>
            </a:r>
          </a:p>
        </p:txBody>
      </p:sp>
    </p:spTree>
    <p:extLst>
      <p:ext uri="{BB962C8B-B14F-4D97-AF65-F5344CB8AC3E}">
        <p14:creationId xmlns:p14="http://schemas.microsoft.com/office/powerpoint/2010/main" val="7620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Don’t be shy, give Mike a try!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800" dirty="0"/>
              <a:t>Remember to vote for Michael Frederick to be your newest CEAS Tribunal Senator. Voting takes place November 15</a:t>
            </a:r>
            <a:r>
              <a:rPr lang="en-US" sz="1800" baseline="30000" dirty="0"/>
              <a:t>th</a:t>
            </a:r>
            <a:r>
              <a:rPr lang="en-US" sz="1800" dirty="0"/>
              <a:t> – 17</a:t>
            </a:r>
            <a:r>
              <a:rPr lang="en-US" sz="1800" baseline="30000" dirty="0"/>
              <a:t>th</a:t>
            </a:r>
            <a:r>
              <a:rPr lang="en-US" sz="1800" dirty="0"/>
              <a:t>, tell all of your friends!</a:t>
            </a:r>
          </a:p>
          <a:p>
            <a:pPr marL="20320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54496" y="6163056"/>
            <a:ext cx="2871216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070" y="225866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138531" y="204000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635844" y="521592"/>
            <a:ext cx="73748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Logan Lindsay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Second Year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Currently studying Computer Engineering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Background in CEAS: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CEAS Ambassadors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FYE Peer Leader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CEAS Tribunal | Mentee Program</a:t>
            </a:r>
          </a:p>
          <a:p>
            <a:pPr marL="942975" lvl="2" indent="-257175">
              <a:buFont typeface="Courier New" charset="0"/>
              <a:buChar char="o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Engineering Student Organization Committee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CEAS Tribunal | Career Development Chair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Alternate for several Senate Meetings.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Why am I running for Senator?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 am running for CEAS Senator because I believe through my experiences I can address the issues that this college faces.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Platform: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Represent students and organization leaders.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Raising awareness for the resources on campus.</a:t>
            </a:r>
          </a:p>
          <a:p>
            <a:pPr marL="942975" lvl="2" indent="-257175">
              <a:buFont typeface="Courier New" charset="0"/>
              <a:buChar char="o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Shooting at CPA.</a:t>
            </a:r>
          </a:p>
          <a:p>
            <a:pPr marL="942975" lvl="2" indent="-257175">
              <a:buFont typeface="Courier New" charset="0"/>
              <a:buChar char="o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Sexual Awareness mirror clings.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Execute ideas brought to me by students and tribunal members.</a:t>
            </a:r>
          </a:p>
          <a:p>
            <a:pPr marL="600075" lvl="1" indent="-257175">
              <a:buFont typeface="Arial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600075" lvl="1" indent="-257175">
              <a:buFont typeface="Arial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1295400"/>
          </a:xfrm>
        </p:spPr>
        <p:txBody>
          <a:bodyPr/>
          <a:lstStyle/>
          <a:p>
            <a:r>
              <a:rPr lang="en-US" sz="4000" b="1" u="sng" dirty="0" smtClean="0"/>
              <a:t>NAESC 2018 Regional Conference</a:t>
            </a:r>
            <a:endParaRPr lang="en-US" sz="4000" b="1" u="sng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600307" y="1756317"/>
            <a:ext cx="8001000" cy="426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We have been selected to host the NAESC Regional conference in November 2018!</a:t>
            </a:r>
          </a:p>
          <a:p>
            <a:pPr marL="635001" lvl="1" indent="0">
              <a:buNone/>
            </a:pP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Plannin</a:t>
            </a:r>
            <a:r>
              <a:rPr lang="en-US" sz="3200" dirty="0" smtClean="0"/>
              <a:t>g for this will be starting soon. Contact Dane if you would like to participate in that process!</a:t>
            </a:r>
            <a:endParaRPr lang="en-US" sz="3200" dirty="0" smtClean="0"/>
          </a:p>
          <a:p>
            <a:pPr lvl="2">
              <a:buFontTx/>
              <a:buChar char="-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33550" y="1352250"/>
            <a:ext cx="8658300" cy="31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b="1" dirty="0"/>
              <a:t>Fall Info Survey: </a:t>
            </a:r>
            <a:r>
              <a:rPr lang="en-US" sz="2400" dirty="0"/>
              <a:t>Help us plan this year’s </a:t>
            </a:r>
            <a:r>
              <a:rPr lang="en-US" sz="2400" dirty="0" err="1"/>
              <a:t>EWeek</a:t>
            </a:r>
            <a:endParaRPr lang="en-US" sz="2400" dirty="0"/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/>
              <a:t>by telling us about YOUR interests and what YOU </a:t>
            </a:r>
          </a:p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r>
              <a:rPr lang="en-US" sz="2400" dirty="0"/>
              <a:t>want to see (short with multiple choice questions!!)</a:t>
            </a: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PT Sans"/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888"/>
              <a:buFont typeface="PT Sans"/>
              <a:buNone/>
            </a:pPr>
            <a:r>
              <a:rPr lang="en-US" sz="3600" b="1" dirty="0">
                <a:highlight>
                  <a:srgbClr val="FFFFFF"/>
                </a:highlight>
              </a:rPr>
              <a:t>https://tinyurl.com/fs17eweek</a:t>
            </a:r>
          </a:p>
          <a:p>
            <a:pPr marL="341312" marR="0" lvl="0" indent="-138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PT Sans"/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PT Sans"/>
              <a:buNone/>
            </a:pPr>
            <a:endParaRPr sz="2400" dirty="0">
              <a:highlight>
                <a:srgbClr val="FFFFFF"/>
              </a:highlight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95400" y="233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/>
              <a:t>EWeek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935975" y="26775"/>
            <a:ext cx="2208000" cy="12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Bryan Keller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i="1"/>
              <a:t>kellerb9@mail.uc.edu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Kristen Urasek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i="1"/>
              <a:t>urasekkm@mail.uc.edu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r="7604"/>
          <a:stretch/>
        </p:blipFill>
        <p:spPr>
          <a:xfrm>
            <a:off x="947575" y="3830767"/>
            <a:ext cx="4002350" cy="288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t="9321"/>
          <a:stretch/>
        </p:blipFill>
        <p:spPr>
          <a:xfrm>
            <a:off x="5065700" y="3850374"/>
            <a:ext cx="4002350" cy="2419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1295400"/>
          </a:xfrm>
        </p:spPr>
        <p:txBody>
          <a:bodyPr/>
          <a:lstStyle/>
          <a:p>
            <a:r>
              <a:rPr lang="en-US" sz="4000" b="1" u="sng" dirty="0" smtClean="0"/>
              <a:t>Special Events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01000" cy="426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RockQuest</a:t>
            </a:r>
            <a:r>
              <a:rPr lang="en-US" sz="2400" dirty="0" smtClean="0"/>
              <a:t>: This Saturday!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- Check emails for final details about this weekend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400" dirty="0"/>
              <a:t> Tribunal Movie Night: November 17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2">
              <a:buFontTx/>
              <a:buChar char="-"/>
            </a:pPr>
            <a:r>
              <a:rPr lang="en-US" sz="2000" dirty="0"/>
              <a:t>Thor: The Dark World</a:t>
            </a:r>
          </a:p>
          <a:p>
            <a:pPr lvl="2">
              <a:buFontTx/>
              <a:buChar char="-"/>
            </a:pPr>
            <a:r>
              <a:rPr lang="en-US" sz="2000" dirty="0"/>
              <a:t>20 spots available, first come first </a:t>
            </a:r>
            <a:r>
              <a:rPr lang="en-US" sz="2000" dirty="0" smtClean="0"/>
              <a:t>serve</a:t>
            </a:r>
          </a:p>
          <a:p>
            <a:pPr lvl="2">
              <a:buFontTx/>
              <a:buChar char="-"/>
            </a:pPr>
            <a:r>
              <a:rPr lang="en-US" sz="2000" dirty="0" smtClean="0"/>
              <a:t>Email coming soon</a:t>
            </a:r>
          </a:p>
          <a:p>
            <a:pPr marL="1066801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066801" lvl="2" indent="0">
              <a:buNone/>
            </a:pP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 Cyclones </a:t>
            </a:r>
            <a:r>
              <a:rPr lang="en-US" sz="2400" dirty="0"/>
              <a:t>Game: November </a:t>
            </a:r>
            <a:r>
              <a:rPr lang="en-US" sz="2400" dirty="0" smtClean="0"/>
              <a:t>29</a:t>
            </a:r>
            <a:r>
              <a:rPr lang="en-US" sz="2400" baseline="30000" dirty="0" smtClean="0"/>
              <a:t>th</a:t>
            </a:r>
          </a:p>
          <a:p>
            <a:pPr marL="1066801" lvl="2" indent="0">
              <a:buNone/>
            </a:pPr>
            <a:r>
              <a:rPr lang="en-US" sz="2800" baseline="30000" dirty="0" smtClean="0"/>
              <a:t>- Signups coming soon</a:t>
            </a:r>
            <a:endParaRPr lang="en-US" sz="2800" dirty="0"/>
          </a:p>
          <a:p>
            <a:pPr marL="457200" lvl="1" indent="0">
              <a:buNone/>
            </a:pP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85800"/>
            <a:ext cx="1752600" cy="1752600"/>
          </a:xfrm>
          <a:prstGeom prst="rect">
            <a:avLst/>
          </a:prstGeom>
        </p:spPr>
      </p:pic>
      <p:pic>
        <p:nvPicPr>
          <p:cNvPr id="5" name="Picture 4" descr="Thor_The_Dark_World_poster_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48" y="2895600"/>
            <a:ext cx="21551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7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PT Sans" panose="020B0604020202020204" charset="0"/>
                <a:cs typeface="Times New Roman" panose="02020603050405020304" pitchFamily="18" charset="0"/>
              </a:rPr>
              <a:t>Innovation Committee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Do you have an idea on what to improve around campus or want to gain leadership experience? Then, the Innovation Crew is the place to be.</a:t>
            </a:r>
          </a:p>
          <a:p>
            <a:r>
              <a:rPr lang="en-US" sz="2400" b="1" dirty="0" smtClean="0">
                <a:latin typeface="PT Sans" panose="020B0604020202020204" charset="0"/>
                <a:cs typeface="Times New Roman" panose="02020603050405020304" pitchFamily="18" charset="0"/>
              </a:rPr>
              <a:t> Committee </a:t>
            </a:r>
            <a:r>
              <a:rPr lang="en-US" sz="2400" b="1" dirty="0">
                <a:latin typeface="PT Sans" panose="020B0604020202020204" charset="0"/>
                <a:cs typeface="Times New Roman" panose="02020603050405020304" pitchFamily="18" charset="0"/>
              </a:rPr>
              <a:t>Meetings:</a:t>
            </a:r>
          </a:p>
          <a:p>
            <a:pPr marL="292100" indent="0">
              <a:buNone/>
            </a:pP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- Thursday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: 7:00 to 8:00 </a:t>
            </a:r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pm</a:t>
            </a:r>
          </a:p>
          <a:p>
            <a:pPr marL="292100" indent="0">
              <a:buNone/>
            </a:pP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- Location: Old </a:t>
            </a:r>
            <a:r>
              <a:rPr lang="en-US" sz="2400" dirty="0" err="1" smtClean="0">
                <a:latin typeface="PT Sans" panose="020B0604020202020204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 602</a:t>
            </a:r>
            <a:endParaRPr lang="en-US" sz="2400" dirty="0">
              <a:latin typeface="PT Sans" panose="020B060402020202020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 Interested 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in being a part of the Crew, email FG Williams at </a:t>
            </a:r>
            <a:r>
              <a:rPr lang="en-US" sz="2400" b="1" dirty="0">
                <a:latin typeface="PT Sans" panose="020B0604020202020204" charset="0"/>
                <a:cs typeface="Times New Roman" panose="02020603050405020304" pitchFamily="18" charset="0"/>
              </a:rPr>
              <a:t>okwubifv@mail.uc.edu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</a:rPr>
              <a:t> for more info!</a:t>
            </a:r>
          </a:p>
          <a:p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PT Sans" panose="020B060402020202020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PT Sans" panose="020B0604020202020204" charset="0"/>
                <a:cs typeface="Times New Roman" panose="02020603050405020304" pitchFamily="18" charset="0"/>
                <a:hlinkClick r:id="rId2"/>
              </a:rPr>
              <a:t>://goo.gl/forms/8nbQlwkiX8ErCwnl1 </a:t>
            </a:r>
            <a:endParaRPr lang="en-US" sz="2400" dirty="0">
              <a:latin typeface="PT Sans" panose="020B060402020202020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Academic Affairs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 Do you have an academic concern? Contact Dane at </a:t>
            </a:r>
            <a:r>
              <a:rPr lang="en-US" sz="2400" dirty="0" smtClean="0">
                <a:hlinkClick r:id="rId2"/>
              </a:rPr>
              <a:t>sowersdd@mail.uc.edu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Open Forum after General Meeting today!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74" y="3897251"/>
            <a:ext cx="3307270" cy="20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Social Media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 smtClean="0"/>
              <a:t>Want to get updates about events and other things happening in CEAS, and also possibly win some cool prizes? Follow us on social media!</a:t>
            </a:r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1" y="3213735"/>
            <a:ext cx="1767567" cy="176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84" y="3261631"/>
            <a:ext cx="2055433" cy="167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267" y="5169683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https://facebook.com/UCTribunal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8623" y="5169682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UCTribunal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We Want to Hear From You!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Do you have an idea, question, or concern? We want to be a resource for you! You can reach us in the following ways:</a:t>
            </a:r>
          </a:p>
          <a:p>
            <a:pPr marL="203200" indent="0">
              <a:buNone/>
            </a:pPr>
            <a:endParaRPr lang="en-US" sz="900" dirty="0" smtClean="0"/>
          </a:p>
          <a:p>
            <a:r>
              <a:rPr lang="en-US" sz="2400" dirty="0" smtClean="0"/>
              <a:t> Engaging with our social media accounts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Emailing any one of our exec members (the full list is on our website at tribunal.uc.edu)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Stopping by our office in 650 Baldwin</a:t>
            </a:r>
          </a:p>
        </p:txBody>
      </p:sp>
    </p:spTree>
    <p:extLst>
      <p:ext uri="{BB962C8B-B14F-4D97-AF65-F5344CB8AC3E}">
        <p14:creationId xmlns:p14="http://schemas.microsoft.com/office/powerpoint/2010/main" val="4049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Presentations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Updates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err="1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HyperloopUC</a:t>
            </a:r>
            <a:endParaRPr lang="en-US" sz="3600" dirty="0" smtClean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Hyperloop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52046" y="2090948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4400" b="0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20</a:t>
            </a:r>
            <a:r>
              <a:rPr lang="en-US" sz="4400" baseline="30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5:30 PM</a:t>
            </a:r>
            <a:b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Old </a:t>
            </a:r>
            <a:r>
              <a:rPr lang="en-US" sz="4400" dirty="0" err="1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Chem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525</a:t>
            </a: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serve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  <p:extLst>
      <p:ext uri="{BB962C8B-B14F-4D97-AF65-F5344CB8AC3E}">
        <p14:creationId xmlns:p14="http://schemas.microsoft.com/office/powerpoint/2010/main" val="199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 smtClean="0"/>
              <a:t>Organizational Chart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-2"/>
          <a:stretch/>
        </p:blipFill>
        <p:spPr>
          <a:xfrm>
            <a:off x="1587394" y="1752833"/>
            <a:ext cx="6882848" cy="4354514"/>
          </a:xfrm>
          <a:prstGeom prst="snip2DiagRect">
            <a:avLst>
              <a:gd name="adj1" fmla="val 0"/>
              <a:gd name="adj2" fmla="val 6234"/>
            </a:avLst>
          </a:prstGeom>
        </p:spPr>
      </p:pic>
    </p:spTree>
    <p:extLst>
      <p:ext uri="{BB962C8B-B14F-4D97-AF65-F5344CB8AC3E}">
        <p14:creationId xmlns:p14="http://schemas.microsoft.com/office/powerpoint/2010/main" val="2397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Officers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 smtClean="0"/>
              <a:t>President</a:t>
            </a:r>
            <a:r>
              <a:rPr lang="en-US" sz="2000" dirty="0" smtClean="0"/>
              <a:t>				Dane Sowers</a:t>
            </a:r>
          </a:p>
          <a:p>
            <a:pPr marL="203200" indent="0">
              <a:buNone/>
            </a:pPr>
            <a:r>
              <a:rPr lang="en-US" sz="2000" b="1" dirty="0" smtClean="0"/>
              <a:t>VP of Collegiate Affairs</a:t>
            </a:r>
            <a:r>
              <a:rPr lang="en-US" sz="2000" dirty="0" smtClean="0"/>
              <a:t>		Chris Stone</a:t>
            </a:r>
          </a:p>
          <a:p>
            <a:pPr marL="203200" indent="0">
              <a:buNone/>
            </a:pPr>
            <a:r>
              <a:rPr lang="en-US" sz="2000" b="1" dirty="0" smtClean="0"/>
              <a:t>VP of Events</a:t>
            </a:r>
            <a:r>
              <a:rPr lang="en-US" sz="2000" dirty="0" smtClean="0"/>
              <a:t>				Andy </a:t>
            </a:r>
            <a:r>
              <a:rPr lang="en-US" sz="2000" dirty="0" err="1" smtClean="0"/>
              <a:t>Droesch</a:t>
            </a:r>
            <a:endParaRPr lang="en-US" sz="2000" dirty="0" smtClean="0"/>
          </a:p>
          <a:p>
            <a:pPr marL="203200" indent="0">
              <a:buNone/>
            </a:pPr>
            <a:r>
              <a:rPr lang="en-US" sz="2000" b="1" dirty="0" smtClean="0"/>
              <a:t>Chief of Staff	</a:t>
            </a:r>
            <a:r>
              <a:rPr lang="en-US" sz="2000" dirty="0" smtClean="0"/>
              <a:t>			Ashley Ramsey</a:t>
            </a:r>
          </a:p>
          <a:p>
            <a:pPr marL="203200" indent="0">
              <a:buNone/>
            </a:pPr>
            <a:r>
              <a:rPr lang="en-US" sz="2000" b="1" dirty="0" smtClean="0"/>
              <a:t>Treasurer</a:t>
            </a:r>
            <a:r>
              <a:rPr lang="en-US" sz="2000" dirty="0" smtClean="0"/>
              <a:t>				Alex </a:t>
            </a:r>
            <a:r>
              <a:rPr lang="en-US" sz="2000" dirty="0" err="1" smtClean="0"/>
              <a:t>Branscome</a:t>
            </a:r>
            <a:endParaRPr lang="en-US" sz="2000" dirty="0" smtClean="0"/>
          </a:p>
          <a:p>
            <a:pPr marL="203200" indent="0">
              <a:buNone/>
            </a:pPr>
            <a:r>
              <a:rPr lang="en-US" sz="2000" b="1" dirty="0" smtClean="0"/>
              <a:t>Senators</a:t>
            </a:r>
            <a:r>
              <a:rPr lang="en-US" sz="2000" dirty="0" smtClean="0"/>
              <a:t>				Chris Stone</a:t>
            </a:r>
          </a:p>
          <a:p>
            <a:pPr marL="2032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Committee Chairs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6139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Career Development</a:t>
            </a:r>
            <a:r>
              <a:rPr lang="en-US" sz="1800" dirty="0" smtClean="0"/>
              <a:t>			Nathan </a:t>
            </a:r>
            <a:r>
              <a:rPr lang="en-US" sz="1800" dirty="0" err="1" smtClean="0"/>
              <a:t>Hamit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Grant Schroeder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Logan Lindsay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Communications</a:t>
            </a:r>
            <a:r>
              <a:rPr lang="en-US" sz="1800" dirty="0" smtClean="0"/>
              <a:t>			Gracie Cadena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ESOC</a:t>
            </a:r>
            <a:r>
              <a:rPr lang="en-US" sz="1800" dirty="0" smtClean="0"/>
              <a:t>					Ezra Babcock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err="1" smtClean="0"/>
              <a:t>EWeek</a:t>
            </a:r>
            <a:r>
              <a:rPr lang="en-US" sz="1800" dirty="0" smtClean="0"/>
              <a:t>				Kristen </a:t>
            </a:r>
            <a:r>
              <a:rPr lang="en-US" sz="1800" dirty="0" err="1" smtClean="0"/>
              <a:t>Urasek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Bryan Keller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FELD</a:t>
            </a:r>
            <a:r>
              <a:rPr lang="en-US" sz="1800" dirty="0" smtClean="0"/>
              <a:t>					Konnor Barnes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Innovation</a:t>
            </a:r>
            <a:r>
              <a:rPr lang="en-US" sz="1800" dirty="0"/>
              <a:t>	</a:t>
            </a:r>
            <a:r>
              <a:rPr lang="en-US" sz="1800" dirty="0" smtClean="0"/>
              <a:t>			FG Williams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Mentorship</a:t>
            </a:r>
            <a:r>
              <a:rPr lang="en-US" sz="1800" dirty="0" smtClean="0"/>
              <a:t>				Emily </a:t>
            </a:r>
            <a:r>
              <a:rPr lang="en-US" sz="1800" dirty="0" err="1" smtClean="0"/>
              <a:t>Demjanenko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dirty="0" smtClean="0"/>
              <a:t>Kareem </a:t>
            </a:r>
            <a:r>
              <a:rPr lang="en-US" sz="1800" dirty="0" err="1" smtClean="0"/>
              <a:t>Elgafy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Special Events				</a:t>
            </a:r>
            <a:r>
              <a:rPr lang="en-US" sz="1800" dirty="0" smtClean="0"/>
              <a:t>Tom Burns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Secretary				</a:t>
            </a:r>
            <a:r>
              <a:rPr lang="en-US" sz="1800" dirty="0" smtClean="0"/>
              <a:t>Phillip Stoll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Technology				</a:t>
            </a:r>
            <a:r>
              <a:rPr lang="en-US" sz="1800" dirty="0" err="1" smtClean="0"/>
              <a:t>Achyut</a:t>
            </a:r>
            <a:r>
              <a:rPr lang="en-US" sz="1800" dirty="0" smtClean="0"/>
              <a:t> </a:t>
            </a:r>
            <a:r>
              <a:rPr lang="en-US" sz="1800" dirty="0" err="1" smtClean="0"/>
              <a:t>Anand</a:t>
            </a:r>
            <a:endParaRPr lang="en-US" sz="1800" b="1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Michael Frederick for Senate</a:t>
            </a:r>
            <a:endParaRPr lang="en-US" sz="40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6</a:t>
            </a:r>
            <a:r>
              <a:rPr lang="en-US" sz="4000" baseline="30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, 2017</a:t>
            </a:r>
            <a:endParaRPr lang="en-US" sz="4000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4496" y="6163056"/>
            <a:ext cx="2871216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Diversity</a:t>
            </a:r>
            <a:endParaRPr lang="en-US" sz="44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dirty="0"/>
              <a:t>Require executives of ALL engineering-based organizations </a:t>
            </a:r>
            <a:r>
              <a:rPr lang="en-US" sz="2000" dirty="0" smtClean="0"/>
              <a:t>and extracurriculars </a:t>
            </a:r>
            <a:r>
              <a:rPr lang="en-US" sz="2000" dirty="0"/>
              <a:t>to complete a </a:t>
            </a:r>
            <a:r>
              <a:rPr lang="en-US" sz="2000" dirty="0" smtClean="0"/>
              <a:t>comprehensive </a:t>
            </a:r>
            <a:r>
              <a:rPr lang="en-US" sz="2000" dirty="0"/>
              <a:t>sensitivity training session before assuming </a:t>
            </a:r>
            <a:r>
              <a:rPr lang="en-US" sz="2000" dirty="0" smtClean="0"/>
              <a:t>office</a:t>
            </a:r>
          </a:p>
          <a:p>
            <a:pPr marL="203200" indent="0">
              <a:buNone/>
            </a:pPr>
            <a:endParaRPr lang="en-US" sz="2000" dirty="0"/>
          </a:p>
          <a:p>
            <a:r>
              <a:rPr lang="en-US" sz="2000" dirty="0"/>
              <a:t>Create an appropriate committee within tribunal dedicated to the inclusion of underrepresented student </a:t>
            </a:r>
            <a:r>
              <a:rPr lang="en-US" sz="2000" dirty="0" smtClean="0"/>
              <a:t>groups</a:t>
            </a:r>
          </a:p>
          <a:p>
            <a:pPr marL="203200" indent="0">
              <a:buNone/>
            </a:pPr>
            <a:endParaRPr lang="en-US" sz="2000" dirty="0"/>
          </a:p>
          <a:p>
            <a:r>
              <a:rPr lang="en-US" sz="2000" dirty="0"/>
              <a:t>Collaborate with the Office of Ethnic Programs and Services and the UC LGBTQ Center to plan tailored events that promotes participation of LGBTQ,  female, and minority engineering students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54496" y="6163056"/>
            <a:ext cx="2871216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Transparency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Create a module that enables professors to publish class reviews from other students as an informal performance </a:t>
            </a:r>
            <a:r>
              <a:rPr lang="en-US" sz="2000" dirty="0" smtClean="0"/>
              <a:t>review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Push the college administration to publish and make accessible relevant documents pertaining to administrative budgets, demographics of the college, and graduation/job placement rates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4496" y="6163056"/>
            <a:ext cx="2871216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632</Words>
  <Application>Microsoft Office PowerPoint</Application>
  <PresentationFormat>On-screen Show (4:3)</PresentationFormat>
  <Paragraphs>135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PT Sans</vt:lpstr>
      <vt:lpstr>Times New Roman</vt:lpstr>
      <vt:lpstr>Wingdings</vt:lpstr>
      <vt:lpstr>Default Design</vt:lpstr>
      <vt:lpstr>1_Default Design</vt:lpstr>
      <vt:lpstr>CEAS Tribunal</vt:lpstr>
      <vt:lpstr>Agenda</vt:lpstr>
      <vt:lpstr>Our Purpose</vt:lpstr>
      <vt:lpstr>Organizational Chart</vt:lpstr>
      <vt:lpstr>Officers</vt:lpstr>
      <vt:lpstr>Committee Chairs</vt:lpstr>
      <vt:lpstr>Michael Frederick for Senate</vt:lpstr>
      <vt:lpstr>Diversity</vt:lpstr>
      <vt:lpstr>Transparency</vt:lpstr>
      <vt:lpstr>Accessability</vt:lpstr>
      <vt:lpstr>Don’t be shy, give Mike a try!</vt:lpstr>
      <vt:lpstr>PowerPoint Presentation</vt:lpstr>
      <vt:lpstr>NAESC 2018 Regional Conference</vt:lpstr>
      <vt:lpstr>EWeek</vt:lpstr>
      <vt:lpstr>Special Events</vt:lpstr>
      <vt:lpstr>Innovation Committee                                         </vt:lpstr>
      <vt:lpstr>Academic Affairs</vt:lpstr>
      <vt:lpstr>Social Media</vt:lpstr>
      <vt:lpstr>We Want to Hear From You!</vt:lpstr>
      <vt:lpstr>Hyperloop</vt:lpstr>
      <vt:lpstr>Next Meeting:   November 20th 5:30 PM Old Chem 525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Droesch, Andrew (droescaj)</cp:lastModifiedBy>
  <cp:revision>117</cp:revision>
  <dcterms:modified xsi:type="dcterms:W3CDTF">2017-11-06T23:17:15Z</dcterms:modified>
</cp:coreProperties>
</file>