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0" r:id="rId1"/>
    <p:sldMasterId id="2147483681" r:id="rId2"/>
  </p:sldMasterIdLst>
  <p:notesMasterIdLst>
    <p:notesMasterId r:id="rId21"/>
  </p:notesMasterIdLst>
  <p:sldIdLst>
    <p:sldId id="256" r:id="rId3"/>
    <p:sldId id="257" r:id="rId4"/>
    <p:sldId id="345" r:id="rId5"/>
    <p:sldId id="339" r:id="rId6"/>
    <p:sldId id="300" r:id="rId7"/>
    <p:sldId id="291" r:id="rId8"/>
    <p:sldId id="292" r:id="rId9"/>
    <p:sldId id="293" r:id="rId10"/>
    <p:sldId id="340" r:id="rId11"/>
    <p:sldId id="341" r:id="rId12"/>
    <p:sldId id="342" r:id="rId13"/>
    <p:sldId id="314" r:id="rId14"/>
    <p:sldId id="343" r:id="rId15"/>
    <p:sldId id="344" r:id="rId16"/>
    <p:sldId id="320" r:id="rId17"/>
    <p:sldId id="297" r:id="rId18"/>
    <p:sldId id="298" r:id="rId19"/>
    <p:sldId id="275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13655E6-D705-4404-A58A-54A7EEFD6AC9}">
  <a:tblStyle styleId="{D13655E6-D705-4404-A58A-54A7EEFD6AC9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>
      <p:cViewPr varScale="1">
        <p:scale>
          <a:sx n="91" d="100"/>
          <a:sy n="91" d="100"/>
        </p:scale>
        <p:origin x="137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48322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098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6741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0C068-F002-4502-B842-8ED0C9DDCE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24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926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9958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6733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en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1909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4" name="Shape 3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68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lvl="1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lvl="2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lvl="3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lvl="4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lvl="5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lvl="6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lvl="7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lvl="8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914401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34288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685758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028639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371518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914401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5029201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892897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722312" y="440690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342880" lvl="1" indent="-9505" rtl="0">
              <a:spcBef>
                <a:spcPts val="0"/>
              </a:spcBef>
              <a:buFont typeface="PT Sans"/>
              <a:buNone/>
              <a:defRPr/>
            </a:lvl2pPr>
            <a:lvl3pPr marL="685758" lvl="2" indent="-9483" rtl="0">
              <a:spcBef>
                <a:spcPts val="0"/>
              </a:spcBef>
              <a:buFont typeface="PT Sans"/>
              <a:buNone/>
              <a:defRPr/>
            </a:lvl3pPr>
            <a:lvl4pPr marL="1028639" lvl="3" indent="-9464" rtl="0">
              <a:spcBef>
                <a:spcPts val="0"/>
              </a:spcBef>
              <a:buFont typeface="PT Sans"/>
              <a:buNone/>
              <a:defRPr/>
            </a:lvl4pPr>
            <a:lvl5pPr marL="1371518" lvl="4" indent="-9443" rtl="0">
              <a:spcBef>
                <a:spcPts val="0"/>
              </a:spcBef>
              <a:buFont typeface="PT Sans"/>
              <a:buNone/>
              <a:defRPr/>
            </a:lvl5pPr>
            <a:lvl6pPr marL="1714397" lvl="5" indent="-9422" rtl="0">
              <a:spcBef>
                <a:spcPts val="0"/>
              </a:spcBef>
              <a:buFont typeface="PT Sans"/>
              <a:buNone/>
              <a:defRPr/>
            </a:lvl6pPr>
            <a:lvl7pPr marL="2057277" lvl="6" indent="-9402" rtl="0">
              <a:spcBef>
                <a:spcPts val="0"/>
              </a:spcBef>
              <a:buFont typeface="PT Sans"/>
              <a:buNone/>
              <a:defRPr/>
            </a:lvl7pPr>
            <a:lvl8pPr marL="2400157" lvl="7" indent="-9381" rtl="0">
              <a:spcBef>
                <a:spcPts val="0"/>
              </a:spcBef>
              <a:buFont typeface="PT Sans"/>
              <a:buNone/>
              <a:defRPr/>
            </a:lvl8pPr>
            <a:lvl9pPr marL="2743036" lvl="8" indent="-936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2136325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1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342880" lvl="1" indent="-9505" rtl="0">
              <a:spcBef>
                <a:spcPts val="0"/>
              </a:spcBef>
              <a:buFont typeface="PT Sans"/>
              <a:buNone/>
              <a:defRPr/>
            </a:lvl2pPr>
            <a:lvl3pPr marL="685758" lvl="2" indent="-9483" rtl="0">
              <a:spcBef>
                <a:spcPts val="0"/>
              </a:spcBef>
              <a:buFont typeface="PT Sans"/>
              <a:buNone/>
              <a:defRPr/>
            </a:lvl3pPr>
            <a:lvl4pPr marL="1028639" lvl="3" indent="-9464" rtl="0">
              <a:spcBef>
                <a:spcPts val="0"/>
              </a:spcBef>
              <a:buFont typeface="PT Sans"/>
              <a:buNone/>
              <a:defRPr/>
            </a:lvl4pPr>
            <a:lvl5pPr marL="1371518" lvl="4" indent="-9443" rtl="0">
              <a:spcBef>
                <a:spcPts val="0"/>
              </a:spcBef>
              <a:buFont typeface="PT Sans"/>
              <a:buNone/>
              <a:defRPr/>
            </a:lvl5pPr>
            <a:lvl6pPr marL="1714397" lvl="5" indent="-9422" rtl="0">
              <a:spcBef>
                <a:spcPts val="0"/>
              </a:spcBef>
              <a:buFont typeface="PT Sans"/>
              <a:buNone/>
              <a:defRPr/>
            </a:lvl6pPr>
            <a:lvl7pPr marL="2057277" lvl="6" indent="-9402" rtl="0">
              <a:spcBef>
                <a:spcPts val="0"/>
              </a:spcBef>
              <a:buFont typeface="PT Sans"/>
              <a:buNone/>
              <a:defRPr/>
            </a:lvl7pPr>
            <a:lvl8pPr marL="2400157" lvl="7" indent="-9381" rtl="0">
              <a:spcBef>
                <a:spcPts val="0"/>
              </a:spcBef>
              <a:buFont typeface="PT Sans"/>
              <a:buNone/>
              <a:defRPr/>
            </a:lvl8pPr>
            <a:lvl9pPr marL="2743036" lvl="8" indent="-936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342880" lvl="1" indent="-9505" rtl="0">
              <a:spcBef>
                <a:spcPts val="0"/>
              </a:spcBef>
              <a:buFont typeface="PT Sans"/>
              <a:buNone/>
              <a:defRPr/>
            </a:lvl2pPr>
            <a:lvl3pPr marL="685758" lvl="2" indent="-9483" rtl="0">
              <a:spcBef>
                <a:spcPts val="0"/>
              </a:spcBef>
              <a:buFont typeface="PT Sans"/>
              <a:buNone/>
              <a:defRPr/>
            </a:lvl3pPr>
            <a:lvl4pPr marL="1028639" lvl="3" indent="-9464" rtl="0">
              <a:spcBef>
                <a:spcPts val="0"/>
              </a:spcBef>
              <a:buFont typeface="PT Sans"/>
              <a:buNone/>
              <a:defRPr/>
            </a:lvl4pPr>
            <a:lvl5pPr marL="1371518" lvl="4" indent="-9443" rtl="0">
              <a:spcBef>
                <a:spcPts val="0"/>
              </a:spcBef>
              <a:buFont typeface="PT Sans"/>
              <a:buNone/>
              <a:defRPr/>
            </a:lvl5pPr>
            <a:lvl6pPr marL="1714397" lvl="5" indent="-9422" rtl="0">
              <a:spcBef>
                <a:spcPts val="0"/>
              </a:spcBef>
              <a:buFont typeface="PT Sans"/>
              <a:buNone/>
              <a:defRPr/>
            </a:lvl6pPr>
            <a:lvl7pPr marL="2057277" lvl="6" indent="-9402" rtl="0">
              <a:spcBef>
                <a:spcPts val="0"/>
              </a:spcBef>
              <a:buFont typeface="PT Sans"/>
              <a:buNone/>
              <a:defRPr/>
            </a:lvl7pPr>
            <a:lvl8pPr marL="2400157" lvl="7" indent="-9381" rtl="0">
              <a:spcBef>
                <a:spcPts val="0"/>
              </a:spcBef>
              <a:buFont typeface="PT Sans"/>
              <a:buNone/>
              <a:defRPr/>
            </a:lvl8pPr>
            <a:lvl9pPr marL="2743036" lvl="8" indent="-936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3670083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914401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34288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685758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028639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371518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4073088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97843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57201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342880" lvl="1" indent="-9505" rtl="0">
              <a:spcBef>
                <a:spcPts val="0"/>
              </a:spcBef>
              <a:buFont typeface="PT Sans"/>
              <a:buNone/>
              <a:defRPr/>
            </a:lvl2pPr>
            <a:lvl3pPr marL="685758" lvl="2" indent="-9483" rtl="0">
              <a:spcBef>
                <a:spcPts val="0"/>
              </a:spcBef>
              <a:buFont typeface="PT Sans"/>
              <a:buNone/>
              <a:defRPr/>
            </a:lvl3pPr>
            <a:lvl4pPr marL="1028639" lvl="3" indent="-9464" rtl="0">
              <a:spcBef>
                <a:spcPts val="0"/>
              </a:spcBef>
              <a:buFont typeface="PT Sans"/>
              <a:buNone/>
              <a:defRPr/>
            </a:lvl4pPr>
            <a:lvl5pPr marL="1371518" lvl="4" indent="-9443" rtl="0">
              <a:spcBef>
                <a:spcPts val="0"/>
              </a:spcBef>
              <a:buFont typeface="PT Sans"/>
              <a:buNone/>
              <a:defRPr/>
            </a:lvl5pPr>
            <a:lvl6pPr marL="1714397" lvl="5" indent="-9422" rtl="0">
              <a:spcBef>
                <a:spcPts val="0"/>
              </a:spcBef>
              <a:buFont typeface="PT Sans"/>
              <a:buNone/>
              <a:defRPr/>
            </a:lvl6pPr>
            <a:lvl7pPr marL="2057277" lvl="6" indent="-9402" rtl="0">
              <a:spcBef>
                <a:spcPts val="0"/>
              </a:spcBef>
              <a:buFont typeface="PT Sans"/>
              <a:buNone/>
              <a:defRPr/>
            </a:lvl7pPr>
            <a:lvl8pPr marL="2400157" lvl="7" indent="-9381" rtl="0">
              <a:spcBef>
                <a:spcPts val="0"/>
              </a:spcBef>
              <a:buFont typeface="PT Sans"/>
              <a:buNone/>
              <a:defRPr/>
            </a:lvl8pPr>
            <a:lvl9pPr marL="2743036" lvl="8" indent="-936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183899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792289" y="4800602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792289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1792289" y="5367339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342880" lvl="1" indent="-9505" rtl="0">
              <a:spcBef>
                <a:spcPts val="0"/>
              </a:spcBef>
              <a:buFont typeface="PT Sans"/>
              <a:buNone/>
              <a:defRPr/>
            </a:lvl2pPr>
            <a:lvl3pPr marL="685758" lvl="2" indent="-9483" rtl="0">
              <a:spcBef>
                <a:spcPts val="0"/>
              </a:spcBef>
              <a:buFont typeface="PT Sans"/>
              <a:buNone/>
              <a:defRPr/>
            </a:lvl3pPr>
            <a:lvl4pPr marL="1028639" lvl="3" indent="-9464" rtl="0">
              <a:spcBef>
                <a:spcPts val="0"/>
              </a:spcBef>
              <a:buFont typeface="PT Sans"/>
              <a:buNone/>
              <a:defRPr/>
            </a:lvl4pPr>
            <a:lvl5pPr marL="1371518" lvl="4" indent="-9443" rtl="0">
              <a:spcBef>
                <a:spcPts val="0"/>
              </a:spcBef>
              <a:buFont typeface="PT Sans"/>
              <a:buNone/>
              <a:defRPr/>
            </a:lvl5pPr>
            <a:lvl6pPr marL="1714397" lvl="5" indent="-9422" rtl="0">
              <a:spcBef>
                <a:spcPts val="0"/>
              </a:spcBef>
              <a:buFont typeface="PT Sans"/>
              <a:buNone/>
              <a:defRPr/>
            </a:lvl6pPr>
            <a:lvl7pPr marL="2057277" lvl="6" indent="-9402" rtl="0">
              <a:spcBef>
                <a:spcPts val="0"/>
              </a:spcBef>
              <a:buFont typeface="PT Sans"/>
              <a:buNone/>
              <a:defRPr/>
            </a:lvl7pPr>
            <a:lvl8pPr marL="2400157" lvl="7" indent="-9381" rtl="0">
              <a:spcBef>
                <a:spcPts val="0"/>
              </a:spcBef>
              <a:buFont typeface="PT Sans"/>
              <a:buNone/>
              <a:defRPr/>
            </a:lvl8pPr>
            <a:lvl9pPr marL="2743036" lvl="8" indent="-936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33066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14401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34288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685758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028639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371518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5985" lvl="0" indent="-10358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556022" lvl="1" indent="-79772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856060" lvl="2" indent="-5595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198960" lvl="3" indent="-75009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1541860" lvl="4" indent="-7501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1885838" lvl="5" indent="-8561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228717" lvl="6" indent="-85591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2571596" lvl="7" indent="-85571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2914475" lvl="8" indent="-855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8193790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5543551" y="2038351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34288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685758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028639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371518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1428751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55985" lvl="0" indent="-10358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556022" lvl="1" indent="-79772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856060" lvl="2" indent="-5595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198960" lvl="3" indent="-75009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1541860" lvl="4" indent="-7501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1885838" lvl="5" indent="-85613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228717" lvl="6" indent="-85591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2571596" lvl="7" indent="-85571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2914475" lvl="8" indent="-855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>
                <a:latin typeface="PT Sans"/>
                <a:ea typeface="PT Sans"/>
                <a:cs typeface="PT Sans"/>
                <a:sym typeface="PT Sans"/>
              </a:rPr>
              <a:pPr algn="r" defTabSz="685800">
                <a:buSzPct val="25000"/>
              </a:pPr>
              <a:t>‹#›</a:t>
            </a:fld>
            <a:endParaRPr lang="en-US" sz="1050"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70428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3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1295400" y="1935201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-49213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3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3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3" marR="0" lvl="4" indent="-1111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8" marR="0" lvl="3" indent="-1261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1" marR="0" lvl="4" indent="-1259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3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9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8" marR="0" lvl="3" indent="-1261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1" marR="0" lvl="4" indent="-1259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3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9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318702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Hom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 descr="forUC05_9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Hom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 descr="forUC05_9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/>
          <p:nvPr/>
        </p:nvSpPr>
        <p:spPr>
          <a:xfrm>
            <a:off x="873126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42281" tIns="21131" rIns="42281" bIns="21131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914401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914401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28194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4572001" y="6245227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342880" marR="0" lvl="1" indent="-9505" algn="l" rtl="0">
              <a:spcBef>
                <a:spcPts val="0"/>
              </a:spcBef>
              <a:defRPr/>
            </a:lvl2pPr>
            <a:lvl3pPr marL="685758" marR="0" lvl="2" indent="-9483" algn="l" rtl="0">
              <a:spcBef>
                <a:spcPts val="0"/>
              </a:spcBef>
              <a:defRPr/>
            </a:lvl3pPr>
            <a:lvl4pPr marL="1028639" marR="0" lvl="3" indent="-9464" algn="l" rtl="0">
              <a:spcBef>
                <a:spcPts val="0"/>
              </a:spcBef>
              <a:defRPr/>
            </a:lvl4pPr>
            <a:lvl5pPr marL="1371518" marR="0" lvl="4" indent="-9443" algn="l" rtl="0">
              <a:spcBef>
                <a:spcPts val="0"/>
              </a:spcBef>
              <a:defRPr/>
            </a:lvl5pPr>
            <a:lvl6pPr marL="1714397" marR="0" lvl="5" indent="-9422" algn="l" rtl="0">
              <a:spcBef>
                <a:spcPts val="0"/>
              </a:spcBef>
              <a:defRPr/>
            </a:lvl6pPr>
            <a:lvl7pPr marL="2057277" marR="0" lvl="6" indent="-9402" algn="l" rtl="0">
              <a:spcBef>
                <a:spcPts val="0"/>
              </a:spcBef>
              <a:defRPr/>
            </a:lvl7pPr>
            <a:lvl8pPr marL="2400157" marR="0" lvl="7" indent="-9381" algn="l" rtl="0">
              <a:spcBef>
                <a:spcPts val="0"/>
              </a:spcBef>
              <a:defRPr/>
            </a:lvl8pPr>
            <a:lvl9pPr marL="2743036" marR="0" lvl="8" indent="-9361" algn="l" rtl="0">
              <a:spcBef>
                <a:spcPts val="0"/>
              </a:spcBef>
              <a:defRPr/>
            </a:lvl9pPr>
          </a:lstStyle>
          <a:p>
            <a:pPr defTabSz="685800"/>
            <a:endParaRPr lang="en-US" sz="1050"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7239000" y="6245227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r" defTabSz="685800">
              <a:buSzPct val="25000"/>
            </a:pPr>
            <a:fld id="{00000000-1234-1234-1234-123412341234}" type="slidenum">
              <a:rPr lang="en-US" sz="1050" smtClean="0"/>
              <a:pPr algn="r" defTabSz="685800">
                <a:buSzPct val="25000"/>
              </a:pPr>
              <a:t>‹#›</a:t>
            </a:fld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2115924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goo.gl/forms/8nbQlwkiX8ErCwnl1" TargetMode="Externa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ctrTitle"/>
          </p:nvPr>
        </p:nvSpPr>
        <p:spPr>
          <a:xfrm>
            <a:off x="520700" y="2102497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000" b="1" i="0" u="none" strike="noStrike" cap="none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CEAS Tribunal</a:t>
            </a:r>
            <a:endParaRPr lang="en-US" sz="4000" b="1" i="0" u="none" strike="noStrike" cap="none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42" name="Shape 242"/>
          <p:cNvSpPr txBox="1"/>
          <p:nvPr/>
        </p:nvSpPr>
        <p:spPr>
          <a:xfrm>
            <a:off x="533400" y="4112457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October 23, 2017</a:t>
            </a:r>
            <a:endParaRPr lang="en-US" sz="4000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2022" y="5569942"/>
            <a:ext cx="7160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/>
              <a:t>Sign in on the laptops on the front of the room and then feel free to grab </a:t>
            </a:r>
            <a:r>
              <a:rPr lang="en-US" sz="1800" b="1" dirty="0" smtClean="0"/>
              <a:t>pizza!</a:t>
            </a:r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056920" y="1663087"/>
            <a:ext cx="8186978" cy="4548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2400" u="sng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Important Information Discussed: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Richard Spencer Response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President Pinto Presentation on </a:t>
            </a: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UC’s Strategic Direction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u="sng" dirty="0" smtClean="0">
                <a:latin typeface="PT Sans" panose="020B0604020202020204" charset="0"/>
              </a:rPr>
              <a:t>uc.edu/</a:t>
            </a:r>
            <a:r>
              <a:rPr lang="en-US" sz="2000" u="sng" dirty="0" err="1" smtClean="0">
                <a:latin typeface="PT Sans" panose="020B0604020202020204" charset="0"/>
              </a:rPr>
              <a:t>strategicdirection</a:t>
            </a:r>
            <a:endParaRPr lang="en-US" sz="2000" u="sng" dirty="0" smtClean="0">
              <a:solidFill>
                <a:schemeClr val="dk1"/>
              </a:solidFill>
              <a:latin typeface="PT Sans" panose="020B0604020202020204" charset="0"/>
              <a:ea typeface="PT Sans"/>
              <a:cs typeface="PT Sans"/>
              <a:sym typeface="PT Sans"/>
            </a:endParaRPr>
          </a:p>
          <a:p>
            <a:pPr marL="857250" lvl="1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Red Flag Campaign &amp; UC Its On Us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dirty="0">
                <a:latin typeface="PT Sans" panose="020B0604020202020204" charset="0"/>
              </a:rPr>
              <a:t>Monday - </a:t>
            </a:r>
            <a:r>
              <a:rPr lang="en-US" sz="2000" b="1" dirty="0">
                <a:latin typeface="PT Sans" panose="020B0604020202020204" charset="0"/>
              </a:rPr>
              <a:t>The Hunting Grounds </a:t>
            </a:r>
            <a:r>
              <a:rPr lang="en-US" sz="2000" dirty="0">
                <a:latin typeface="PT Sans" panose="020B0604020202020204" charset="0"/>
              </a:rPr>
              <a:t>@ 7pm in TUC 400A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dirty="0">
                <a:latin typeface="PT Sans" panose="020B0604020202020204" charset="0"/>
              </a:rPr>
              <a:t>Tuesday - </a:t>
            </a:r>
            <a:r>
              <a:rPr lang="en-US" sz="2000" b="1" dirty="0">
                <a:latin typeface="PT Sans" panose="020B0604020202020204" charset="0"/>
              </a:rPr>
              <a:t>Self Care B</a:t>
            </a:r>
            <a:r>
              <a:rPr lang="en-US" sz="2000" b="1" dirty="0" smtClean="0">
                <a:latin typeface="PT Sans" panose="020B0604020202020204" charset="0"/>
              </a:rPr>
              <a:t>ooth </a:t>
            </a:r>
            <a:r>
              <a:rPr lang="en-US" sz="2000" dirty="0" smtClean="0">
                <a:latin typeface="PT Sans" panose="020B0604020202020204" charset="0"/>
              </a:rPr>
              <a:t>@ </a:t>
            </a:r>
            <a:r>
              <a:rPr lang="en-US" sz="2000" dirty="0">
                <a:latin typeface="PT Sans" panose="020B0604020202020204" charset="0"/>
              </a:rPr>
              <a:t>6-7:30 pm Main Street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dirty="0">
                <a:latin typeface="PT Sans" panose="020B0604020202020204" charset="0"/>
              </a:rPr>
              <a:t>Wednesday - </a:t>
            </a:r>
            <a:r>
              <a:rPr lang="en-US" sz="2000" b="1" dirty="0">
                <a:latin typeface="PT Sans" panose="020B0604020202020204" charset="0"/>
              </a:rPr>
              <a:t>Consent </a:t>
            </a:r>
            <a:r>
              <a:rPr lang="en-US" sz="2000" b="1" dirty="0" smtClean="0">
                <a:latin typeface="PT Sans" panose="020B0604020202020204" charset="0"/>
              </a:rPr>
              <a:t>Day (Information Sessions)</a:t>
            </a:r>
            <a:endParaRPr lang="en-US" sz="2000" b="1" dirty="0">
              <a:latin typeface="PT Sans" panose="020B0604020202020204" charset="0"/>
            </a:endParaRPr>
          </a:p>
          <a:p>
            <a:pPr marL="1257300" lvl="2" indent="-457200">
              <a:spcBef>
                <a:spcPts val="0"/>
              </a:spcBef>
            </a:pPr>
            <a:r>
              <a:rPr lang="en-US" sz="2000" dirty="0">
                <a:latin typeface="PT Sans" panose="020B0604020202020204" charset="0"/>
              </a:rPr>
              <a:t>Thursday - </a:t>
            </a:r>
            <a:r>
              <a:rPr lang="en-US" sz="2000" b="1" dirty="0">
                <a:latin typeface="PT Sans" panose="020B0604020202020204" charset="0"/>
              </a:rPr>
              <a:t>TEAL THURSDAY (wear teal) </a:t>
            </a:r>
            <a:r>
              <a:rPr lang="en-US" sz="2000" dirty="0">
                <a:latin typeface="PT Sans" panose="020B0604020202020204" charset="0"/>
              </a:rPr>
              <a:t>and take the pledge </a:t>
            </a:r>
            <a:r>
              <a:rPr lang="en-US" sz="2000" dirty="0" smtClean="0">
                <a:latin typeface="PT Sans" panose="020B0604020202020204" charset="0"/>
              </a:rPr>
              <a:t>day online</a:t>
            </a:r>
            <a:endParaRPr lang="en-US" sz="2000" dirty="0">
              <a:latin typeface="PT Sans" panose="020B0604020202020204" charset="0"/>
            </a:endParaRPr>
          </a:p>
          <a:p>
            <a:pPr marL="1257300" lvl="2" indent="-457200">
              <a:spcBef>
                <a:spcPts val="0"/>
              </a:spcBef>
            </a:pPr>
            <a:r>
              <a:rPr lang="en-US" sz="2000" dirty="0">
                <a:latin typeface="PT Sans" panose="020B0604020202020204" charset="0"/>
              </a:rPr>
              <a:t>Friday - </a:t>
            </a:r>
            <a:r>
              <a:rPr lang="en-US" sz="2000" b="1" dirty="0" smtClean="0">
                <a:latin typeface="PT Sans" panose="020B0604020202020204" charset="0"/>
              </a:rPr>
              <a:t>Self Defense Class </a:t>
            </a:r>
            <a:r>
              <a:rPr lang="en-US" sz="2000" dirty="0">
                <a:latin typeface="PT Sans" panose="020B0604020202020204" charset="0"/>
              </a:rPr>
              <a:t>@ 10am in </a:t>
            </a:r>
            <a:r>
              <a:rPr lang="en-US" sz="2000" dirty="0" smtClean="0">
                <a:latin typeface="PT Sans" panose="020B0604020202020204" charset="0"/>
              </a:rPr>
              <a:t>CRC</a:t>
            </a:r>
            <a:endParaRPr lang="en-US" sz="20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933050" y="378696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44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 Report</a:t>
            </a:r>
            <a:endParaRPr lang="en" sz="4400" b="1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644000" y="65198"/>
            <a:ext cx="3000000" cy="884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b="1" u="sng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  <a:r>
              <a:rPr lang="en" sz="1600" b="1" i="0" u="sng" strike="noStrike" cap="none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  <a:endParaRPr lang="en" sz="1600" b="1" i="0" u="sng" strike="noStrike" cap="none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Chris Stone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Emma </a:t>
            </a:r>
            <a:r>
              <a:rPr lang="en" sz="16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Lowe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8345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872068" y="1263694"/>
            <a:ext cx="8119582" cy="4548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00050" lvl="1" indent="0">
              <a:spcBef>
                <a:spcPts val="0"/>
              </a:spcBef>
              <a:buNone/>
            </a:pPr>
            <a:endParaRPr lang="en-US" sz="20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Questions, Concerns, Comments? Email/Talk to us!</a:t>
            </a: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Chris Stone: </a:t>
            </a:r>
            <a:r>
              <a:rPr lang="en-US" sz="24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stonec5@mail.uc.edu</a:t>
            </a: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Emma Lowe: </a:t>
            </a:r>
            <a:r>
              <a:rPr lang="en-US" sz="24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loweea@mail.uc.edu</a:t>
            </a: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342900" indent="-342900" 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Also, use our anonymous link to give your opinions or tell us what you want to see from SG &amp; Tribunal!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400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933050" y="378696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44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 Report</a:t>
            </a:r>
            <a:endParaRPr lang="en" sz="4400" b="1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644000" y="65198"/>
            <a:ext cx="3000000" cy="884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b="1" u="sng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  <a:r>
              <a:rPr lang="en" sz="1600" b="1" i="0" u="sng" strike="noStrike" cap="none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  <a:endParaRPr lang="en" sz="1600" b="1" i="0" u="sng" strike="noStrike" cap="none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Chris Stone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Emma </a:t>
            </a:r>
            <a:r>
              <a:rPr lang="en" sz="16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Lowe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41607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Academic Affairs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400" dirty="0" smtClean="0"/>
              <a:t> Do you have an academic concern? Contact Dane at </a:t>
            </a:r>
            <a:r>
              <a:rPr lang="en-US" sz="2400" dirty="0" smtClean="0">
                <a:hlinkClick r:id="rId2"/>
              </a:rPr>
              <a:t>sowersdd@mail.uc.edu</a:t>
            </a: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en-US" sz="2400" dirty="0" smtClean="0"/>
              <a:t>Open Forum after General Meeting on </a:t>
            </a:r>
            <a:r>
              <a:rPr lang="en-US" sz="2400" dirty="0" smtClean="0"/>
              <a:t>11/6 (sorry for the confusion!)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274" y="3897251"/>
            <a:ext cx="3307270" cy="206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15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077200" cy="1295400"/>
          </a:xfrm>
        </p:spPr>
        <p:txBody>
          <a:bodyPr/>
          <a:lstStyle/>
          <a:p>
            <a:r>
              <a:rPr lang="en-US" sz="3600" b="1" u="sng" dirty="0" smtClean="0"/>
              <a:t>Special Events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001000" cy="4267200"/>
          </a:xfrm>
        </p:spPr>
        <p:txBody>
          <a:bodyPr/>
          <a:lstStyle/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err="1" smtClean="0"/>
              <a:t>RockQuest</a:t>
            </a:r>
            <a:r>
              <a:rPr lang="en-US" sz="2400" dirty="0" smtClean="0"/>
              <a:t> </a:t>
            </a:r>
            <a:r>
              <a:rPr lang="en-US" sz="2400" dirty="0" smtClean="0"/>
              <a:t>Sign Up! </a:t>
            </a:r>
          </a:p>
          <a:p>
            <a:pPr marL="457200" lvl="1" indent="0">
              <a:lnSpc>
                <a:spcPct val="114000"/>
              </a:lnSpc>
              <a:buNone/>
            </a:pPr>
            <a:r>
              <a:rPr lang="en-US" sz="2000" dirty="0" smtClean="0"/>
              <a:t>	- Saturday November 11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to Sunday November 12</a:t>
            </a:r>
            <a:r>
              <a:rPr lang="en-US" sz="2000" baseline="30000" dirty="0" smtClean="0"/>
              <a:t>th</a:t>
            </a:r>
            <a:endParaRPr lang="en-US" sz="2000" dirty="0" smtClean="0"/>
          </a:p>
          <a:p>
            <a:pPr marL="457200" lvl="1" indent="0">
              <a:lnSpc>
                <a:spcPct val="114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- 30 people limit. So reserve spot with $5 deposit</a:t>
            </a:r>
          </a:p>
          <a:p>
            <a:pPr marL="457200" lvl="1" indent="0">
              <a:lnSpc>
                <a:spcPct val="114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- Deposits refunded the day of the event</a:t>
            </a:r>
          </a:p>
          <a:p>
            <a:pPr marL="457200" lvl="1" indent="0">
              <a:lnSpc>
                <a:spcPct val="114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- Sign Ups already sent out by Emma Lowe</a:t>
            </a:r>
          </a:p>
          <a:p>
            <a:pPr marL="457200" lvl="1" indent="0">
              <a:lnSpc>
                <a:spcPct val="114000"/>
              </a:lnSpc>
              <a:buNone/>
            </a:pPr>
            <a:endParaRPr lang="en-US" sz="2000" dirty="0" smtClean="0"/>
          </a:p>
          <a:p>
            <a:pPr lvl="1">
              <a:lnSpc>
                <a:spcPct val="114000"/>
              </a:lnSpc>
              <a:buFont typeface="Arial"/>
              <a:buChar char="•"/>
            </a:pPr>
            <a:r>
              <a:rPr lang="en-US" sz="2000" dirty="0"/>
              <a:t> </a:t>
            </a:r>
            <a:r>
              <a:rPr lang="en-US" sz="2400" dirty="0" smtClean="0"/>
              <a:t>Haunted House: </a:t>
            </a:r>
            <a:r>
              <a:rPr lang="en-US" sz="2400" dirty="0"/>
              <a:t>U.S.S. </a:t>
            </a:r>
            <a:r>
              <a:rPr lang="en-US" sz="2400" dirty="0" smtClean="0"/>
              <a:t>Nightmare</a:t>
            </a:r>
          </a:p>
          <a:p>
            <a:pPr lvl="2">
              <a:lnSpc>
                <a:spcPct val="114000"/>
              </a:lnSpc>
              <a:buFontTx/>
              <a:buChar char="-"/>
            </a:pPr>
            <a:r>
              <a:rPr lang="en-US" sz="2000" dirty="0" smtClean="0"/>
              <a:t>Thursday October 26</a:t>
            </a:r>
            <a:r>
              <a:rPr lang="en-US" sz="2000" baseline="30000" dirty="0" smtClean="0"/>
              <a:t>th</a:t>
            </a:r>
            <a:endParaRPr lang="en-US" sz="2000" dirty="0"/>
          </a:p>
          <a:p>
            <a:pPr lvl="2">
              <a:lnSpc>
                <a:spcPct val="114000"/>
              </a:lnSpc>
              <a:buFontTx/>
              <a:buChar char="-"/>
            </a:pPr>
            <a:r>
              <a:rPr lang="en-US" sz="2000" dirty="0" smtClean="0"/>
              <a:t>Meet at ERC Circle at 6:45PM</a:t>
            </a:r>
          </a:p>
          <a:p>
            <a:pPr lvl="2">
              <a:lnSpc>
                <a:spcPct val="114000"/>
              </a:lnSpc>
              <a:buFontTx/>
              <a:buChar char="-"/>
            </a:pPr>
            <a:r>
              <a:rPr lang="en-US" sz="2000" dirty="0" smtClean="0"/>
              <a:t>Sign ups coming shortly</a:t>
            </a:r>
          </a:p>
          <a:p>
            <a:pPr lvl="2">
              <a:buFontTx/>
              <a:buChar char="-"/>
            </a:pP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495800"/>
            <a:ext cx="2248971" cy="12280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2667000"/>
            <a:ext cx="17526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97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261" y="409465"/>
            <a:ext cx="7696244" cy="857250"/>
          </a:xfrm>
        </p:spPr>
        <p:txBody>
          <a:bodyPr/>
          <a:lstStyle/>
          <a:p>
            <a:r>
              <a:rPr lang="en-US" sz="3200" b="1" dirty="0"/>
              <a:t>Special Event – USS Nightmare</a:t>
            </a:r>
            <a:endParaRPr lang="en-US" sz="3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674" y="1336012"/>
            <a:ext cx="7549831" cy="2663225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What: Taking a trip to Newport to go through USS Nightmare</a:t>
            </a:r>
          </a:p>
          <a:p>
            <a:r>
              <a:rPr lang="en-US" sz="1800" dirty="0">
                <a:solidFill>
                  <a:schemeClr val="tx1"/>
                </a:solidFill>
              </a:rPr>
              <a:t>When: This Thursday (October 26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dirty="0">
                <a:solidFill>
                  <a:schemeClr val="tx1"/>
                </a:solidFill>
              </a:rPr>
              <a:t>) at 6:35pm</a:t>
            </a:r>
          </a:p>
          <a:p>
            <a:r>
              <a:rPr lang="en-US" sz="1800" dirty="0">
                <a:solidFill>
                  <a:schemeClr val="tx1"/>
                </a:solidFill>
              </a:rPr>
              <a:t>How much: Free</a:t>
            </a:r>
          </a:p>
          <a:p>
            <a:r>
              <a:rPr lang="en-US" sz="1800" dirty="0">
                <a:solidFill>
                  <a:schemeClr val="tx1"/>
                </a:solidFill>
              </a:rPr>
              <a:t>How to sign up: check your email for a link to a Google Form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Contact Alex Branscome with questions: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branscar@mail.uc.edu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323" y="3742714"/>
            <a:ext cx="4280120" cy="234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96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PT Sans" panose="020B0604020202020204" charset="0"/>
                <a:cs typeface="Times New Roman" panose="02020603050405020304" pitchFamily="18" charset="0"/>
              </a:rPr>
              <a:t>Innovation Committee                               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</a:rPr>
              <a:t>Do you have an idea on what to improve around campus or want to gain leadership experience? Then, the Innovation Crew is the place to be.</a:t>
            </a:r>
          </a:p>
          <a:p>
            <a:r>
              <a:rPr lang="en-US" sz="2400" b="1" dirty="0" smtClean="0">
                <a:latin typeface="PT Sans" panose="020B0604020202020204" charset="0"/>
                <a:cs typeface="Times New Roman" panose="02020603050405020304" pitchFamily="18" charset="0"/>
              </a:rPr>
              <a:t> Committee </a:t>
            </a:r>
            <a:r>
              <a:rPr lang="en-US" sz="2400" b="1" dirty="0">
                <a:latin typeface="PT Sans" panose="020B0604020202020204" charset="0"/>
                <a:cs typeface="Times New Roman" panose="02020603050405020304" pitchFamily="18" charset="0"/>
              </a:rPr>
              <a:t>Meetings:</a:t>
            </a:r>
          </a:p>
          <a:p>
            <a:pPr marL="292100" indent="0">
              <a:buNone/>
            </a:pP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- Thursday</a:t>
            </a: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</a:rPr>
              <a:t>: 7:00 to 8:00 </a:t>
            </a:r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pm</a:t>
            </a:r>
          </a:p>
          <a:p>
            <a:pPr marL="292100" indent="0">
              <a:buNone/>
            </a:pP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- Location: Old </a:t>
            </a:r>
            <a:r>
              <a:rPr lang="en-US" sz="2400" dirty="0" err="1" smtClean="0">
                <a:latin typeface="PT Sans" panose="020B0604020202020204" charset="0"/>
                <a:cs typeface="Times New Roman" panose="02020603050405020304" pitchFamily="18" charset="0"/>
              </a:rPr>
              <a:t>Chem</a:t>
            </a:r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 602</a:t>
            </a:r>
            <a:endParaRPr lang="en-US" sz="2400" dirty="0">
              <a:latin typeface="PT Sans" panose="020B060402020202020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 Interested </a:t>
            </a: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</a:rPr>
              <a:t>in being a part of the Crew, email FG Williams at </a:t>
            </a:r>
            <a:r>
              <a:rPr lang="en-US" sz="2400" b="1" dirty="0">
                <a:latin typeface="PT Sans" panose="020B0604020202020204" charset="0"/>
                <a:cs typeface="Times New Roman" panose="02020603050405020304" pitchFamily="18" charset="0"/>
              </a:rPr>
              <a:t>okwubifv@mail.uc.edu</a:t>
            </a: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</a:rPr>
              <a:t> for more info!</a:t>
            </a:r>
          </a:p>
          <a:p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PT Sans" panose="020B0604020202020204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400" dirty="0">
                <a:latin typeface="PT Sans" panose="020B0604020202020204" charset="0"/>
                <a:cs typeface="Times New Roman" panose="02020603050405020304" pitchFamily="18" charset="0"/>
                <a:hlinkClick r:id="rId2"/>
              </a:rPr>
              <a:t>://goo.gl/forms/8nbQlwkiX8ErCwnl1 </a:t>
            </a:r>
            <a:endParaRPr lang="en-US" sz="2400" dirty="0">
              <a:latin typeface="PT Sans" panose="020B060402020202020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51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Social Media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4474" y="1926494"/>
            <a:ext cx="7696244" cy="3550966"/>
          </a:xfrm>
        </p:spPr>
        <p:txBody>
          <a:bodyPr/>
          <a:lstStyle/>
          <a:p>
            <a:pPr marL="203200" indent="0">
              <a:buNone/>
            </a:pPr>
            <a:r>
              <a:rPr lang="en-US" sz="2000" dirty="0" smtClean="0"/>
              <a:t>Want to get updates about events and other things happening in CEAS, and also possibly win some cool prizes? Follow us on social media!</a:t>
            </a:r>
          </a:p>
          <a:p>
            <a:pPr marL="203200" indent="0">
              <a:buNone/>
            </a:pPr>
            <a:endParaRPr lang="en-US" sz="2000" dirty="0"/>
          </a:p>
          <a:p>
            <a:pPr marL="203200" indent="0">
              <a:buNone/>
            </a:pPr>
            <a:endParaRPr lang="en-US" sz="2000" dirty="0" smtClean="0"/>
          </a:p>
          <a:p>
            <a:pPr marL="20320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461" y="3213735"/>
            <a:ext cx="1767567" cy="17675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884" y="3261631"/>
            <a:ext cx="2055433" cy="16717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8267" y="5169683"/>
            <a:ext cx="2899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https://facebook.com/UCTribunal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28623" y="5169682"/>
            <a:ext cx="2899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6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We Want to Hear From You!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3200" indent="0">
              <a:buNone/>
            </a:pPr>
            <a:r>
              <a:rPr lang="en-US" sz="2400" dirty="0" smtClean="0"/>
              <a:t>Do you have an idea, question, or concern? We want to be a resource for you! You can reach us in the following ways:</a:t>
            </a:r>
          </a:p>
          <a:p>
            <a:pPr marL="203200" indent="0">
              <a:buNone/>
            </a:pPr>
            <a:endParaRPr lang="en-US" sz="900" dirty="0" smtClean="0"/>
          </a:p>
          <a:p>
            <a:r>
              <a:rPr lang="en-US" sz="2400" dirty="0" smtClean="0"/>
              <a:t> Engaging with our social media accounts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Emailing any one of our exec members (the full list is on our website at tribunal.uc.edu)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Stopping by our office in 650 Baldwin</a:t>
            </a:r>
          </a:p>
        </p:txBody>
      </p:sp>
    </p:spTree>
    <p:extLst>
      <p:ext uri="{BB962C8B-B14F-4D97-AF65-F5344CB8AC3E}">
        <p14:creationId xmlns:p14="http://schemas.microsoft.com/office/powerpoint/2010/main" val="404954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ctrTitle"/>
          </p:nvPr>
        </p:nvSpPr>
        <p:spPr>
          <a:xfrm>
            <a:off x="952046" y="2090948"/>
            <a:ext cx="7935098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 </a:t>
            </a:r>
            <a:r>
              <a:rPr lang="en-US" sz="4400" b="0" i="0" u="none" strike="noStrike" cap="none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/>
            </a:r>
            <a:br>
              <a:rPr lang="en-US" sz="4400" b="0" i="0" u="none" strike="noStrike" cap="none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/>
            </a:r>
            <a:br>
              <a:rPr lang="en-US" sz="4400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November 6</a:t>
            </a:r>
            <a:r>
              <a:rPr lang="en-US" sz="4400" baseline="300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th</a:t>
            </a:r>
            <a:r>
              <a:rPr lang="en-US" sz="4400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/>
            </a:r>
            <a:br>
              <a:rPr lang="en-US" sz="4400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5:30 PM</a:t>
            </a:r>
            <a:b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Old </a:t>
            </a:r>
            <a:r>
              <a:rPr lang="en-US" sz="4400" dirty="0" err="1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Chem</a:t>
            </a:r>
            <a: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 525</a:t>
            </a:r>
            <a:endParaRPr lang="en-US" sz="4400" b="0" i="0" u="none" strike="noStrike" cap="none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</a:t>
            </a:r>
          </a:p>
        </p:txBody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975093" y="2131145"/>
            <a:ext cx="8016551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Bearcat Guardian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err="1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CharitEweek</a:t>
            </a:r>
            <a:endParaRPr lang="en-US" sz="36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Our </a:t>
            </a: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 Nominations</a:t>
            </a:r>
            <a:endParaRPr lang="en-US" sz="36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Updates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Bearcat Guardian</a:t>
            </a:r>
            <a:endParaRPr lang="en-US" sz="4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6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err="1"/>
              <a:t>CharitEweek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029" y="2076451"/>
            <a:ext cx="7524482" cy="3745605"/>
          </a:xfrm>
        </p:spPr>
        <p:txBody>
          <a:bodyPr>
            <a:normAutofit fontScale="70000" lnSpcReduction="20000"/>
          </a:bodyPr>
          <a:lstStyle/>
          <a:p>
            <a:pPr marL="152400" indent="0">
              <a:buNone/>
            </a:pPr>
            <a:endParaRPr lang="en-US" sz="2325" dirty="0"/>
          </a:p>
          <a:p>
            <a:pPr marL="152400" indent="0">
              <a:buNone/>
            </a:pPr>
            <a:r>
              <a:rPr lang="en-US" sz="2550" b="1" dirty="0"/>
              <a:t>Monday</a:t>
            </a:r>
            <a:r>
              <a:rPr lang="en-US" sz="2550" dirty="0"/>
              <a:t>: Students Vs. Professors trivia night (Canes or Chipotle)</a:t>
            </a:r>
          </a:p>
          <a:p>
            <a:endParaRPr lang="en-US" sz="2550" dirty="0"/>
          </a:p>
          <a:p>
            <a:pPr marL="152400" indent="0">
              <a:buNone/>
            </a:pPr>
            <a:r>
              <a:rPr lang="en-US" sz="2550" b="1" dirty="0"/>
              <a:t>Tuesday</a:t>
            </a:r>
            <a:r>
              <a:rPr lang="en-US" sz="2550" dirty="0"/>
              <a:t>: Blanket </a:t>
            </a:r>
            <a:r>
              <a:rPr lang="en-US" sz="2550" dirty="0"/>
              <a:t>drive (Insomnia cookies)</a:t>
            </a:r>
            <a:endParaRPr lang="en-US" sz="2550" dirty="0"/>
          </a:p>
          <a:p>
            <a:pPr marL="152400" indent="0">
              <a:buNone/>
            </a:pPr>
            <a:endParaRPr lang="en-US" sz="2550" dirty="0"/>
          </a:p>
          <a:p>
            <a:pPr marL="152400" indent="0">
              <a:buNone/>
            </a:pPr>
            <a:r>
              <a:rPr lang="en-US" sz="2550" b="1" dirty="0"/>
              <a:t>Wednesday</a:t>
            </a:r>
            <a:r>
              <a:rPr lang="en-US" sz="2550" dirty="0"/>
              <a:t>: Blood drive (Mac’s pizza)</a:t>
            </a:r>
          </a:p>
          <a:p>
            <a:endParaRPr lang="en-US" sz="2550" dirty="0"/>
          </a:p>
          <a:p>
            <a:pPr marL="152400" indent="0">
              <a:buNone/>
            </a:pPr>
            <a:r>
              <a:rPr lang="en-US" sz="2550" b="1" dirty="0"/>
              <a:t>Friday</a:t>
            </a:r>
            <a:r>
              <a:rPr lang="en-US" sz="2550" dirty="0"/>
              <a:t>: </a:t>
            </a:r>
            <a:r>
              <a:rPr lang="en-US" sz="2550" dirty="0" smtClean="0"/>
              <a:t>TGIF/Similar event</a:t>
            </a:r>
            <a:endParaRPr lang="en-US" sz="2550" dirty="0"/>
          </a:p>
          <a:p>
            <a:pPr marL="152400" indent="0">
              <a:buNone/>
            </a:pPr>
            <a:endParaRPr lang="en-US" sz="2550" dirty="0"/>
          </a:p>
          <a:p>
            <a:pPr marL="152400" indent="0">
              <a:buNone/>
            </a:pPr>
            <a:r>
              <a:rPr lang="en-US" sz="2550" dirty="0"/>
              <a:t>Pie a Professor</a:t>
            </a:r>
          </a:p>
          <a:p>
            <a:pPr marL="152400" indent="0">
              <a:buNone/>
            </a:pPr>
            <a:endParaRPr lang="en-US" sz="2550" dirty="0"/>
          </a:p>
          <a:p>
            <a:pPr marL="152400" indent="0">
              <a:buNone/>
            </a:pPr>
            <a:r>
              <a:rPr lang="en-US" sz="2550" dirty="0"/>
              <a:t>Canned food drive</a:t>
            </a:r>
          </a:p>
          <a:p>
            <a:pPr marL="152400" indent="0">
              <a:buNone/>
            </a:pPr>
            <a:endParaRPr lang="en-US" sz="2100" dirty="0"/>
          </a:p>
          <a:p>
            <a:pPr marL="152400" indent="0">
              <a:buNone/>
            </a:pPr>
            <a:endParaRPr lang="en-US" sz="2100" dirty="0"/>
          </a:p>
          <a:p>
            <a:endParaRPr lang="en-US" sz="2100" dirty="0"/>
          </a:p>
          <a:p>
            <a:endParaRPr lang="en-US" sz="2100" dirty="0"/>
          </a:p>
        </p:txBody>
      </p:sp>
      <p:pic>
        <p:nvPicPr>
          <p:cNvPr id="6" name="Picture 2" descr="Image result for hoxworth blood mobi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496" y="4187889"/>
            <a:ext cx="1448562" cy="148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i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680" y="4379920"/>
            <a:ext cx="1691519" cy="110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trivia nigh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444" y="2789414"/>
            <a:ext cx="2150207" cy="139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90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Our Purpose</a:t>
            </a:r>
            <a:endParaRPr lang="en-US" sz="4400" b="1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992776" y="2108950"/>
            <a:ext cx="8151173" cy="329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3111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We serve as the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Branch of Student Government</a:t>
            </a:r>
          </a:p>
          <a:p>
            <a:pPr marL="285750" marR="0" lvl="0" indent="-3111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Academic Representation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Fun Programs and Events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Initiatives that better student experience in CEAS</a:t>
            </a:r>
          </a:p>
        </p:txBody>
      </p:sp>
    </p:spTree>
    <p:extLst>
      <p:ext uri="{BB962C8B-B14F-4D97-AF65-F5344CB8AC3E}">
        <p14:creationId xmlns:p14="http://schemas.microsoft.com/office/powerpoint/2010/main" val="19905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0696" y="244073"/>
            <a:ext cx="7696244" cy="1143000"/>
          </a:xfrm>
        </p:spPr>
        <p:txBody>
          <a:bodyPr/>
          <a:lstStyle/>
          <a:p>
            <a:r>
              <a:rPr lang="en-US" sz="4400" b="1" dirty="0" smtClean="0"/>
              <a:t>Organizational Chart</a:t>
            </a:r>
            <a:endParaRPr lang="en-US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-2" b="-2"/>
          <a:stretch/>
        </p:blipFill>
        <p:spPr>
          <a:xfrm>
            <a:off x="1587394" y="1752833"/>
            <a:ext cx="6882848" cy="4354514"/>
          </a:xfrm>
          <a:prstGeom prst="snip2DiagRect">
            <a:avLst>
              <a:gd name="adj1" fmla="val 0"/>
              <a:gd name="adj2" fmla="val 6234"/>
            </a:avLst>
          </a:prstGeom>
        </p:spPr>
      </p:pic>
    </p:spTree>
    <p:extLst>
      <p:ext uri="{BB962C8B-B14F-4D97-AF65-F5344CB8AC3E}">
        <p14:creationId xmlns:p14="http://schemas.microsoft.com/office/powerpoint/2010/main" val="239795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Officers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3200" indent="0">
              <a:buNone/>
            </a:pPr>
            <a:r>
              <a:rPr lang="en-US" sz="2000" b="1" dirty="0" smtClean="0"/>
              <a:t>President</a:t>
            </a:r>
            <a:r>
              <a:rPr lang="en-US" sz="2000" dirty="0" smtClean="0"/>
              <a:t>				Dane Sowers</a:t>
            </a:r>
          </a:p>
          <a:p>
            <a:pPr marL="203200" indent="0">
              <a:buNone/>
            </a:pPr>
            <a:r>
              <a:rPr lang="en-US" sz="2000" b="1" dirty="0" smtClean="0"/>
              <a:t>VP of Collegiate Affairs</a:t>
            </a:r>
            <a:r>
              <a:rPr lang="en-US" sz="2000" dirty="0" smtClean="0"/>
              <a:t>		Chris Stone</a:t>
            </a:r>
          </a:p>
          <a:p>
            <a:pPr marL="203200" indent="0">
              <a:buNone/>
            </a:pPr>
            <a:r>
              <a:rPr lang="en-US" sz="2000" b="1" dirty="0" smtClean="0"/>
              <a:t>VP of Events</a:t>
            </a:r>
            <a:r>
              <a:rPr lang="en-US" sz="2000" dirty="0" smtClean="0"/>
              <a:t>				Andy </a:t>
            </a:r>
            <a:r>
              <a:rPr lang="en-US" sz="2000" dirty="0" err="1" smtClean="0"/>
              <a:t>Droesch</a:t>
            </a:r>
            <a:endParaRPr lang="en-US" sz="2000" dirty="0" smtClean="0"/>
          </a:p>
          <a:p>
            <a:pPr marL="203200" indent="0">
              <a:buNone/>
            </a:pPr>
            <a:r>
              <a:rPr lang="en-US" sz="2000" b="1" dirty="0" smtClean="0"/>
              <a:t>Chief of Staff	</a:t>
            </a:r>
            <a:r>
              <a:rPr lang="en-US" sz="2000" dirty="0" smtClean="0"/>
              <a:t>			Ashley Ramsey</a:t>
            </a:r>
          </a:p>
          <a:p>
            <a:pPr marL="203200" indent="0">
              <a:buNone/>
            </a:pPr>
            <a:r>
              <a:rPr lang="en-US" sz="2000" b="1" dirty="0" smtClean="0"/>
              <a:t>Treasurer</a:t>
            </a:r>
            <a:r>
              <a:rPr lang="en-US" sz="2000" dirty="0" smtClean="0"/>
              <a:t>				Alex </a:t>
            </a:r>
            <a:r>
              <a:rPr lang="en-US" sz="2000" dirty="0" err="1" smtClean="0"/>
              <a:t>Branscome</a:t>
            </a:r>
            <a:endParaRPr lang="en-US" sz="2000" dirty="0" smtClean="0"/>
          </a:p>
          <a:p>
            <a:pPr marL="203200" indent="0">
              <a:buNone/>
            </a:pPr>
            <a:r>
              <a:rPr lang="en-US" sz="2000" b="1" dirty="0" smtClean="0"/>
              <a:t>Senators</a:t>
            </a:r>
            <a:r>
              <a:rPr lang="en-US" sz="2000" dirty="0" smtClean="0"/>
              <a:t>				Chris Stone</a:t>
            </a:r>
          </a:p>
          <a:p>
            <a:pPr marL="20320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Emma Lowe</a:t>
            </a:r>
          </a:p>
          <a:p>
            <a:pPr marL="203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3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Committee Chairs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61393"/>
            <a:ext cx="7696244" cy="3550966"/>
          </a:xfrm>
        </p:spPr>
        <p:txBody>
          <a:bodyPr/>
          <a:lstStyle/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Career Development</a:t>
            </a:r>
            <a:r>
              <a:rPr lang="en-US" sz="1800" dirty="0" smtClean="0"/>
              <a:t>			Nathan </a:t>
            </a:r>
            <a:r>
              <a:rPr lang="en-US" sz="1800" dirty="0" err="1" smtClean="0"/>
              <a:t>Hamit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				Grant Schroeder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				Logan Lindsay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Communications</a:t>
            </a:r>
            <a:r>
              <a:rPr lang="en-US" sz="1800" dirty="0" smtClean="0"/>
              <a:t>			Gracie Cadena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ESOC</a:t>
            </a:r>
            <a:r>
              <a:rPr lang="en-US" sz="1800" dirty="0" smtClean="0"/>
              <a:t>					Ezra Babcock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err="1" smtClean="0"/>
              <a:t>EWeek</a:t>
            </a:r>
            <a:r>
              <a:rPr lang="en-US" sz="1800" dirty="0" smtClean="0"/>
              <a:t>				Kristen </a:t>
            </a:r>
            <a:r>
              <a:rPr lang="en-US" sz="1800" dirty="0" err="1" smtClean="0"/>
              <a:t>Urasek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				Bryan Keller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FELD</a:t>
            </a:r>
            <a:r>
              <a:rPr lang="en-US" sz="1800" dirty="0" smtClean="0"/>
              <a:t>					Konnor Barnes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Innovation</a:t>
            </a:r>
            <a:r>
              <a:rPr lang="en-US" sz="1800" dirty="0"/>
              <a:t>	</a:t>
            </a:r>
            <a:r>
              <a:rPr lang="en-US" sz="1800" dirty="0" smtClean="0"/>
              <a:t>			FG Williams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Mentorship</a:t>
            </a:r>
            <a:r>
              <a:rPr lang="en-US" sz="1800" dirty="0" smtClean="0"/>
              <a:t>				Emily </a:t>
            </a:r>
            <a:r>
              <a:rPr lang="en-US" sz="1800" dirty="0" err="1" smtClean="0"/>
              <a:t>Demjanenko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/>
              <a:t>	</a:t>
            </a:r>
            <a:r>
              <a:rPr lang="en-US" sz="1800" b="1" dirty="0" smtClean="0"/>
              <a:t>				</a:t>
            </a:r>
            <a:r>
              <a:rPr lang="en-US" sz="1800" dirty="0" smtClean="0"/>
              <a:t>Kareem </a:t>
            </a:r>
            <a:r>
              <a:rPr lang="en-US" sz="1800" dirty="0" err="1" smtClean="0"/>
              <a:t>Elgafy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Special Events				</a:t>
            </a:r>
            <a:r>
              <a:rPr lang="en-US" sz="1800" dirty="0" smtClean="0"/>
              <a:t>Tom Burns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Secretary				</a:t>
            </a:r>
            <a:r>
              <a:rPr lang="en-US" sz="1800" dirty="0" smtClean="0"/>
              <a:t>Phillip Stoll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Technology				</a:t>
            </a:r>
            <a:r>
              <a:rPr lang="en-US" sz="1800" dirty="0" err="1" smtClean="0"/>
              <a:t>Achyut</a:t>
            </a:r>
            <a:r>
              <a:rPr lang="en-US" sz="1800" dirty="0" smtClean="0"/>
              <a:t> </a:t>
            </a:r>
            <a:r>
              <a:rPr lang="en-US" sz="1800" dirty="0" err="1" smtClean="0"/>
              <a:t>Anand</a:t>
            </a:r>
            <a:endParaRPr lang="en-US" sz="1800" b="1" dirty="0" smtClean="0"/>
          </a:p>
          <a:p>
            <a:pPr marL="203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7660" y="1263694"/>
            <a:ext cx="8346611" cy="4548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2400" u="sng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Bills Approved in the Past 2 Weeks: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Letter to federal legislators concerning new Title IX Guidelines.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Bearcat Card Expansion to OTR 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(</a:t>
            </a:r>
            <a:r>
              <a:rPr lang="en-US" sz="2000" dirty="0" err="1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Goodfellas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, Coffee Emporium, Venice on Vine, Gomez Salsa, Nation, etc.)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Flu Shot Clinic 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– This Thursday, Oct. 26</a:t>
            </a:r>
            <a:r>
              <a:rPr lang="en-US" sz="2000" baseline="30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th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, 11am – 2pm, TUC 400 Level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Appropriations Include: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UCDM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($800) – Nov. 4th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Gender Based Violence Snapchat </a:t>
            </a:r>
            <a:r>
              <a:rPr lang="en-US" sz="2000" b="1" dirty="0" err="1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Geofilter</a:t>
            </a: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($335.71)</a:t>
            </a:r>
          </a:p>
          <a:p>
            <a:pPr marL="1257300" lvl="2" indent="-457200">
              <a:spcBef>
                <a:spcPts val="0"/>
              </a:spcBef>
            </a:pPr>
            <a:r>
              <a:rPr lang="en-US" sz="20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Governmental Relations Summit 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($6,336.38) - Nov. 16</a:t>
            </a:r>
            <a:r>
              <a:rPr lang="en-US" sz="2000" baseline="30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th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, 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sz="20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	 </a:t>
            </a: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  4-6pm, 200 individuals</a:t>
            </a:r>
          </a:p>
          <a:p>
            <a:pPr marL="857250" lvl="1" indent="-457200">
              <a:spcBef>
                <a:spcPts val="0"/>
              </a:spcBef>
            </a:pPr>
            <a:endParaRPr lang="en-US" sz="18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457200" indent="-457200">
              <a:spcBef>
                <a:spcPts val="0"/>
              </a:spcBef>
            </a:pPr>
            <a:r>
              <a:rPr lang="en-US" sz="2400" u="sng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Discussion/Bills to Vote on this Week: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Discussing Ohio House Bill 363 – Campus Free Speech Act</a:t>
            </a:r>
            <a:endParaRPr lang="en-US" sz="1800" dirty="0" smtClean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457200" indent="-457200">
              <a:spcBef>
                <a:spcPts val="0"/>
              </a:spcBef>
            </a:pPr>
            <a:endParaRPr sz="2800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933050" y="378696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4400" b="1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 Report</a:t>
            </a:r>
            <a:endParaRPr lang="en" sz="4400" b="1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644000" y="65198"/>
            <a:ext cx="3000000" cy="884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b="1" u="sng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  <a:r>
              <a:rPr lang="en" sz="1600" b="1" i="0" u="sng" strike="noStrike" cap="none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  <a:endParaRPr lang="en" sz="1600" b="1" i="0" u="sng" strike="noStrike" cap="none" dirty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Chris Stone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" sz="1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Emma </a:t>
            </a:r>
            <a:r>
              <a:rPr lang="en" sz="16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Lowe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19095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070C0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3264</TotalTime>
  <Words>531</Words>
  <Application>Microsoft Office PowerPoint</Application>
  <PresentationFormat>On-screen Show (4:3)</PresentationFormat>
  <Paragraphs>145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PT Sans</vt:lpstr>
      <vt:lpstr>Times New Roman</vt:lpstr>
      <vt:lpstr>Wingdings</vt:lpstr>
      <vt:lpstr>Default Design</vt:lpstr>
      <vt:lpstr>1_Default Design</vt:lpstr>
      <vt:lpstr>CEAS Tribunal</vt:lpstr>
      <vt:lpstr>Agenda</vt:lpstr>
      <vt:lpstr>Bearcat Guardian</vt:lpstr>
      <vt:lpstr>CharitEweek</vt:lpstr>
      <vt:lpstr>Our Purpose</vt:lpstr>
      <vt:lpstr>Organizational Chart</vt:lpstr>
      <vt:lpstr>Officers</vt:lpstr>
      <vt:lpstr>Committee Chairs</vt:lpstr>
      <vt:lpstr>Senator Report</vt:lpstr>
      <vt:lpstr>Senator Report</vt:lpstr>
      <vt:lpstr>Senator Report</vt:lpstr>
      <vt:lpstr>Academic Affairs</vt:lpstr>
      <vt:lpstr>Special Events</vt:lpstr>
      <vt:lpstr>Special Event – USS Nightmare</vt:lpstr>
      <vt:lpstr>Innovation Committee                                         </vt:lpstr>
      <vt:lpstr>Social Media</vt:lpstr>
      <vt:lpstr>We Want to Hear From You!</vt:lpstr>
      <vt:lpstr>Next Meeting:   November 6th 5:30 PM Old Chem 525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John Lewnard</dc:creator>
  <cp:lastModifiedBy>Dane Sowers</cp:lastModifiedBy>
  <cp:revision>105</cp:revision>
  <dcterms:modified xsi:type="dcterms:W3CDTF">2017-10-23T20:58:45Z</dcterms:modified>
</cp:coreProperties>
</file>